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663" r:id="rId2"/>
    <p:sldMasterId id="2147483671" r:id="rId3"/>
  </p:sldMasterIdLst>
  <p:notesMasterIdLst>
    <p:notesMasterId r:id="rId42"/>
  </p:notesMasterIdLst>
  <p:handoutMasterIdLst>
    <p:handoutMasterId r:id="rId43"/>
  </p:handoutMasterIdLst>
  <p:sldIdLst>
    <p:sldId id="877" r:id="rId4"/>
    <p:sldId id="870" r:id="rId5"/>
    <p:sldId id="541" r:id="rId6"/>
    <p:sldId id="600" r:id="rId7"/>
    <p:sldId id="866" r:id="rId8"/>
    <p:sldId id="730" r:id="rId9"/>
    <p:sldId id="872" r:id="rId10"/>
    <p:sldId id="759" r:id="rId11"/>
    <p:sldId id="841" r:id="rId12"/>
    <p:sldId id="873" r:id="rId13"/>
    <p:sldId id="843" r:id="rId14"/>
    <p:sldId id="844" r:id="rId15"/>
    <p:sldId id="754" r:id="rId16"/>
    <p:sldId id="876" r:id="rId17"/>
    <p:sldId id="845" r:id="rId18"/>
    <p:sldId id="850" r:id="rId19"/>
    <p:sldId id="858" r:id="rId20"/>
    <p:sldId id="846" r:id="rId21"/>
    <p:sldId id="848" r:id="rId22"/>
    <p:sldId id="849" r:id="rId23"/>
    <p:sldId id="874" r:id="rId24"/>
    <p:sldId id="854" r:id="rId25"/>
    <p:sldId id="793" r:id="rId26"/>
    <p:sldId id="875" r:id="rId27"/>
    <p:sldId id="795" r:id="rId28"/>
    <p:sldId id="523" r:id="rId29"/>
    <p:sldId id="747" r:id="rId30"/>
    <p:sldId id="857" r:id="rId31"/>
    <p:sldId id="864" r:id="rId32"/>
    <p:sldId id="832" r:id="rId33"/>
    <p:sldId id="593" r:id="rId34"/>
    <p:sldId id="856" r:id="rId35"/>
    <p:sldId id="811" r:id="rId36"/>
    <p:sldId id="551" r:id="rId37"/>
    <p:sldId id="867" r:id="rId38"/>
    <p:sldId id="871" r:id="rId39"/>
    <p:sldId id="796" r:id="rId40"/>
    <p:sldId id="760" r:id="rId41"/>
  </p:sldIdLst>
  <p:sldSz cx="9144000" cy="5143500" type="screen16x9"/>
  <p:notesSz cx="7010400" cy="9296400"/>
  <p:custDataLst>
    <p:tags r:id="rId44"/>
  </p:custDataLst>
  <p:defaultTextStyle>
    <a:defPPr>
      <a:defRPr lang="en-US"/>
    </a:defPPr>
    <a:lvl1pPr marL="0" algn="l" defTabSz="685891" rtl="0" eaLnBrk="1" latinLnBrk="0" hangingPunct="1">
      <a:defRPr sz="1350" kern="1200">
        <a:solidFill>
          <a:schemeClr val="tx1"/>
        </a:solidFill>
        <a:latin typeface="+mn-lt"/>
        <a:ea typeface="+mn-ea"/>
        <a:cs typeface="+mn-cs"/>
      </a:defRPr>
    </a:lvl1pPr>
    <a:lvl2pPr marL="342946" algn="l" defTabSz="685891" rtl="0" eaLnBrk="1" latinLnBrk="0" hangingPunct="1">
      <a:defRPr sz="1350" kern="1200">
        <a:solidFill>
          <a:schemeClr val="tx1"/>
        </a:solidFill>
        <a:latin typeface="+mn-lt"/>
        <a:ea typeface="+mn-ea"/>
        <a:cs typeface="+mn-cs"/>
      </a:defRPr>
    </a:lvl2pPr>
    <a:lvl3pPr marL="685891" algn="l" defTabSz="685891" rtl="0" eaLnBrk="1" latinLnBrk="0" hangingPunct="1">
      <a:defRPr sz="1350" kern="1200">
        <a:solidFill>
          <a:schemeClr val="tx1"/>
        </a:solidFill>
        <a:latin typeface="+mn-lt"/>
        <a:ea typeface="+mn-ea"/>
        <a:cs typeface="+mn-cs"/>
      </a:defRPr>
    </a:lvl3pPr>
    <a:lvl4pPr marL="1028837" algn="l" defTabSz="685891" rtl="0" eaLnBrk="1" latinLnBrk="0" hangingPunct="1">
      <a:defRPr sz="1350" kern="1200">
        <a:solidFill>
          <a:schemeClr val="tx1"/>
        </a:solidFill>
        <a:latin typeface="+mn-lt"/>
        <a:ea typeface="+mn-ea"/>
        <a:cs typeface="+mn-cs"/>
      </a:defRPr>
    </a:lvl4pPr>
    <a:lvl5pPr marL="1371783" algn="l" defTabSz="685891" rtl="0" eaLnBrk="1" latinLnBrk="0" hangingPunct="1">
      <a:defRPr sz="1350" kern="1200">
        <a:solidFill>
          <a:schemeClr val="tx1"/>
        </a:solidFill>
        <a:latin typeface="+mn-lt"/>
        <a:ea typeface="+mn-ea"/>
        <a:cs typeface="+mn-cs"/>
      </a:defRPr>
    </a:lvl5pPr>
    <a:lvl6pPr marL="1714729" algn="l" defTabSz="685891" rtl="0" eaLnBrk="1" latinLnBrk="0" hangingPunct="1">
      <a:defRPr sz="1350" kern="1200">
        <a:solidFill>
          <a:schemeClr val="tx1"/>
        </a:solidFill>
        <a:latin typeface="+mn-lt"/>
        <a:ea typeface="+mn-ea"/>
        <a:cs typeface="+mn-cs"/>
      </a:defRPr>
    </a:lvl6pPr>
    <a:lvl7pPr marL="2057674" algn="l" defTabSz="685891" rtl="0" eaLnBrk="1" latinLnBrk="0" hangingPunct="1">
      <a:defRPr sz="1350" kern="1200">
        <a:solidFill>
          <a:schemeClr val="tx1"/>
        </a:solidFill>
        <a:latin typeface="+mn-lt"/>
        <a:ea typeface="+mn-ea"/>
        <a:cs typeface="+mn-cs"/>
      </a:defRPr>
    </a:lvl7pPr>
    <a:lvl8pPr marL="2400620" algn="l" defTabSz="685891" rtl="0" eaLnBrk="1" latinLnBrk="0" hangingPunct="1">
      <a:defRPr sz="1350" kern="1200">
        <a:solidFill>
          <a:schemeClr val="tx1"/>
        </a:solidFill>
        <a:latin typeface="+mn-lt"/>
        <a:ea typeface="+mn-ea"/>
        <a:cs typeface="+mn-cs"/>
      </a:defRPr>
    </a:lvl8pPr>
    <a:lvl9pPr marL="2743566" algn="l" defTabSz="685891"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orient="horz" pos="108" userDrawn="1">
          <p15:clr>
            <a:srgbClr val="A4A3A4"/>
          </p15:clr>
        </p15:guide>
        <p15:guide id="3" orient="horz" pos="356" userDrawn="1">
          <p15:clr>
            <a:srgbClr val="A4A3A4"/>
          </p15:clr>
        </p15:guide>
        <p15:guide id="4" orient="horz" pos="3132" userDrawn="1">
          <p15:clr>
            <a:srgbClr val="A4A3A4"/>
          </p15:clr>
        </p15:guide>
        <p15:guide id="5" orient="horz" pos="1901" userDrawn="1">
          <p15:clr>
            <a:srgbClr val="A4A3A4"/>
          </p15:clr>
        </p15:guide>
        <p15:guide id="6" orient="horz" pos="670" userDrawn="1">
          <p15:clr>
            <a:srgbClr val="A4A3A4"/>
          </p15:clr>
        </p15:guide>
        <p15:guide id="7" orient="horz" pos="320" userDrawn="1">
          <p15:clr>
            <a:srgbClr val="A4A3A4"/>
          </p15:clr>
        </p15:guide>
        <p15:guide id="8" pos="5581" userDrawn="1">
          <p15:clr>
            <a:srgbClr val="A4A3A4"/>
          </p15:clr>
        </p15:guide>
        <p15:guide id="9" pos="2880" userDrawn="1">
          <p15:clr>
            <a:srgbClr val="A4A3A4"/>
          </p15:clr>
        </p15:guide>
        <p15:guide id="10" pos="587" userDrawn="1">
          <p15:clr>
            <a:srgbClr val="A4A3A4"/>
          </p15:clr>
        </p15:guide>
        <p15:guide id="11" pos="308" userDrawn="1">
          <p15:clr>
            <a:srgbClr val="A4A3A4"/>
          </p15:clr>
        </p15:guide>
        <p15:guide id="12" pos="1099" userDrawn="1">
          <p15:clr>
            <a:srgbClr val="A4A3A4"/>
          </p15:clr>
        </p15:guide>
        <p15:guide id="13" pos="1176" userDrawn="1">
          <p15:clr>
            <a:srgbClr val="A4A3A4"/>
          </p15:clr>
        </p15:guide>
        <p15:guide id="14" pos="3026"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5D26"/>
    <a:srgbClr val="FFFF66"/>
    <a:srgbClr val="D9F648"/>
    <a:srgbClr val="CAC531"/>
    <a:srgbClr val="006F96"/>
    <a:srgbClr val="808000"/>
    <a:srgbClr val="6A6D10"/>
    <a:srgbClr val="635D4E"/>
    <a:srgbClr val="000000"/>
    <a:srgbClr val="4BA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0" autoAdjust="0"/>
    <p:restoredTop sz="84687" autoAdjust="0"/>
  </p:normalViewPr>
  <p:slideViewPr>
    <p:cSldViewPr snapToGrid="0" showGuides="1">
      <p:cViewPr varScale="1">
        <p:scale>
          <a:sx n="141" d="100"/>
          <a:sy n="141" d="100"/>
        </p:scale>
        <p:origin x="1456" y="176"/>
      </p:cViewPr>
      <p:guideLst>
        <p:guide orient="horz" pos="1620"/>
        <p:guide orient="horz" pos="108"/>
        <p:guide orient="horz" pos="356"/>
        <p:guide orient="horz" pos="3132"/>
        <p:guide orient="horz" pos="1901"/>
        <p:guide orient="horz" pos="670"/>
        <p:guide orient="horz" pos="320"/>
        <p:guide pos="5581"/>
        <p:guide pos="2880"/>
        <p:guide pos="587"/>
        <p:guide pos="308"/>
        <p:guide pos="1099"/>
        <p:guide pos="1176"/>
        <p:guide pos="3026"/>
      </p:guideLst>
    </p:cSldViewPr>
  </p:slideViewPr>
  <p:notesTextViewPr>
    <p:cViewPr>
      <p:scale>
        <a:sx n="1" d="1"/>
        <a:sy n="1" d="1"/>
      </p:scale>
      <p:origin x="0" y="0"/>
    </p:cViewPr>
  </p:notesTextViewPr>
  <p:sorterViewPr>
    <p:cViewPr>
      <p:scale>
        <a:sx n="80" d="100"/>
        <a:sy n="80" d="100"/>
      </p:scale>
      <p:origin x="0" y="1710"/>
    </p:cViewPr>
  </p:sorterViewPr>
  <p:notesViewPr>
    <p:cSldViewPr snapToGrid="0" showGuides="1">
      <p:cViewPr>
        <p:scale>
          <a:sx n="80" d="100"/>
          <a:sy n="80" d="100"/>
        </p:scale>
        <p:origin x="-3126" y="-150"/>
      </p:cViewPr>
      <p:guideLst>
        <p:guide orient="horz" pos="2928"/>
        <p:guide pos="2209"/>
      </p:guideLst>
    </p:cSldViewPr>
  </p:notesViewPr>
  <p:gridSpacing cx="45720" cy="4572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r>
              <a:rPr lang="en-US" sz="1000" dirty="0"/>
              <a:t>McDonalds Corporation</a:t>
            </a:r>
          </a:p>
        </p:txBody>
      </p:sp>
      <p:sp>
        <p:nvSpPr>
          <p:cNvPr id="3" name="Date Placeholder 2"/>
          <p:cNvSpPr>
            <a:spLocks noGrp="1"/>
          </p:cNvSpPr>
          <p:nvPr>
            <p:ph type="dt" sz="quarter" idx="1"/>
          </p:nvPr>
        </p:nvSpPr>
        <p:spPr>
          <a:xfrm>
            <a:off x="3970939" y="0"/>
            <a:ext cx="3037840" cy="464820"/>
          </a:xfrm>
          <a:prstGeom prst="rect">
            <a:avLst/>
          </a:prstGeom>
        </p:spPr>
        <p:txBody>
          <a:bodyPr vert="horz" lIns="92446" tIns="46223" rIns="92446" bIns="46223" rtlCol="0"/>
          <a:lstStyle>
            <a:lvl1pPr algn="r">
              <a:defRPr sz="1200"/>
            </a:lvl1pPr>
          </a:lstStyle>
          <a:p>
            <a:fld id="{40B20B38-2788-41F6-9E9D-D83742F12FB1}" type="datetimeFigureOut">
              <a:rPr lang="en-US" sz="1000"/>
              <a:pPr/>
              <a:t>10/3/24</a:t>
            </a:fld>
            <a:endParaRPr lang="en-US" sz="1000" dirty="0"/>
          </a:p>
        </p:txBody>
      </p:sp>
      <p:sp>
        <p:nvSpPr>
          <p:cNvPr id="4" name="Footer Placeholder 3"/>
          <p:cNvSpPr>
            <a:spLocks noGrp="1"/>
          </p:cNvSpPr>
          <p:nvPr>
            <p:ph type="ftr" sz="quarter" idx="2"/>
          </p:nvPr>
        </p:nvSpPr>
        <p:spPr>
          <a:xfrm>
            <a:off x="2" y="8829967"/>
            <a:ext cx="6387253" cy="464820"/>
          </a:xfrm>
          <a:prstGeom prst="rect">
            <a:avLst/>
          </a:prstGeom>
        </p:spPr>
        <p:txBody>
          <a:bodyPr vert="horz" lIns="92446" tIns="46223" rIns="92446" bIns="46223" rtlCol="0" anchor="b"/>
          <a:lstStyle>
            <a:lvl1pPr algn="l">
              <a:defRPr sz="1200"/>
            </a:lvl1pPr>
          </a:lstStyle>
          <a:p>
            <a:r>
              <a:rPr lang="en-US" sz="1000"/>
              <a:t>SENIOR LEADERSHIP MEETING</a:t>
            </a:r>
            <a:endParaRPr lang="en-US" sz="1000" dirty="0"/>
          </a:p>
        </p:txBody>
      </p:sp>
      <p:sp>
        <p:nvSpPr>
          <p:cNvPr id="5" name="Slide Number Placeholder 4"/>
          <p:cNvSpPr>
            <a:spLocks noGrp="1"/>
          </p:cNvSpPr>
          <p:nvPr>
            <p:ph type="sldNum" sz="quarter" idx="3"/>
          </p:nvPr>
        </p:nvSpPr>
        <p:spPr>
          <a:xfrm>
            <a:off x="6543040" y="8829967"/>
            <a:ext cx="465738" cy="464820"/>
          </a:xfrm>
          <a:prstGeom prst="rect">
            <a:avLst/>
          </a:prstGeom>
        </p:spPr>
        <p:txBody>
          <a:bodyPr vert="horz" lIns="92446" tIns="46223" rIns="92446" bIns="46223" rtlCol="0" anchor="b"/>
          <a:lstStyle>
            <a:lvl1pPr algn="r">
              <a:defRPr sz="1200"/>
            </a:lvl1pPr>
          </a:lstStyle>
          <a:p>
            <a:fld id="{6754C95D-5ABC-4247-BE7F-51449F72F78B}" type="slidenum">
              <a:rPr lang="en-US" sz="1000"/>
              <a:pPr/>
              <a:t>‹#›</a:t>
            </a:fld>
            <a:endParaRPr lang="en-US" sz="1000" dirty="0"/>
          </a:p>
        </p:txBody>
      </p:sp>
    </p:spTree>
    <p:extLst>
      <p:ext uri="{BB962C8B-B14F-4D97-AF65-F5344CB8AC3E}">
        <p14:creationId xmlns:p14="http://schemas.microsoft.com/office/powerpoint/2010/main" val="319914790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000">
                <a:latin typeface="Arial" pitchFamily="34" charset="0"/>
              </a:defRPr>
            </a:lvl1pPr>
          </a:lstStyle>
          <a:p>
            <a:r>
              <a:rPr lang="en-US" dirty="0"/>
              <a:t>McDonalds Corporation</a:t>
            </a:r>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000">
                <a:latin typeface="Arial" pitchFamily="34" charset="0"/>
              </a:defRPr>
            </a:lvl1pPr>
          </a:lstStyle>
          <a:p>
            <a:fld id="{1D30C09B-1F36-4790-A704-C286BEB4E812}" type="datetimeFigureOut">
              <a:rPr lang="en-US" smtClean="0"/>
              <a:pPr/>
              <a:t>10/3/24</a:t>
            </a:fld>
            <a:endParaRPr lang="en-US" dirty="0"/>
          </a:p>
        </p:txBody>
      </p:sp>
      <p:sp>
        <p:nvSpPr>
          <p:cNvPr id="4" name="Slide Image Placeholder 3"/>
          <p:cNvSpPr>
            <a:spLocks noGrp="1" noRot="1" noChangeAspect="1"/>
          </p:cNvSpPr>
          <p:nvPr>
            <p:ph type="sldImg" idx="2"/>
          </p:nvPr>
        </p:nvSpPr>
        <p:spPr>
          <a:xfrm>
            <a:off x="1619250" y="485775"/>
            <a:ext cx="3771900" cy="2122488"/>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389468" y="2740630"/>
            <a:ext cx="6231467" cy="5858543"/>
          </a:xfrm>
          <a:prstGeom prst="rect">
            <a:avLst/>
          </a:prstGeom>
        </p:spPr>
        <p:txBody>
          <a:bodyPr vert="horz" lIns="92446" tIns="46223" rIns="92446" bIns="46223"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6309360" cy="464820"/>
          </a:xfrm>
          <a:prstGeom prst="rect">
            <a:avLst/>
          </a:prstGeom>
        </p:spPr>
        <p:txBody>
          <a:bodyPr vert="horz" lIns="92446" tIns="46223" rIns="92446" bIns="46223" rtlCol="0" anchor="b"/>
          <a:lstStyle>
            <a:lvl1pPr algn="l">
              <a:defRPr sz="1000">
                <a:latin typeface="Arial" pitchFamily="34" charset="0"/>
              </a:defRPr>
            </a:lvl1pPr>
          </a:lstStyle>
          <a:p>
            <a:r>
              <a:rPr lang="en-US"/>
              <a:t>SENIOR LEADERSHIP MEETING</a:t>
            </a:r>
            <a:endParaRPr lang="en-US" dirty="0"/>
          </a:p>
        </p:txBody>
      </p:sp>
      <p:sp>
        <p:nvSpPr>
          <p:cNvPr id="7" name="Slide Number Placeholder 6"/>
          <p:cNvSpPr>
            <a:spLocks noGrp="1"/>
          </p:cNvSpPr>
          <p:nvPr>
            <p:ph type="sldNum" sz="quarter" idx="5"/>
          </p:nvPr>
        </p:nvSpPr>
        <p:spPr>
          <a:xfrm>
            <a:off x="6465148" y="8829967"/>
            <a:ext cx="543631" cy="464820"/>
          </a:xfrm>
          <a:prstGeom prst="rect">
            <a:avLst/>
          </a:prstGeom>
        </p:spPr>
        <p:txBody>
          <a:bodyPr vert="horz" lIns="92446" tIns="46223" rIns="92446" bIns="46223" rtlCol="0" anchor="b"/>
          <a:lstStyle>
            <a:lvl1pPr algn="r">
              <a:defRPr sz="1000">
                <a:latin typeface="Arial" pitchFamily="34" charset="0"/>
              </a:defRPr>
            </a:lvl1pPr>
          </a:lstStyle>
          <a:p>
            <a:fld id="{660A62EB-893C-40A1-B287-1B8DE46205CE}" type="slidenum">
              <a:rPr lang="en-US" smtClean="0"/>
              <a:pPr/>
              <a:t>‹#›</a:t>
            </a:fld>
            <a:endParaRPr lang="en-US" dirty="0"/>
          </a:p>
        </p:txBody>
      </p:sp>
    </p:spTree>
    <p:extLst>
      <p:ext uri="{BB962C8B-B14F-4D97-AF65-F5344CB8AC3E}">
        <p14:creationId xmlns:p14="http://schemas.microsoft.com/office/powerpoint/2010/main" val="1021121963"/>
      </p:ext>
    </p:extLst>
  </p:cSld>
  <p:clrMap bg1="lt1" tx1="dk1" bg2="lt2" tx2="dk2" accent1="accent1" accent2="accent2" accent3="accent3" accent4="accent4" accent5="accent5" accent6="accent6" hlink="hlink" folHlink="folHlink"/>
  <p:hf/>
  <p:notesStyle>
    <a:lvl1pPr marL="0" algn="l" defTabSz="685891" rtl="0" eaLnBrk="1" latinLnBrk="0" hangingPunct="1">
      <a:defRPr sz="900" kern="1200">
        <a:solidFill>
          <a:schemeClr val="tx1"/>
        </a:solidFill>
        <a:latin typeface="Arial" pitchFamily="34" charset="0"/>
        <a:ea typeface="+mn-ea"/>
        <a:cs typeface="+mn-cs"/>
      </a:defRPr>
    </a:lvl1pPr>
    <a:lvl2pPr marL="342946" algn="l" defTabSz="685891" rtl="0" eaLnBrk="1" latinLnBrk="0" hangingPunct="1">
      <a:defRPr sz="900" kern="1200">
        <a:solidFill>
          <a:schemeClr val="tx1"/>
        </a:solidFill>
        <a:latin typeface="Arial" pitchFamily="34" charset="0"/>
        <a:ea typeface="+mn-ea"/>
        <a:cs typeface="+mn-cs"/>
      </a:defRPr>
    </a:lvl2pPr>
    <a:lvl3pPr marL="685891" algn="l" defTabSz="685891" rtl="0" eaLnBrk="1" latinLnBrk="0" hangingPunct="1">
      <a:defRPr sz="900" kern="1200">
        <a:solidFill>
          <a:schemeClr val="tx1"/>
        </a:solidFill>
        <a:latin typeface="Arial" pitchFamily="34" charset="0"/>
        <a:ea typeface="+mn-ea"/>
        <a:cs typeface="+mn-cs"/>
      </a:defRPr>
    </a:lvl3pPr>
    <a:lvl4pPr marL="1028837" algn="l" defTabSz="685891" rtl="0" eaLnBrk="1" latinLnBrk="0" hangingPunct="1">
      <a:defRPr sz="900" kern="1200">
        <a:solidFill>
          <a:schemeClr val="tx1"/>
        </a:solidFill>
        <a:latin typeface="Arial" pitchFamily="34" charset="0"/>
        <a:ea typeface="+mn-ea"/>
        <a:cs typeface="+mn-cs"/>
      </a:defRPr>
    </a:lvl4pPr>
    <a:lvl5pPr marL="1371783" algn="l" defTabSz="685891" rtl="0" eaLnBrk="1" latinLnBrk="0" hangingPunct="1">
      <a:defRPr sz="900" kern="1200">
        <a:solidFill>
          <a:schemeClr val="tx1"/>
        </a:solidFill>
        <a:latin typeface="Arial" pitchFamily="34" charset="0"/>
        <a:ea typeface="+mn-ea"/>
        <a:cs typeface="+mn-cs"/>
      </a:defRPr>
    </a:lvl5pPr>
    <a:lvl6pPr marL="1714729" algn="l" defTabSz="685891" rtl="0" eaLnBrk="1" latinLnBrk="0" hangingPunct="1">
      <a:defRPr sz="900" kern="1200">
        <a:solidFill>
          <a:schemeClr val="tx1"/>
        </a:solidFill>
        <a:latin typeface="+mn-lt"/>
        <a:ea typeface="+mn-ea"/>
        <a:cs typeface="+mn-cs"/>
      </a:defRPr>
    </a:lvl6pPr>
    <a:lvl7pPr marL="2057674" algn="l" defTabSz="685891" rtl="0" eaLnBrk="1" latinLnBrk="0" hangingPunct="1">
      <a:defRPr sz="900" kern="1200">
        <a:solidFill>
          <a:schemeClr val="tx1"/>
        </a:solidFill>
        <a:latin typeface="+mn-lt"/>
        <a:ea typeface="+mn-ea"/>
        <a:cs typeface="+mn-cs"/>
      </a:defRPr>
    </a:lvl7pPr>
    <a:lvl8pPr marL="2400620" algn="l" defTabSz="685891" rtl="0" eaLnBrk="1" latinLnBrk="0" hangingPunct="1">
      <a:defRPr sz="900" kern="1200">
        <a:solidFill>
          <a:schemeClr val="tx1"/>
        </a:solidFill>
        <a:latin typeface="+mn-lt"/>
        <a:ea typeface="+mn-ea"/>
        <a:cs typeface="+mn-cs"/>
      </a:defRPr>
    </a:lvl8pPr>
    <a:lvl9pPr marL="2743566" algn="l" defTabSz="68589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a:t>Great to be here</a:t>
            </a:r>
          </a:p>
          <a:p>
            <a:r>
              <a:rPr lang="en-US" sz="2000" baseline="0" dirty="0"/>
              <a:t>Share </a:t>
            </a:r>
            <a:r>
              <a:rPr lang="en-US" sz="2000" baseline="0" dirty="0" err="1"/>
              <a:t>McD</a:t>
            </a:r>
            <a:r>
              <a:rPr lang="en-US" sz="2000" baseline="0" dirty="0"/>
              <a:t> Turbulent Journey</a:t>
            </a:r>
          </a:p>
          <a:p>
            <a:r>
              <a:rPr lang="en-US" sz="2000" baseline="0" dirty="0"/>
              <a:t>“Battlefield”  …..Feel like you’re being attacked, unjustly, </a:t>
            </a:r>
          </a:p>
          <a:p>
            <a:r>
              <a:rPr lang="en-US" sz="2000" baseline="0" dirty="0"/>
              <a:t>Believe me, I know how that feels</a:t>
            </a:r>
          </a:p>
          <a:p>
            <a:endParaRPr lang="en-US" sz="2000" baseline="0" dirty="0"/>
          </a:p>
          <a:p>
            <a:r>
              <a:rPr lang="en-US" sz="2000" baseline="0" dirty="0"/>
              <a:t>But it’s a battle you can win, </a:t>
            </a:r>
          </a:p>
          <a:p>
            <a:r>
              <a:rPr lang="en-US" sz="2000" baseline="0" dirty="0"/>
              <a:t>100% conviction:  You can do good for society </a:t>
            </a:r>
            <a:r>
              <a:rPr lang="en-US" sz="2000" u="sng" baseline="0" dirty="0"/>
              <a:t>and</a:t>
            </a:r>
            <a:r>
              <a:rPr lang="en-US" sz="2000" baseline="0" dirty="0"/>
              <a:t> your business</a:t>
            </a:r>
          </a:p>
          <a:p>
            <a:r>
              <a:rPr lang="en-US" sz="2000" baseline="0" dirty="0"/>
              <a:t>Shift from reactive and defensive</a:t>
            </a:r>
          </a:p>
          <a:p>
            <a:r>
              <a:rPr lang="en-US" sz="2000" baseline="0" dirty="0"/>
              <a:t>To Core to your business and strategic.</a:t>
            </a:r>
          </a:p>
          <a:p>
            <a:endParaRPr lang="en-US" sz="1600" dirty="0"/>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FE9B1B08-59CF-434E-A9BF-CB53F8ED21D7}"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2</a:t>
            </a:fld>
            <a:endParaRPr lang="en-US" dirty="0"/>
          </a:p>
        </p:txBody>
      </p:sp>
    </p:spTree>
    <p:extLst>
      <p:ext uri="{BB962C8B-B14F-4D97-AF65-F5344CB8AC3E}">
        <p14:creationId xmlns:p14="http://schemas.microsoft.com/office/powerpoint/2010/main" val="3967393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battle:   Animal Rights</a:t>
            </a:r>
          </a:p>
          <a:p>
            <a:endParaRPr lang="en-US" dirty="0"/>
          </a:p>
          <a:p>
            <a:r>
              <a:rPr lang="en-US" dirty="0"/>
              <a:t>Closer to home….</a:t>
            </a:r>
          </a:p>
          <a:p>
            <a:r>
              <a:rPr lang="en-US" dirty="0"/>
              <a:t>Sum up the problem.</a:t>
            </a:r>
          </a:p>
          <a:p>
            <a:r>
              <a:rPr lang="en-US" dirty="0"/>
              <a:t>Meat 2%</a:t>
            </a:r>
          </a:p>
          <a:p>
            <a:endParaRPr lang="en-US" dirty="0"/>
          </a:p>
          <a:p>
            <a:r>
              <a:rPr lang="en-US" dirty="0"/>
              <a:t>Peta, pressure, what could we do?  At this time, the late 90’s, at a loss, since animal production was way upstream, way beyond our control and influence</a:t>
            </a:r>
          </a:p>
          <a:p>
            <a:endParaRPr lang="en-US" dirty="0"/>
          </a:p>
          <a:p>
            <a:r>
              <a:rPr lang="en-US" dirty="0"/>
              <a:t>I was asked to come up with a strategy to get out of the target zone</a:t>
            </a:r>
          </a:p>
          <a:p>
            <a:endParaRPr lang="en-US" dirty="0"/>
          </a:p>
          <a:p>
            <a:endParaRPr lang="en-US" dirty="0"/>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4D8EEBF2-BB2D-1C46-881F-7682E7BEFFD3}"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11</a:t>
            </a:fld>
            <a:endParaRPr lang="en-US" dirty="0"/>
          </a:p>
        </p:txBody>
      </p:sp>
    </p:spTree>
    <p:extLst>
      <p:ext uri="{BB962C8B-B14F-4D97-AF65-F5344CB8AC3E}">
        <p14:creationId xmlns:p14="http://schemas.microsoft.com/office/powerpoint/2010/main" val="93739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visited suppliers who raised pigs, hens, and chickens…</a:t>
            </a:r>
          </a:p>
          <a:p>
            <a:endParaRPr lang="en-US" dirty="0"/>
          </a:p>
          <a:p>
            <a:r>
              <a:rPr lang="en-US" dirty="0"/>
              <a:t>What I learned, was I was very uncomfortable with what I saw….</a:t>
            </a:r>
          </a:p>
          <a:p>
            <a:endParaRPr lang="en-US" dirty="0"/>
          </a:p>
          <a:p>
            <a:r>
              <a:rPr lang="en-US" dirty="0"/>
              <a:t>In talking to suppliers, about gestations stalls or crammed battery cages, this was all good, efficient.  They are healthy.</a:t>
            </a:r>
          </a:p>
          <a:p>
            <a:endParaRPr lang="en-US" dirty="0"/>
          </a:p>
          <a:p>
            <a:r>
              <a:rPr lang="en-US" dirty="0"/>
              <a:t>Daunting about our food is that the animals are living creatures, not a napkin or cup.</a:t>
            </a:r>
          </a:p>
          <a:p>
            <a:endParaRPr lang="en-US" dirty="0"/>
          </a:p>
          <a:p>
            <a:r>
              <a:rPr lang="en-US" dirty="0"/>
              <a:t>Ethics needed to added in.  What is right and wrong?</a:t>
            </a:r>
          </a:p>
          <a:p>
            <a:endParaRPr lang="en-US" dirty="0"/>
          </a:p>
          <a:p>
            <a:r>
              <a:rPr lang="en-US" dirty="0"/>
              <a:t>Needed a way to combat the emotion that PETA was generating with consumers…</a:t>
            </a:r>
          </a:p>
          <a:p>
            <a:endParaRPr lang="en-US" dirty="0"/>
          </a:p>
          <a:p>
            <a:r>
              <a:rPr lang="en-US" dirty="0"/>
              <a:t>Created AWC</a:t>
            </a:r>
          </a:p>
          <a:p>
            <a:endParaRPr lang="en-US" dirty="0"/>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AB1F2BB1-6037-324F-B880-B6E6E4010D3F}"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12</a:t>
            </a:fld>
            <a:endParaRPr lang="en-US" dirty="0"/>
          </a:p>
        </p:txBody>
      </p:sp>
    </p:spTree>
    <p:extLst>
      <p:ext uri="{BB962C8B-B14F-4D97-AF65-F5344CB8AC3E}">
        <p14:creationId xmlns:p14="http://schemas.microsoft.com/office/powerpoint/2010/main" val="2952193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pitchFamily="34" charset="0"/>
                <a:ea typeface="+mn-ea"/>
                <a:cs typeface="+mn-cs"/>
              </a:rPr>
              <a:t>Led by a renowned animal behavioral scientist.</a:t>
            </a:r>
          </a:p>
          <a:p>
            <a:pPr lvl="0"/>
            <a:endParaRPr lang="en-US" sz="1200" kern="1200" dirty="0">
              <a:solidFill>
                <a:schemeClr val="tx1"/>
              </a:solidFill>
              <a:effectLst/>
              <a:latin typeface="Arial" pitchFamily="34" charset="0"/>
              <a:ea typeface="+mn-ea"/>
              <a:cs typeface="+mn-cs"/>
            </a:endParaRPr>
          </a:p>
          <a:p>
            <a:pPr lvl="0"/>
            <a:r>
              <a:rPr lang="en-US" sz="1200" kern="1200" dirty="0">
                <a:solidFill>
                  <a:schemeClr val="tx1"/>
                </a:solidFill>
                <a:effectLst/>
                <a:latin typeface="Arial" pitchFamily="34" charset="0"/>
                <a:ea typeface="+mn-ea"/>
                <a:cs typeface="+mn-cs"/>
              </a:rPr>
              <a:t>Most impactful person I’ve ever known.</a:t>
            </a:r>
          </a:p>
          <a:p>
            <a:pPr lvl="0"/>
            <a:endParaRPr lang="en-US" sz="1200" kern="1200" dirty="0">
              <a:solidFill>
                <a:schemeClr val="tx1"/>
              </a:solidFill>
              <a:effectLst/>
              <a:latin typeface="Arial" pitchFamily="34" charset="0"/>
              <a:ea typeface="+mn-ea"/>
              <a:cs typeface="+mn-cs"/>
            </a:endParaRPr>
          </a:p>
          <a:p>
            <a:pPr lvl="0"/>
            <a:r>
              <a:rPr lang="en-US" sz="1200" kern="1200" dirty="0">
                <a:solidFill>
                  <a:schemeClr val="tx1"/>
                </a:solidFill>
                <a:effectLst/>
                <a:latin typeface="Arial" pitchFamily="34" charset="0"/>
                <a:ea typeface="+mn-ea"/>
                <a:cs typeface="+mn-cs"/>
              </a:rPr>
              <a:t>Autistic.</a:t>
            </a:r>
          </a:p>
          <a:p>
            <a:pPr lvl="0"/>
            <a:endParaRPr lang="en-US" sz="1200" kern="1200" dirty="0">
              <a:solidFill>
                <a:schemeClr val="tx1"/>
              </a:solidFill>
              <a:effectLst/>
              <a:latin typeface="Arial" pitchFamily="34" charset="0"/>
              <a:ea typeface="+mn-ea"/>
              <a:cs typeface="+mn-cs"/>
            </a:endParaRPr>
          </a:p>
          <a:p>
            <a:pPr lvl="0"/>
            <a:r>
              <a:rPr lang="en-US" sz="1200" kern="1200" dirty="0">
                <a:solidFill>
                  <a:schemeClr val="tx1"/>
                </a:solidFill>
                <a:effectLst/>
                <a:latin typeface="Arial" pitchFamily="34" charset="0"/>
                <a:ea typeface="+mn-ea"/>
                <a:cs typeface="+mn-cs"/>
              </a:rPr>
              <a:t>Blue sky concept:  Measure animal welfare</a:t>
            </a:r>
          </a:p>
          <a:p>
            <a:pPr lvl="0"/>
            <a:endParaRPr lang="en-US" sz="1200" kern="1200" dirty="0">
              <a:solidFill>
                <a:schemeClr val="tx1"/>
              </a:solidFill>
              <a:effectLst/>
              <a:latin typeface="Arial" pitchFamily="34" charset="0"/>
              <a:ea typeface="+mn-ea"/>
              <a:cs typeface="+mn-cs"/>
            </a:endParaRPr>
          </a:p>
          <a:p>
            <a:pPr lvl="0"/>
            <a:r>
              <a:rPr lang="en-US" sz="1200" kern="1200" dirty="0">
                <a:solidFill>
                  <a:schemeClr val="tx1"/>
                </a:solidFill>
                <a:effectLst/>
                <a:latin typeface="Arial" pitchFamily="34" charset="0"/>
                <a:ea typeface="+mn-ea"/>
                <a:cs typeface="+mn-cs"/>
              </a:rPr>
              <a:t>Audits</a:t>
            </a:r>
          </a:p>
          <a:p>
            <a:endParaRPr lang="en-US" dirty="0"/>
          </a:p>
        </p:txBody>
      </p:sp>
      <p:sp>
        <p:nvSpPr>
          <p:cNvPr id="4" name="Header Placeholder 3"/>
          <p:cNvSpPr>
            <a:spLocks noGrp="1"/>
          </p:cNvSpPr>
          <p:nvPr>
            <p:ph type="hdr" sz="quarter" idx="10"/>
          </p:nvPr>
        </p:nvSpPr>
        <p:spPr/>
        <p:txBody>
          <a:bodyPr/>
          <a:lstStyle/>
          <a:p>
            <a:r>
              <a:rPr lang="en-US"/>
              <a:t>McDonalds Corporation</a:t>
            </a:r>
            <a:endParaRPr lang="en-US" dirty="0"/>
          </a:p>
        </p:txBody>
      </p:sp>
      <p:sp>
        <p:nvSpPr>
          <p:cNvPr id="5" name="Date Placeholder 4"/>
          <p:cNvSpPr>
            <a:spLocks noGrp="1"/>
          </p:cNvSpPr>
          <p:nvPr>
            <p:ph type="dt" idx="11"/>
          </p:nvPr>
        </p:nvSpPr>
        <p:spPr/>
        <p:txBody>
          <a:bodyPr/>
          <a:lstStyle/>
          <a:p>
            <a:fld id="{1D30C09B-1F36-4790-A704-C286BEB4E812}" type="datetimeFigureOut">
              <a:rPr lang="en-US" smtClean="0"/>
              <a:pPr/>
              <a:t>10/3/24</a:t>
            </a:fld>
            <a:endParaRPr lang="en-US" dirty="0"/>
          </a:p>
        </p:txBody>
      </p:sp>
      <p:sp>
        <p:nvSpPr>
          <p:cNvPr id="6" name="Footer Placeholder 5"/>
          <p:cNvSpPr>
            <a:spLocks noGrp="1"/>
          </p:cNvSpPr>
          <p:nvPr>
            <p:ph type="ftr" sz="quarter" idx="12"/>
          </p:nvPr>
        </p:nvSpPr>
        <p:spPr/>
        <p:txBody>
          <a:bodyPr/>
          <a:lstStyle/>
          <a:p>
            <a:r>
              <a:rPr lang="en-US"/>
              <a:t>SENIOR LEADERSHIP MEETING</a:t>
            </a:r>
            <a:endParaRPr lang="en-US" dirty="0"/>
          </a:p>
        </p:txBody>
      </p:sp>
      <p:sp>
        <p:nvSpPr>
          <p:cNvPr id="7" name="Slide Number Placeholder 6"/>
          <p:cNvSpPr>
            <a:spLocks noGrp="1"/>
          </p:cNvSpPr>
          <p:nvPr>
            <p:ph type="sldNum" sz="quarter" idx="13"/>
          </p:nvPr>
        </p:nvSpPr>
        <p:spPr/>
        <p:txBody>
          <a:bodyPr/>
          <a:lstStyle/>
          <a:p>
            <a:fld id="{660A62EB-893C-40A1-B287-1B8DE46205CE}" type="slidenum">
              <a:rPr lang="en-US" smtClean="0"/>
              <a:pPr/>
              <a:t>13</a:t>
            </a:fld>
            <a:endParaRPr lang="en-US" dirty="0"/>
          </a:p>
        </p:txBody>
      </p:sp>
    </p:spTree>
    <p:extLst>
      <p:ext uri="{BB962C8B-B14F-4D97-AF65-F5344CB8AC3E}">
        <p14:creationId xmlns:p14="http://schemas.microsoft.com/office/powerpoint/2010/main" val="388286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decided to give Temple the keys to our supply chain</a:t>
            </a:r>
          </a:p>
          <a:p>
            <a:endParaRPr lang="en-US" dirty="0"/>
          </a:p>
          <a:p>
            <a:r>
              <a:rPr lang="en-US" dirty="0"/>
              <a:t>We would  and measure our meat suppliers</a:t>
            </a:r>
          </a:p>
          <a:p>
            <a:endParaRPr lang="en-US" dirty="0"/>
          </a:p>
          <a:p>
            <a:r>
              <a:rPr lang="en-US" dirty="0"/>
              <a:t>I went with her on many of these audits.</a:t>
            </a:r>
          </a:p>
          <a:p>
            <a:endParaRPr lang="en-US" dirty="0"/>
          </a:p>
          <a:p>
            <a:r>
              <a:rPr lang="en-US" dirty="0" err="1"/>
              <a:t>Electic</a:t>
            </a:r>
            <a:r>
              <a:rPr lang="en-US" dirty="0"/>
              <a:t> prods</a:t>
            </a:r>
          </a:p>
          <a:p>
            <a:endParaRPr lang="en-US" dirty="0"/>
          </a:p>
          <a:p>
            <a:r>
              <a:rPr lang="en-US" dirty="0"/>
              <a:t>Hog dying in the aisle</a:t>
            </a:r>
          </a:p>
          <a:p>
            <a:endParaRPr lang="en-US" dirty="0"/>
          </a:p>
          <a:p>
            <a:r>
              <a:rPr lang="en-US" dirty="0"/>
              <a:t>I always articulated internally at </a:t>
            </a:r>
            <a:r>
              <a:rPr lang="en-US" dirty="0" err="1"/>
              <a:t>McD</a:t>
            </a:r>
            <a:r>
              <a:rPr lang="en-US" dirty="0"/>
              <a:t> if we don’t want to see certain practices on the front page of the NY Times, need to change, or be able to support why we do what we do</a:t>
            </a:r>
          </a:p>
          <a:p>
            <a:endParaRPr lang="en-US" dirty="0"/>
          </a:p>
          <a:p>
            <a:r>
              <a:rPr lang="en-US" dirty="0"/>
              <a:t>2=3 years:  Did audits, delisted suppliers, took action, came up with improvement plans</a:t>
            </a:r>
          </a:p>
          <a:p>
            <a:endParaRPr lang="en-US" dirty="0"/>
          </a:p>
          <a:p>
            <a:r>
              <a:rPr lang="en-US" dirty="0"/>
              <a:t>Ended up making animal welfare SOP, on the map!</a:t>
            </a:r>
          </a:p>
          <a:p>
            <a:r>
              <a:rPr lang="en-US" dirty="0"/>
              <a:t>Globally</a:t>
            </a:r>
          </a:p>
          <a:p>
            <a:r>
              <a:rPr lang="en-US" dirty="0"/>
              <a:t>And with our competitors</a:t>
            </a:r>
          </a:p>
          <a:p>
            <a:endParaRPr lang="en-US" dirty="0"/>
          </a:p>
          <a:p>
            <a:endParaRPr lang="en-US" dirty="0"/>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089A49CC-0DC3-3644-AD18-230E55F227B0}"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15</a:t>
            </a:fld>
            <a:endParaRPr lang="en-US" dirty="0"/>
          </a:p>
        </p:txBody>
      </p:sp>
    </p:spTree>
    <p:extLst>
      <p:ext uri="{BB962C8B-B14F-4D97-AF65-F5344CB8AC3E}">
        <p14:creationId xmlns:p14="http://schemas.microsoft.com/office/powerpoint/2010/main" val="2033576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put PETA where they belong, on the fringes.</a:t>
            </a:r>
          </a:p>
          <a:p>
            <a:r>
              <a:rPr lang="en-US" dirty="0"/>
              <a:t>Again, we had a incredible 3</a:t>
            </a:r>
            <a:r>
              <a:rPr lang="en-US" baseline="30000" dirty="0"/>
              <a:t>rd</a:t>
            </a:r>
            <a:r>
              <a:rPr lang="en-US" dirty="0"/>
              <a:t> party saying we were doing a good job.</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9B031738-7EA2-DD4B-8D66-3CF6F8C07817}"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16</a:t>
            </a:fld>
            <a:endParaRPr lang="en-US" dirty="0"/>
          </a:p>
        </p:txBody>
      </p:sp>
    </p:spTree>
    <p:extLst>
      <p:ext uri="{BB962C8B-B14F-4D97-AF65-F5344CB8AC3E}">
        <p14:creationId xmlns:p14="http://schemas.microsoft.com/office/powerpoint/2010/main" val="3447269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formula of success.</a:t>
            </a:r>
          </a:p>
          <a:p>
            <a:endParaRPr lang="en-US" dirty="0"/>
          </a:p>
          <a:p>
            <a:r>
              <a:rPr lang="en-US" dirty="0"/>
              <a:t>Really transitioned from an issue of animal rights to one of animal welfare.</a:t>
            </a:r>
          </a:p>
          <a:p>
            <a:endParaRPr lang="en-US" dirty="0"/>
          </a:p>
          <a:p>
            <a:r>
              <a:rPr lang="en-US" dirty="0"/>
              <a:t>Again, no extra cost, mostly a mindset, training, and practical investments.</a:t>
            </a:r>
          </a:p>
          <a:p>
            <a:endParaRPr lang="en-US" dirty="0"/>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A2D2B321-BC5A-5443-97EE-25168F414D3E}"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17</a:t>
            </a:fld>
            <a:endParaRPr lang="en-US" dirty="0"/>
          </a:p>
        </p:txBody>
      </p:sp>
    </p:spTree>
    <p:extLst>
      <p:ext uri="{BB962C8B-B14F-4D97-AF65-F5344CB8AC3E}">
        <p14:creationId xmlns:p14="http://schemas.microsoft.com/office/powerpoint/2010/main" val="2683603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battle;;Junk food, obesity</a:t>
            </a:r>
          </a:p>
          <a:p>
            <a:r>
              <a:rPr lang="en-US" dirty="0"/>
              <a:t>Bulls eye’</a:t>
            </a:r>
          </a:p>
          <a:p>
            <a:r>
              <a:rPr lang="en-US" dirty="0"/>
              <a:t>Real challenge, our toughest, to influence and change how our </a:t>
            </a:r>
            <a:r>
              <a:rPr lang="en-US" dirty="0" err="1"/>
              <a:t>custumer’s</a:t>
            </a:r>
            <a:r>
              <a:rPr lang="en-US" dirty="0"/>
              <a:t> eat.  Very limited.</a:t>
            </a:r>
          </a:p>
          <a:p>
            <a:endParaRPr lang="en-US" dirty="0"/>
          </a:p>
          <a:p>
            <a:r>
              <a:rPr lang="en-US" dirty="0"/>
              <a:t>Formed a Healthy Lifestyle Council.</a:t>
            </a:r>
          </a:p>
          <a:p>
            <a:endParaRPr lang="en-US" dirty="0"/>
          </a:p>
          <a:p>
            <a:r>
              <a:rPr lang="en-US" dirty="0"/>
              <a:t>Open access, for example meetings with our CEO</a:t>
            </a:r>
          </a:p>
          <a:p>
            <a:endParaRPr lang="en-US" dirty="0"/>
          </a:p>
          <a:p>
            <a:r>
              <a:rPr lang="en-US" dirty="0"/>
              <a:t>Challenged us on Super Size drinks, and convinced us to get rid of this.</a:t>
            </a:r>
          </a:p>
          <a:p>
            <a:endParaRPr lang="en-US" dirty="0"/>
          </a:p>
          <a:p>
            <a:endParaRPr lang="en-US" dirty="0"/>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5560C60C-64ED-CD48-94B2-52830E57577D}"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18</a:t>
            </a:fld>
            <a:endParaRPr lang="en-US" dirty="0"/>
          </a:p>
        </p:txBody>
      </p:sp>
    </p:spTree>
    <p:extLst>
      <p:ext uri="{BB962C8B-B14F-4D97-AF65-F5344CB8AC3E}">
        <p14:creationId xmlns:p14="http://schemas.microsoft.com/office/powerpoint/2010/main" val="2254584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tried and tried for 8 years….</a:t>
            </a:r>
          </a:p>
          <a:p>
            <a:endParaRPr lang="en-US" dirty="0"/>
          </a:p>
          <a:p>
            <a:r>
              <a:rPr lang="en-US" dirty="0"/>
              <a:t>Finally, our council said kids and Happy Meals.  Describe the changes we made</a:t>
            </a:r>
          </a:p>
          <a:p>
            <a:endParaRPr lang="en-US" dirty="0"/>
          </a:p>
          <a:p>
            <a:r>
              <a:rPr lang="en-US" dirty="0"/>
              <a:t>Sweet spot.  Our responsibility</a:t>
            </a:r>
          </a:p>
          <a:p>
            <a:endParaRPr lang="en-US" dirty="0"/>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27065137-98F4-424F-8E4C-955DACEAC874}"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19</a:t>
            </a:fld>
            <a:endParaRPr lang="en-US" dirty="0"/>
          </a:p>
        </p:txBody>
      </p:sp>
    </p:spTree>
    <p:extLst>
      <p:ext uri="{BB962C8B-B14F-4D97-AF65-F5344CB8AC3E}">
        <p14:creationId xmlns:p14="http://schemas.microsoft.com/office/powerpoint/2010/main" val="3399872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Couldn’t dream of a better endorsement.  Millions</a:t>
            </a:r>
          </a:p>
          <a:p>
            <a:endParaRPr lang="en-US" dirty="0"/>
          </a:p>
          <a:p>
            <a:r>
              <a:rPr lang="en-US" dirty="0"/>
              <a:t>Key:  Gave us permission, social </a:t>
            </a:r>
            <a:r>
              <a:rPr lang="en-US" dirty="0" err="1"/>
              <a:t>licence</a:t>
            </a:r>
            <a:r>
              <a:rPr lang="en-US" dirty="0"/>
              <a:t>, to continue serving our food to our adult customer base, because we are addressing the obvious, our role with children.</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6E388E1B-475A-CC41-97CB-48E8A769D84E}"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20</a:t>
            </a:fld>
            <a:endParaRPr lang="en-US" dirty="0"/>
          </a:p>
        </p:txBody>
      </p:sp>
    </p:spTree>
    <p:extLst>
      <p:ext uri="{BB962C8B-B14F-4D97-AF65-F5344CB8AC3E}">
        <p14:creationId xmlns:p14="http://schemas.microsoft.com/office/powerpoint/2010/main" val="1730686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of all:  Good for our business.</a:t>
            </a:r>
          </a:p>
          <a:p>
            <a:endParaRPr lang="en-US" dirty="0"/>
          </a:p>
          <a:p>
            <a:r>
              <a:rPr lang="en-US" dirty="0"/>
              <a:t>Happy Meal sales rebounded.</a:t>
            </a:r>
          </a:p>
          <a:p>
            <a:endParaRPr lang="en-US" dirty="0"/>
          </a:p>
          <a:p>
            <a:r>
              <a:rPr lang="en-US" dirty="0"/>
              <a:t>Mothers were not as saying not anymore as much to bring their families to </a:t>
            </a:r>
            <a:r>
              <a:rPr lang="en-US" dirty="0" err="1"/>
              <a:t>McD</a:t>
            </a:r>
            <a:endParaRPr lang="en-US" dirty="0"/>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A2D2B321-BC5A-5443-97EE-25168F414D3E}"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21</a:t>
            </a:fld>
            <a:endParaRPr lang="en-US" dirty="0"/>
          </a:p>
        </p:txBody>
      </p:sp>
    </p:spTree>
    <p:extLst>
      <p:ext uri="{BB962C8B-B14F-4D97-AF65-F5344CB8AC3E}">
        <p14:creationId xmlns:p14="http://schemas.microsoft.com/office/powerpoint/2010/main" val="3109228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consumer centric, we serve all</a:t>
            </a:r>
          </a:p>
          <a:p>
            <a:r>
              <a:rPr lang="en-US" dirty="0"/>
              <a:t>1% of the world population</a:t>
            </a:r>
          </a:p>
          <a:p>
            <a:endParaRPr lang="en-US" dirty="0"/>
          </a:p>
          <a:p>
            <a:r>
              <a:rPr lang="en-US" dirty="0"/>
              <a:t>World’s largest small business, 5000 owner operators</a:t>
            </a:r>
          </a:p>
          <a:p>
            <a:r>
              <a:rPr lang="en-US" dirty="0"/>
              <a:t>Sustainability was not top top.</a:t>
            </a:r>
          </a:p>
          <a:p>
            <a:r>
              <a:rPr lang="en-US" dirty="0"/>
              <a:t>Sustainability had to be practical for these entrepreneurs who pinch every penny</a:t>
            </a:r>
          </a:p>
        </p:txBody>
      </p:sp>
      <p:sp>
        <p:nvSpPr>
          <p:cNvPr id="4" name="Header Placeholder 3"/>
          <p:cNvSpPr>
            <a:spLocks noGrp="1"/>
          </p:cNvSpPr>
          <p:nvPr>
            <p:ph type="hdr" sz="quarter" idx="10"/>
          </p:nvPr>
        </p:nvSpPr>
        <p:spPr/>
        <p:txBody>
          <a:bodyPr/>
          <a:lstStyle/>
          <a:p>
            <a:r>
              <a:rPr lang="en-US">
                <a:solidFill>
                  <a:prstClr val="black"/>
                </a:solidFill>
              </a:rPr>
              <a:t>McDonald's Corporation</a:t>
            </a:r>
          </a:p>
        </p:txBody>
      </p:sp>
      <p:sp>
        <p:nvSpPr>
          <p:cNvPr id="5" name="Date Placeholder 4"/>
          <p:cNvSpPr>
            <a:spLocks noGrp="1"/>
          </p:cNvSpPr>
          <p:nvPr>
            <p:ph type="dt" idx="11"/>
          </p:nvPr>
        </p:nvSpPr>
        <p:spPr/>
        <p:txBody>
          <a:bodyPr/>
          <a:lstStyle/>
          <a:p>
            <a:fld id="{2C0AD28F-710C-478D-B308-5F31CD8A081A}" type="datetime1">
              <a:rPr lang="en-US" smtClean="0">
                <a:solidFill>
                  <a:prstClr val="black"/>
                </a:solidFill>
              </a:rPr>
              <a:t>10/3/24</a:t>
            </a:fld>
            <a:endParaRPr lang="en-US">
              <a:solidFill>
                <a:prstClr val="black"/>
              </a:solidFill>
            </a:endParaRPr>
          </a:p>
        </p:txBody>
      </p:sp>
      <p:sp>
        <p:nvSpPr>
          <p:cNvPr id="7" name="Slide Number Placeholder 6"/>
          <p:cNvSpPr>
            <a:spLocks noGrp="1"/>
          </p:cNvSpPr>
          <p:nvPr>
            <p:ph type="sldNum" sz="quarter" idx="13"/>
          </p:nvPr>
        </p:nvSpPr>
        <p:spPr/>
        <p:txBody>
          <a:bodyPr/>
          <a:lstStyle/>
          <a:p>
            <a:fld id="{48F27C1B-3B3E-4270-ADDA-7D985C86D1B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833922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fast forward to 2014, 25 years </a:t>
            </a:r>
          </a:p>
          <a:p>
            <a:r>
              <a:rPr lang="en-US" dirty="0"/>
              <a:t>Sure, success in packaging, animal welfare, and better Happy Meals.</a:t>
            </a:r>
          </a:p>
          <a:p>
            <a:r>
              <a:rPr lang="en-US" dirty="0"/>
              <a:t>We had other issues, working with Greenpeace on eliminating soy production in Brazil that caused Amazon rain forest destruction..</a:t>
            </a:r>
          </a:p>
          <a:p>
            <a:endParaRPr lang="en-US" dirty="0"/>
          </a:p>
          <a:p>
            <a:r>
              <a:rPr lang="en-US" dirty="0"/>
              <a:t>So yes, an A in crisis management</a:t>
            </a:r>
          </a:p>
          <a:p>
            <a:r>
              <a:rPr lang="en-US" dirty="0"/>
              <a:t>But all disconnected.</a:t>
            </a:r>
          </a:p>
          <a:p>
            <a:endParaRPr lang="en-US" dirty="0"/>
          </a:p>
          <a:p>
            <a:r>
              <a:rPr lang="en-US" dirty="0"/>
              <a:t>No strategy,  Not getting credit. Totally reactive.</a:t>
            </a:r>
          </a:p>
          <a:p>
            <a:endParaRPr lang="en-US" dirty="0"/>
          </a:p>
          <a:p>
            <a:endParaRPr lang="en-US" dirty="0"/>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1D6578E2-26C9-9141-981D-096A456E95FF}"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22</a:t>
            </a:fld>
            <a:endParaRPr lang="en-US" dirty="0"/>
          </a:p>
        </p:txBody>
      </p:sp>
    </p:spTree>
    <p:extLst>
      <p:ext uri="{BB962C8B-B14F-4D97-AF65-F5344CB8AC3E}">
        <p14:creationId xmlns:p14="http://schemas.microsoft.com/office/powerpoint/2010/main" val="2412234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living in the wrong side,  right side of this graph.  I called it a disease of Wait Wait, </a:t>
            </a:r>
            <a:r>
              <a:rPr lang="en-US" dirty="0" err="1"/>
              <a:t>Waitl</a:t>
            </a:r>
            <a:r>
              <a:rPr lang="en-US" dirty="0"/>
              <a:t> for the crisis.</a:t>
            </a:r>
          </a:p>
          <a:p>
            <a:endParaRPr lang="en-US" dirty="0"/>
          </a:p>
          <a:p>
            <a:r>
              <a:rPr lang="en-US" dirty="0"/>
              <a:t>I used this graph relentlessly at our internal meetings.</a:t>
            </a:r>
          </a:p>
          <a:p>
            <a:endParaRPr lang="en-US" dirty="0"/>
          </a:p>
          <a:p>
            <a:r>
              <a:rPr lang="en-US" dirty="0"/>
              <a:t>We saw ahead the issues that were on the horizon.</a:t>
            </a:r>
          </a:p>
          <a:p>
            <a:endParaRPr lang="en-US" dirty="0"/>
          </a:p>
          <a:p>
            <a:r>
              <a:rPr lang="en-US" dirty="0"/>
              <a:t>But why address, will it really be a problem for us?</a:t>
            </a:r>
          </a:p>
          <a:p>
            <a:endParaRPr lang="en-US" dirty="0"/>
          </a:p>
          <a:p>
            <a:r>
              <a:rPr lang="en-US" dirty="0"/>
              <a:t>Emphasis that is Wait Wait Disease is prevalent today, and the </a:t>
            </a:r>
            <a:r>
              <a:rPr lang="en-US" dirty="0" err="1"/>
              <a:t>biggests</a:t>
            </a:r>
            <a:r>
              <a:rPr lang="en-US" dirty="0"/>
              <a:t> problem I see.</a:t>
            </a:r>
          </a:p>
          <a:p>
            <a:endParaRPr lang="en-US" dirty="0"/>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F03AC67B-CD38-8B45-BD13-C87985D9238B}"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23</a:t>
            </a:fld>
            <a:endParaRPr lang="en-US" dirty="0"/>
          </a:p>
        </p:txBody>
      </p:sp>
    </p:spTree>
    <p:extLst>
      <p:ext uri="{BB962C8B-B14F-4D97-AF65-F5344CB8AC3E}">
        <p14:creationId xmlns:p14="http://schemas.microsoft.com/office/powerpoint/2010/main" val="1922012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add in how our communication was typical of all other corporate approaches:</a:t>
            </a:r>
          </a:p>
          <a:p>
            <a:endParaRPr lang="en-US" dirty="0"/>
          </a:p>
          <a:p>
            <a:r>
              <a:rPr lang="en-US" dirty="0"/>
              <a:t>Denial, push back, reactive, ”Who, Me?  We’re not the problem.</a:t>
            </a:r>
          </a:p>
          <a:p>
            <a:endParaRPr lang="en-US" dirty="0"/>
          </a:p>
          <a:p>
            <a:r>
              <a:rPr lang="en-US" dirty="0"/>
              <a:t>Or hide out, don’t open pandora’s box…</a:t>
            </a:r>
          </a:p>
          <a:p>
            <a:r>
              <a:rPr lang="en-US" dirty="0"/>
              <a:t>We need to have things perfect to communicate on sustainability….</a:t>
            </a:r>
          </a:p>
          <a:p>
            <a:endParaRPr lang="en-US" dirty="0"/>
          </a:p>
          <a:p>
            <a:r>
              <a:rPr lang="en-US" dirty="0"/>
              <a:t>Guilty on all charges!</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24FCE1FD-9A92-3341-BE33-F57D75A29058}"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24</a:t>
            </a:fld>
            <a:endParaRPr lang="en-US" dirty="0"/>
          </a:p>
        </p:txBody>
      </p:sp>
    </p:spTree>
    <p:extLst>
      <p:ext uri="{BB962C8B-B14F-4D97-AF65-F5344CB8AC3E}">
        <p14:creationId xmlns:p14="http://schemas.microsoft.com/office/powerpoint/2010/main" val="2373945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  Our new CEO in 2014 decided to not let others dictate our brand, our story, our commitment to doing good.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 ask that I create strategy for our company. He asked for “boldness.”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Hallelujah!  My day had finally arrived to be proactive!!!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is an important one.  It was the main slide to convince our BOD to approve our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Describe  …I bet many of you feel this way about your company, your organization…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 this started my last Battle, The Battle to Integrate in our Company,.  The Internal battle!</a:t>
            </a:r>
          </a:p>
        </p:txBody>
      </p:sp>
      <p:sp>
        <p:nvSpPr>
          <p:cNvPr id="4" name="Header Placeholder 3"/>
          <p:cNvSpPr>
            <a:spLocks noGrp="1"/>
          </p:cNvSpPr>
          <p:nvPr>
            <p:ph type="hdr" sz="quarter" idx="10"/>
          </p:nvPr>
        </p:nvSpPr>
        <p:spPr/>
        <p:txBody>
          <a:bodyPr/>
          <a:lstStyle/>
          <a:p>
            <a:r>
              <a:rPr lang="en-US" dirty="0"/>
              <a:t>McDonalds Corporation</a:t>
            </a:r>
          </a:p>
        </p:txBody>
      </p:sp>
      <p:sp>
        <p:nvSpPr>
          <p:cNvPr id="5" name="Date Placeholder 4"/>
          <p:cNvSpPr>
            <a:spLocks noGrp="1"/>
          </p:cNvSpPr>
          <p:nvPr>
            <p:ph type="dt" idx="11"/>
          </p:nvPr>
        </p:nvSpPr>
        <p:spPr/>
        <p:txBody>
          <a:bodyPr/>
          <a:lstStyle/>
          <a:p>
            <a:fld id="{607F4B17-5365-4B24-B0D7-477CBF599A14}" type="datetime1">
              <a:rPr lang="en-US" smtClean="0"/>
              <a:pPr/>
              <a:t>10/3/24</a:t>
            </a:fld>
            <a:endParaRPr lang="en-US" dirty="0"/>
          </a:p>
        </p:txBody>
      </p:sp>
      <p:sp>
        <p:nvSpPr>
          <p:cNvPr id="6" name="Footer Placeholder 5"/>
          <p:cNvSpPr>
            <a:spLocks noGrp="1"/>
          </p:cNvSpPr>
          <p:nvPr>
            <p:ph type="ftr" sz="quarter" idx="12"/>
          </p:nvPr>
        </p:nvSpPr>
        <p:spPr/>
        <p:txBody>
          <a:bodyPr/>
          <a:lstStyle/>
          <a:p>
            <a:r>
              <a:rPr lang="en-US"/>
              <a:t>SENIOR LEADERSHIP MEETING</a:t>
            </a:r>
            <a:endParaRPr lang="en-US" dirty="0"/>
          </a:p>
        </p:txBody>
      </p:sp>
      <p:sp>
        <p:nvSpPr>
          <p:cNvPr id="7" name="Slide Number Placeholder 6"/>
          <p:cNvSpPr>
            <a:spLocks noGrp="1"/>
          </p:cNvSpPr>
          <p:nvPr>
            <p:ph type="sldNum" sz="quarter" idx="13"/>
          </p:nvPr>
        </p:nvSpPr>
        <p:spPr/>
        <p:txBody>
          <a:bodyPr/>
          <a:lstStyle/>
          <a:p>
            <a:fld id="{660A62EB-893C-40A1-B287-1B8DE46205CE}" type="slidenum">
              <a:rPr lang="en-US" smtClean="0"/>
              <a:pPr/>
              <a:t>25</a:t>
            </a:fld>
            <a:endParaRPr lang="en-US" dirty="0"/>
          </a:p>
        </p:txBody>
      </p:sp>
    </p:spTree>
    <p:extLst>
      <p:ext uri="{BB962C8B-B14F-4D97-AF65-F5344CB8AC3E}">
        <p14:creationId xmlns:p14="http://schemas.microsoft.com/office/powerpoint/2010/main" val="4122771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3413" y="615950"/>
            <a:ext cx="3406775" cy="1916113"/>
          </a:xfrm>
        </p:spPr>
      </p:sp>
      <p:sp>
        <p:nvSpPr>
          <p:cNvPr id="3" name="Notes Placeholder 2"/>
          <p:cNvSpPr>
            <a:spLocks noGrp="1"/>
          </p:cNvSpPr>
          <p:nvPr>
            <p:ph type="body" idx="1"/>
          </p:nvPr>
        </p:nvSpPr>
        <p:spPr>
          <a:xfrm>
            <a:off x="270714" y="2683823"/>
            <a:ext cx="6486346" cy="6410698"/>
          </a:xfrm>
        </p:spPr>
        <p:txBody>
          <a:bodyPr/>
          <a:lstStyle/>
          <a:p>
            <a:pPr marL="171450" lvl="0" indent="-171450">
              <a:buFont typeface="Arial" pitchFamily="34" charset="0"/>
              <a:buChar char="•"/>
            </a:pPr>
            <a:r>
              <a:rPr lang="en-US" dirty="0">
                <a:cs typeface="Arial" pitchFamily="34" charset="0"/>
              </a:rPr>
              <a:t>Here’s another pivotal slide:</a:t>
            </a:r>
          </a:p>
          <a:p>
            <a:pPr marL="171450" lvl="0" indent="-171450">
              <a:buFont typeface="Arial" pitchFamily="34" charset="0"/>
              <a:buChar char="•"/>
            </a:pPr>
            <a:endParaRPr lang="en-US" dirty="0">
              <a:cs typeface="Arial" pitchFamily="34" charset="0"/>
            </a:endParaRPr>
          </a:p>
          <a:p>
            <a:pPr marL="171450" lvl="0" indent="-171450">
              <a:buFont typeface="Arial" pitchFamily="34" charset="0"/>
              <a:buChar char="•"/>
            </a:pPr>
            <a:r>
              <a:rPr lang="en-US" dirty="0">
                <a:cs typeface="Arial" pitchFamily="34" charset="0"/>
              </a:rPr>
              <a:t>Shared Value. ….describe</a:t>
            </a:r>
          </a:p>
          <a:p>
            <a:pPr marL="171450" lvl="0" indent="-171450">
              <a:buFont typeface="Arial" pitchFamily="34" charset="0"/>
              <a:buChar char="•"/>
            </a:pPr>
            <a:endParaRPr lang="en-US" dirty="0">
              <a:cs typeface="Arial" pitchFamily="34" charset="0"/>
            </a:endParaRPr>
          </a:p>
          <a:p>
            <a:pPr marL="171450" lvl="0" indent="-171450">
              <a:buFont typeface="Arial" pitchFamily="34" charset="0"/>
              <a:buChar char="•"/>
            </a:pPr>
            <a:r>
              <a:rPr lang="en-US" dirty="0">
                <a:cs typeface="Arial" pitchFamily="34" charset="0"/>
              </a:rPr>
              <a:t>Drafted 9 goals, under five pillars of Food, Supply Chain, People, Community, Planet</a:t>
            </a:r>
          </a:p>
          <a:p>
            <a:pPr marL="171450" lvl="0" indent="-171450">
              <a:buFont typeface="Arial" pitchFamily="34" charset="0"/>
              <a:buChar char="•"/>
            </a:pPr>
            <a:endParaRPr lang="en-US" dirty="0">
              <a:cs typeface="Arial" pitchFamily="34" charset="0"/>
            </a:endParaRPr>
          </a:p>
          <a:p>
            <a:pPr marL="171450" lvl="0" indent="-171450">
              <a:buFont typeface="Arial" pitchFamily="34" charset="0"/>
              <a:buChar char="•"/>
            </a:pPr>
            <a:r>
              <a:rPr lang="en-US" dirty="0">
                <a:cs typeface="Arial" pitchFamily="34" charset="0"/>
              </a:rPr>
              <a:t>Remember Bold:  </a:t>
            </a:r>
            <a:r>
              <a:rPr lang="en-US" dirty="0" err="1">
                <a:cs typeface="Arial" pitchFamily="34" charset="0"/>
              </a:rPr>
              <a:t>Ie</a:t>
            </a:r>
            <a:r>
              <a:rPr lang="en-US" dirty="0">
                <a:cs typeface="Arial" pitchFamily="34" charset="0"/>
              </a:rPr>
              <a:t> all packaging and food to come from sustainable sources</a:t>
            </a:r>
          </a:p>
          <a:p>
            <a:pPr marL="171450" lvl="0" indent="-171450">
              <a:buFont typeface="Arial" pitchFamily="34" charset="0"/>
              <a:buChar char="•"/>
            </a:pPr>
            <a:endParaRPr lang="en-US" dirty="0">
              <a:cs typeface="Arial" pitchFamily="34" charset="0"/>
            </a:endParaRPr>
          </a:p>
          <a:p>
            <a:pPr marL="171450" lvl="0" indent="-171450">
              <a:buFont typeface="Arial" pitchFamily="34" charset="0"/>
              <a:buChar char="•"/>
            </a:pPr>
            <a:r>
              <a:rPr lang="en-US" dirty="0">
                <a:cs typeface="Arial" pitchFamily="34" charset="0"/>
              </a:rPr>
              <a:t>Rejected by senior management. Describe risk averseness…We just opened in Vietnam, “we’re going to have sustainable food there?” ”Can’t we end up in jail if we don’t meet these targets?</a:t>
            </a:r>
          </a:p>
          <a:p>
            <a:pPr marL="171450" lvl="0" indent="-171450">
              <a:buFont typeface="Arial" pitchFamily="34" charset="0"/>
              <a:buChar char="•"/>
            </a:pPr>
            <a:endParaRPr lang="en-US" dirty="0">
              <a:cs typeface="Arial" pitchFamily="34" charset="0"/>
            </a:endParaRPr>
          </a:p>
          <a:p>
            <a:pPr marL="171450" lvl="0" indent="-171450">
              <a:buFont typeface="Arial" pitchFamily="34" charset="0"/>
              <a:buChar char="•"/>
            </a:pPr>
            <a:r>
              <a:rPr lang="en-US" dirty="0">
                <a:cs typeface="Arial" pitchFamily="34" charset="0"/>
              </a:rPr>
              <a:t>Booted out of the room, asked basically to dumb it down.</a:t>
            </a:r>
          </a:p>
          <a:p>
            <a:pPr marL="171450" lvl="0" indent="-171450">
              <a:buFont typeface="Arial" pitchFamily="34" charset="0"/>
              <a:buChar char="•"/>
            </a:pPr>
            <a:endParaRPr lang="en-US" dirty="0">
              <a:cs typeface="Arial" pitchFamily="34" charset="0"/>
            </a:endParaRPr>
          </a:p>
          <a:p>
            <a:pPr marL="171450" lvl="0" indent="-171450">
              <a:buFont typeface="Arial" pitchFamily="34" charset="0"/>
              <a:buChar char="•"/>
            </a:pPr>
            <a:r>
              <a:rPr lang="en-US" dirty="0">
                <a:cs typeface="Arial" pitchFamily="34" charset="0"/>
              </a:rPr>
              <a:t>So went back to my cross functional team and we all decided dumbing the plan down was bad for the company.   Our </a:t>
            </a:r>
            <a:r>
              <a:rPr lang="en-US" dirty="0" err="1">
                <a:cs typeface="Arial" pitchFamily="34" charset="0"/>
              </a:rPr>
              <a:t>stakeholdes</a:t>
            </a:r>
            <a:r>
              <a:rPr lang="en-US" dirty="0">
                <a:cs typeface="Arial" pitchFamily="34" charset="0"/>
              </a:rPr>
              <a:t> would sniff this out in a </a:t>
            </a:r>
            <a:r>
              <a:rPr lang="en-US" dirty="0" err="1">
                <a:cs typeface="Arial" pitchFamily="34" charset="0"/>
              </a:rPr>
              <a:t>hearbeat</a:t>
            </a:r>
            <a:r>
              <a:rPr lang="en-US" dirty="0">
                <a:cs typeface="Arial" pitchFamily="34" charset="0"/>
              </a:rPr>
              <a:t>.</a:t>
            </a:r>
          </a:p>
          <a:p>
            <a:pPr marL="171450" lvl="0" indent="-171450">
              <a:buFont typeface="Arial" pitchFamily="34" charset="0"/>
              <a:buChar char="•"/>
            </a:pPr>
            <a:endParaRPr lang="en-US" dirty="0">
              <a:cs typeface="Arial" pitchFamily="34" charset="0"/>
            </a:endParaRPr>
          </a:p>
        </p:txBody>
      </p:sp>
      <p:sp>
        <p:nvSpPr>
          <p:cNvPr id="4" name="Slide Number Placeholder 3"/>
          <p:cNvSpPr>
            <a:spLocks noGrp="1"/>
          </p:cNvSpPr>
          <p:nvPr>
            <p:ph type="sldNum" sz="quarter" idx="10"/>
          </p:nvPr>
        </p:nvSpPr>
        <p:spPr/>
        <p:txBody>
          <a:bodyPr/>
          <a:lstStyle/>
          <a:p>
            <a:fld id="{B4278F31-3778-478D-B60B-36CF2F19743A}" type="slidenum">
              <a:rPr lang="en-US" smtClean="0"/>
              <a:pPr/>
              <a:t>26</a:t>
            </a:fld>
            <a:endParaRPr lang="en-US" dirty="0"/>
          </a:p>
        </p:txBody>
      </p:sp>
      <p:sp>
        <p:nvSpPr>
          <p:cNvPr id="5" name="Footer Placeholder 4"/>
          <p:cNvSpPr>
            <a:spLocks noGrp="1"/>
          </p:cNvSpPr>
          <p:nvPr>
            <p:ph type="ftr" sz="quarter" idx="11"/>
          </p:nvPr>
        </p:nvSpPr>
        <p:spPr/>
        <p:txBody>
          <a:bodyPr/>
          <a:lstStyle/>
          <a:p>
            <a:r>
              <a:rPr lang="en-US"/>
              <a:t>SENIOR LEADERSHIP MEETING</a:t>
            </a:r>
            <a:endParaRPr lang="en-US" dirty="0"/>
          </a:p>
        </p:txBody>
      </p:sp>
      <p:sp>
        <p:nvSpPr>
          <p:cNvPr id="6" name="Header Placeholder 5"/>
          <p:cNvSpPr>
            <a:spLocks noGrp="1"/>
          </p:cNvSpPr>
          <p:nvPr>
            <p:ph type="hdr" sz="quarter" idx="12"/>
          </p:nvPr>
        </p:nvSpPr>
        <p:spPr/>
        <p:txBody>
          <a:bodyPr/>
          <a:lstStyle/>
          <a:p>
            <a:r>
              <a:rPr lang="en-US" dirty="0"/>
              <a:t>Leadership Summit</a:t>
            </a:r>
          </a:p>
        </p:txBody>
      </p:sp>
    </p:spTree>
    <p:extLst>
      <p:ext uri="{BB962C8B-B14F-4D97-AF65-F5344CB8AC3E}">
        <p14:creationId xmlns:p14="http://schemas.microsoft.com/office/powerpoint/2010/main" val="1383623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619250" y="485775"/>
            <a:ext cx="3771900" cy="21224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en-US" dirty="0">
                <a:latin typeface="Calibri" charset="0"/>
              </a:rPr>
              <a:t>So I went back a month later, with only minor tweaks to the Bold plan.’</a:t>
            </a:r>
          </a:p>
          <a:p>
            <a:pPr>
              <a:spcBef>
                <a:spcPct val="0"/>
              </a:spcBef>
            </a:pPr>
            <a:endParaRPr lang="en-US" dirty="0">
              <a:latin typeface="Calibri" charset="0"/>
            </a:endParaRPr>
          </a:p>
          <a:p>
            <a:pPr>
              <a:spcBef>
                <a:spcPct val="0"/>
              </a:spcBef>
            </a:pPr>
            <a:r>
              <a:rPr lang="en-US" dirty="0">
                <a:latin typeface="Calibri" charset="0"/>
              </a:rPr>
              <a:t>And I used this leadership curve.</a:t>
            </a:r>
          </a:p>
          <a:p>
            <a:pPr>
              <a:spcBef>
                <a:spcPct val="0"/>
              </a:spcBef>
            </a:pPr>
            <a:endParaRPr lang="en-US" dirty="0">
              <a:latin typeface="Calibri" charset="0"/>
            </a:endParaRPr>
          </a:p>
          <a:p>
            <a:pPr>
              <a:spcBef>
                <a:spcPct val="0"/>
              </a:spcBef>
            </a:pPr>
            <a:r>
              <a:rPr lang="en-US" dirty="0">
                <a:latin typeface="Calibri" charset="0"/>
              </a:rPr>
              <a:t>Describe risk vs. leadership</a:t>
            </a:r>
          </a:p>
          <a:p>
            <a:pPr>
              <a:spcBef>
                <a:spcPct val="0"/>
              </a:spcBef>
            </a:pPr>
            <a:endParaRPr lang="en-US" dirty="0">
              <a:latin typeface="Calibri" charset="0"/>
            </a:endParaRPr>
          </a:p>
          <a:p>
            <a:pPr>
              <a:spcBef>
                <a:spcPct val="0"/>
              </a:spcBef>
            </a:pPr>
            <a:r>
              <a:rPr lang="en-US" dirty="0">
                <a:latin typeface="Calibri" charset="0"/>
              </a:rPr>
              <a:t>Can’t have leadership without some calculated risk.</a:t>
            </a:r>
          </a:p>
          <a:p>
            <a:pPr>
              <a:spcBef>
                <a:spcPct val="0"/>
              </a:spcBef>
            </a:pPr>
            <a:endParaRPr lang="en-US" dirty="0">
              <a:latin typeface="Calibri" charset="0"/>
            </a:endParaRPr>
          </a:p>
          <a:p>
            <a:pPr>
              <a:spcBef>
                <a:spcPct val="0"/>
              </a:spcBef>
            </a:pPr>
            <a:r>
              <a:rPr lang="en-US" dirty="0">
                <a:latin typeface="Calibri" charset="0"/>
              </a:rPr>
              <a:t>Put our competitors and peers on the graph..</a:t>
            </a:r>
          </a:p>
          <a:p>
            <a:pPr>
              <a:spcBef>
                <a:spcPct val="0"/>
              </a:spcBef>
            </a:pPr>
            <a:endParaRPr lang="en-US" dirty="0">
              <a:latin typeface="Calibri" charset="0"/>
            </a:endParaRPr>
          </a:p>
          <a:p>
            <a:pPr>
              <a:spcBef>
                <a:spcPct val="0"/>
              </a:spcBef>
            </a:pPr>
            <a:r>
              <a:rPr lang="en-US" dirty="0">
                <a:latin typeface="Calibri" charset="0"/>
              </a:rPr>
              <a:t>And I asked them what they wanted.  To lead?  Which has risk.</a:t>
            </a:r>
          </a:p>
          <a:p>
            <a:pPr>
              <a:spcBef>
                <a:spcPct val="0"/>
              </a:spcBef>
            </a:pPr>
            <a:r>
              <a:rPr lang="en-US" dirty="0">
                <a:latin typeface="Calibri" charset="0"/>
              </a:rPr>
              <a:t>Or to play it safe, and remain a laggard, and probably remain tied to the whipping post for our critics</a:t>
            </a:r>
          </a:p>
          <a:p>
            <a:pPr>
              <a:spcBef>
                <a:spcPct val="0"/>
              </a:spcBef>
              <a:buFontTx/>
              <a:buChar char="•"/>
            </a:pPr>
            <a:endParaRPr lang="en-US" dirty="0">
              <a:latin typeface="Arial" charset="0"/>
            </a:endParaRPr>
          </a:p>
          <a:p>
            <a:pPr>
              <a:spcBef>
                <a:spcPct val="0"/>
              </a:spcBef>
              <a:buFontTx/>
              <a:buChar char="•"/>
            </a:pPr>
            <a:r>
              <a:rPr lang="en-US" dirty="0">
                <a:latin typeface="Calibri" charset="0"/>
              </a:rPr>
              <a:t>They approved the plan!</a:t>
            </a:r>
          </a:p>
        </p:txBody>
      </p:sp>
      <p:sp>
        <p:nvSpPr>
          <p:cNvPr id="30724" name="Header Placeholder 3"/>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charset="0"/>
                <a:ea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r>
              <a:rPr lang="en-US">
                <a:solidFill>
                  <a:srgbClr val="000000"/>
                </a:solidFill>
                <a:latin typeface="Calibri" charset="0"/>
              </a:rPr>
              <a:t>McDonalds Corporation</a:t>
            </a:r>
          </a:p>
        </p:txBody>
      </p:sp>
      <p:sp>
        <p:nvSpPr>
          <p:cNvPr id="30725"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fld id="{636F956C-3C85-CB47-9789-8BB05302598A}" type="datetime1">
              <a:rPr lang="en-US">
                <a:solidFill>
                  <a:srgbClr val="000000"/>
                </a:solidFill>
                <a:latin typeface="Calibri" charset="0"/>
              </a:rPr>
              <a:pPr/>
              <a:t>10/3/24</a:t>
            </a:fld>
            <a:endParaRPr lang="en-US">
              <a:solidFill>
                <a:srgbClr val="000000"/>
              </a:solidFill>
              <a:latin typeface="Calibri" charset="0"/>
            </a:endParaRPr>
          </a:p>
        </p:txBody>
      </p:sp>
      <p:sp>
        <p:nvSpPr>
          <p:cNvPr id="30726" name="Footer Placeholder 5"/>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r>
              <a:rPr lang="en-US">
                <a:solidFill>
                  <a:srgbClr val="000000"/>
                </a:solidFill>
                <a:latin typeface="Calibri" charset="0"/>
              </a:rPr>
              <a:t>SENIOR LEADERSHIP MEETING</a:t>
            </a:r>
          </a:p>
        </p:txBody>
      </p:sp>
      <p:sp>
        <p:nvSpPr>
          <p:cNvPr id="30727" name="Slide Number Placeholder 6"/>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57066" indent="-291179">
              <a:defRPr>
                <a:solidFill>
                  <a:schemeClr val="tx1"/>
                </a:solidFill>
                <a:latin typeface="Arial" charset="0"/>
                <a:ea typeface="ＭＳ Ｐゴシック" charset="0"/>
              </a:defRPr>
            </a:lvl2pPr>
            <a:lvl3pPr marL="1164717" indent="-232943">
              <a:defRPr>
                <a:solidFill>
                  <a:schemeClr val="tx1"/>
                </a:solidFill>
                <a:latin typeface="Arial" charset="0"/>
                <a:ea typeface="ＭＳ Ｐゴシック" charset="0"/>
              </a:defRPr>
            </a:lvl3pPr>
            <a:lvl4pPr marL="1630604" indent="-232943">
              <a:defRPr>
                <a:solidFill>
                  <a:schemeClr val="tx1"/>
                </a:solidFill>
                <a:latin typeface="Arial" charset="0"/>
                <a:ea typeface="ＭＳ Ｐゴシック" charset="0"/>
              </a:defRPr>
            </a:lvl4pPr>
            <a:lvl5pPr marL="2096491" indent="-232943">
              <a:defRPr>
                <a:solidFill>
                  <a:schemeClr val="tx1"/>
                </a:solidFill>
                <a:latin typeface="Arial" charset="0"/>
                <a:ea typeface="ＭＳ Ｐゴシック" charset="0"/>
              </a:defRPr>
            </a:lvl5pPr>
            <a:lvl6pPr marL="2562377" indent="-232943" fontAlgn="base">
              <a:spcBef>
                <a:spcPct val="0"/>
              </a:spcBef>
              <a:spcAft>
                <a:spcPct val="0"/>
              </a:spcAft>
              <a:defRPr>
                <a:solidFill>
                  <a:schemeClr val="tx1"/>
                </a:solidFill>
                <a:latin typeface="Arial" charset="0"/>
                <a:ea typeface="ＭＳ Ｐゴシック" charset="0"/>
              </a:defRPr>
            </a:lvl6pPr>
            <a:lvl7pPr marL="3028264" indent="-232943" fontAlgn="base">
              <a:spcBef>
                <a:spcPct val="0"/>
              </a:spcBef>
              <a:spcAft>
                <a:spcPct val="0"/>
              </a:spcAft>
              <a:defRPr>
                <a:solidFill>
                  <a:schemeClr val="tx1"/>
                </a:solidFill>
                <a:latin typeface="Arial" charset="0"/>
                <a:ea typeface="ＭＳ Ｐゴシック" charset="0"/>
              </a:defRPr>
            </a:lvl7pPr>
            <a:lvl8pPr marL="3494151" indent="-232943" fontAlgn="base">
              <a:spcBef>
                <a:spcPct val="0"/>
              </a:spcBef>
              <a:spcAft>
                <a:spcPct val="0"/>
              </a:spcAft>
              <a:defRPr>
                <a:solidFill>
                  <a:schemeClr val="tx1"/>
                </a:solidFill>
                <a:latin typeface="Arial" charset="0"/>
                <a:ea typeface="ＭＳ Ｐゴシック" charset="0"/>
              </a:defRPr>
            </a:lvl8pPr>
            <a:lvl9pPr marL="3960038" indent="-232943" fontAlgn="base">
              <a:spcBef>
                <a:spcPct val="0"/>
              </a:spcBef>
              <a:spcAft>
                <a:spcPct val="0"/>
              </a:spcAft>
              <a:defRPr>
                <a:solidFill>
                  <a:schemeClr val="tx1"/>
                </a:solidFill>
                <a:latin typeface="Arial" charset="0"/>
                <a:ea typeface="ＭＳ Ｐゴシック" charset="0"/>
              </a:defRPr>
            </a:lvl9pPr>
          </a:lstStyle>
          <a:p>
            <a:fld id="{C60CC30F-670F-BA46-874C-BBE4D52F4448}" type="slidenum">
              <a:rPr lang="en-US">
                <a:solidFill>
                  <a:srgbClr val="000000"/>
                </a:solidFill>
                <a:latin typeface="Calibri" charset="0"/>
              </a:rPr>
              <a:pPr/>
              <a:t>27</a:t>
            </a:fld>
            <a:endParaRPr lang="en-US">
              <a:solidFill>
                <a:srgbClr val="000000"/>
              </a:solidFill>
              <a:latin typeface="Calibri" charset="0"/>
            </a:endParaRPr>
          </a:p>
        </p:txBody>
      </p:sp>
    </p:spTree>
    <p:extLst>
      <p:ext uri="{BB962C8B-B14F-4D97-AF65-F5344CB8AC3E}">
        <p14:creationId xmlns:p14="http://schemas.microsoft.com/office/powerpoint/2010/main" val="938818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now had our framework, goals, measures, and accountability.</a:t>
            </a:r>
          </a:p>
          <a:p>
            <a:endParaRPr lang="en-US" dirty="0"/>
          </a:p>
          <a:p>
            <a:r>
              <a:rPr lang="en-US" dirty="0"/>
              <a:t>I couldn’t believe it.  It was such a huge milestone, for me, for my company.</a:t>
            </a:r>
          </a:p>
          <a:p>
            <a:endParaRPr lang="en-US" dirty="0"/>
          </a:p>
          <a:p>
            <a:r>
              <a:rPr lang="en-US" dirty="0"/>
              <a:t>Now this Economist headline is a bit of a stretch, certainly McDonald’s is not angelic, nor close to perfect.</a:t>
            </a:r>
          </a:p>
          <a:p>
            <a:endParaRPr lang="en-US" dirty="0"/>
          </a:p>
          <a:p>
            <a:r>
              <a:rPr lang="en-US" dirty="0"/>
              <a:t>But now we are our proactive strategy, a start that we could build upon.</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82A4E673-FBD2-8F4B-86E9-72A1ACA54FD1}"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28</a:t>
            </a:fld>
            <a:endParaRPr lang="en-US" dirty="0"/>
          </a:p>
        </p:txBody>
      </p:sp>
    </p:spTree>
    <p:extLst>
      <p:ext uri="{BB962C8B-B14F-4D97-AF65-F5344CB8AC3E}">
        <p14:creationId xmlns:p14="http://schemas.microsoft.com/office/powerpoint/2010/main" val="58849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the final Equation for Success:</a:t>
            </a:r>
          </a:p>
          <a:p>
            <a:endParaRPr lang="en-US" dirty="0"/>
          </a:p>
          <a:p>
            <a:r>
              <a:rPr lang="en-US" dirty="0"/>
              <a:t>Adding Strategic Framework.  No longer one offs.   No longer peripheral.</a:t>
            </a:r>
          </a:p>
          <a:p>
            <a:endParaRPr lang="en-US" dirty="0"/>
          </a:p>
          <a:p>
            <a:r>
              <a:rPr lang="en-US" dirty="0"/>
              <a:t>It’s a core part of the business, and a core, consistent agenda item for the C-suite.</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7D74D0D5-9867-7B4F-8368-58E674985FD9}"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29</a:t>
            </a:fld>
            <a:endParaRPr lang="en-US" dirty="0"/>
          </a:p>
        </p:txBody>
      </p:sp>
    </p:spTree>
    <p:extLst>
      <p:ext uri="{BB962C8B-B14F-4D97-AF65-F5344CB8AC3E}">
        <p14:creationId xmlns:p14="http://schemas.microsoft.com/office/powerpoint/2010/main" val="3960627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summarize this formula that can get companies and industry on their front foot:</a:t>
            </a:r>
          </a:p>
          <a:p>
            <a:endParaRPr lang="en-US" dirty="0"/>
          </a:p>
          <a:p>
            <a:pPr marL="228600" indent="-228600">
              <a:buAutoNum type="arabicPeriod"/>
            </a:pPr>
            <a:r>
              <a:rPr lang="en-US" dirty="0"/>
              <a:t>Openness.  How many companies would sign up for this list?  Not many.  Essential.</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E5DB5AEB-F85A-844A-9FC1-B7C880D20B48}"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30</a:t>
            </a:fld>
            <a:endParaRPr lang="en-US" dirty="0"/>
          </a:p>
        </p:txBody>
      </p:sp>
    </p:spTree>
    <p:extLst>
      <p:ext uri="{BB962C8B-B14F-4D97-AF65-F5344CB8AC3E}">
        <p14:creationId xmlns:p14="http://schemas.microsoft.com/office/powerpoint/2010/main" val="434715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2"/>
            </a:pPr>
            <a:r>
              <a:rPr lang="en-US" dirty="0"/>
              <a:t>Collaboration:  Describe slide.  NGO’s are fundamental to gain credibility.  You have to look outside.  You cannot go alone.   Describe 1-10 scale.</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16A4D724-36CD-6D40-B7DE-DA89CAA1F11A}"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31</a:t>
            </a:fld>
            <a:endParaRPr lang="en-US" dirty="0"/>
          </a:p>
        </p:txBody>
      </p:sp>
    </p:spTree>
    <p:extLst>
      <p:ext uri="{BB962C8B-B14F-4D97-AF65-F5344CB8AC3E}">
        <p14:creationId xmlns:p14="http://schemas.microsoft.com/office/powerpoint/2010/main" val="2965844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McDonald’s …seemed liked we were attacked every day, relentlessly.</a:t>
            </a:r>
          </a:p>
          <a:p>
            <a:endParaRPr lang="en-US" b="0" baseline="0" dirty="0"/>
          </a:p>
          <a:p>
            <a:r>
              <a:rPr lang="en-US" b="0" baseline="0" dirty="0"/>
              <a:t>We sure were an easy target for NGOs precisely because its brand is so valuable and our omnipresent street corner presence. </a:t>
            </a:r>
          </a:p>
          <a:p>
            <a:r>
              <a:rPr lang="en-US" b="0" baseline="0" dirty="0"/>
              <a:t>Books </a:t>
            </a:r>
          </a:p>
          <a:p>
            <a:r>
              <a:rPr lang="en-US" b="0" baseline="0" dirty="0"/>
              <a:t>Campaigns</a:t>
            </a:r>
          </a:p>
          <a:p>
            <a:r>
              <a:rPr lang="en-US" b="0" baseline="0" dirty="0"/>
              <a:t>Movies</a:t>
            </a:r>
          </a:p>
          <a:p>
            <a:endParaRPr lang="en-US" b="0" baseline="0" dirty="0"/>
          </a:p>
          <a:p>
            <a:r>
              <a:rPr lang="en-US" b="0" baseline="0" dirty="0"/>
              <a:t>Garbage, obesity, rainforest destruction, animal cruelty</a:t>
            </a:r>
          </a:p>
          <a:p>
            <a:endParaRPr lang="en-US" b="0" baseline="0" dirty="0"/>
          </a:p>
          <a:p>
            <a:r>
              <a:rPr lang="en-US" b="0" baseline="0" dirty="0"/>
              <a:t>Tell </a:t>
            </a:r>
            <a:r>
              <a:rPr lang="en-US" b="0" baseline="0" dirty="0" err="1"/>
              <a:t>McSpotlight</a:t>
            </a:r>
            <a:r>
              <a:rPr lang="en-US" b="0" baseline="0" dirty="0"/>
              <a:t> story,  Leaflet.  How many here know of this.   1991.   Many describe as one of the top ten worst PR decisions of all time.  Ended up[ being the longest civil lawsuit in British history.  </a:t>
            </a:r>
          </a:p>
          <a:p>
            <a:endParaRPr lang="en-US" b="0" baseline="0" dirty="0"/>
          </a:p>
          <a:p>
            <a:r>
              <a:rPr lang="en-US" b="0" baseline="0" dirty="0"/>
              <a:t>Wondered how we made it through. Wall Street declared us dead a few times.</a:t>
            </a:r>
          </a:p>
          <a:p>
            <a:endParaRPr lang="en-US" b="0" baseline="0" dirty="0"/>
          </a:p>
          <a:p>
            <a:r>
              <a:rPr lang="en-US" b="0" baseline="0" dirty="0"/>
              <a:t>One key way we made:  WE TOOK Corporate Responsibility VERY SERIOUSLY.</a:t>
            </a:r>
            <a:endParaRPr lang="en-US" dirty="0"/>
          </a:p>
        </p:txBody>
      </p:sp>
      <p:sp>
        <p:nvSpPr>
          <p:cNvPr id="4" name="Slide Number Placeholder 3"/>
          <p:cNvSpPr>
            <a:spLocks noGrp="1"/>
          </p:cNvSpPr>
          <p:nvPr>
            <p:ph type="sldNum" sz="quarter" idx="10"/>
          </p:nvPr>
        </p:nvSpPr>
        <p:spPr/>
        <p:txBody>
          <a:bodyPr/>
          <a:lstStyle/>
          <a:p>
            <a:fld id="{CB5841AD-0BA0-4C4A-A02B-7D67F5A38BF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724260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Taking Action. Have to have proof points.  Sustainable Beef:  Industry said we are already sustainable.  I said, maybe, but you can’t just say it.  You have to measure it, report it, and prove it. </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8E4EA23B-4917-1249-8707-D99833A81D8B}"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32</a:t>
            </a:fld>
            <a:endParaRPr lang="en-US" dirty="0"/>
          </a:p>
        </p:txBody>
      </p:sp>
    </p:spTree>
    <p:extLst>
      <p:ext uri="{BB962C8B-B14F-4D97-AF65-F5344CB8AC3E}">
        <p14:creationId xmlns:p14="http://schemas.microsoft.com/office/powerpoint/2010/main" val="1096483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4"/>
            </a:pPr>
            <a:r>
              <a:rPr lang="en-US" dirty="0"/>
              <a:t>Strategic.  Create the business case you need which has a broad set of “returns”. Get started. Don’t worry about being perfect.  Have thick skin.  You’ll still be criticized.  But now you are defining your future.</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ECBBF81A-AED8-8C44-AFBF-3A9DF0C31E02}"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33</a:t>
            </a:fld>
            <a:endParaRPr lang="en-US" dirty="0"/>
          </a:p>
        </p:txBody>
      </p:sp>
    </p:spTree>
    <p:extLst>
      <p:ext uri="{BB962C8B-B14F-4D97-AF65-F5344CB8AC3E}">
        <p14:creationId xmlns:p14="http://schemas.microsoft.com/office/powerpoint/2010/main" val="264314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500" dirty="0"/>
              <a:t>I wanted to highlight the biggest part of our business Case.  Our brand.  Describe this.</a:t>
            </a:r>
          </a:p>
        </p:txBody>
      </p:sp>
      <p:sp>
        <p:nvSpPr>
          <p:cNvPr id="18436" name="Slide Number Placeholder 3"/>
          <p:cNvSpPr txBox="1">
            <a:spLocks noGrp="1"/>
          </p:cNvSpPr>
          <p:nvPr/>
        </p:nvSpPr>
        <p:spPr bwMode="auto">
          <a:xfrm>
            <a:off x="3971183" y="8829989"/>
            <a:ext cx="3037628"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1" tIns="46570" rIns="93141" bIns="46570"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8CD9B31-C0E8-4EBA-9EAC-DD1106F2F850}" type="slidenum">
              <a:rPr lang="en-US" sz="1200">
                <a:latin typeface="Calibri" pitchFamily="34" charset="0"/>
              </a:rPr>
              <a:pPr algn="r" eaLnBrk="1" hangingPunct="1"/>
              <a:t>34</a:t>
            </a:fld>
            <a:endParaRPr lang="en-US" sz="1200">
              <a:latin typeface="Calibri" pitchFamily="34" charset="0"/>
            </a:endParaRPr>
          </a:p>
        </p:txBody>
      </p:sp>
    </p:spTree>
    <p:extLst>
      <p:ext uri="{BB962C8B-B14F-4D97-AF65-F5344CB8AC3E}">
        <p14:creationId xmlns:p14="http://schemas.microsoft.com/office/powerpoint/2010/main" val="3080166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our journey…..Starting as most companies back in the late 80’s.</a:t>
            </a:r>
          </a:p>
          <a:p>
            <a:endParaRPr lang="en-US" dirty="0"/>
          </a:p>
          <a:p>
            <a:r>
              <a:rPr lang="en-US" dirty="0"/>
              <a:t>No such thing as CSR, ESG, and Sustainability.</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EECC9DC6-F167-AA4E-895A-47F7A33AF52D}"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35</a:t>
            </a:fld>
            <a:endParaRPr lang="en-US" dirty="0"/>
          </a:p>
        </p:txBody>
      </p:sp>
    </p:spTree>
    <p:extLst>
      <p:ext uri="{BB962C8B-B14F-4D97-AF65-F5344CB8AC3E}">
        <p14:creationId xmlns:p14="http://schemas.microsoft.com/office/powerpoint/2010/main" val="220247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forward 30 years:</a:t>
            </a:r>
          </a:p>
          <a:p>
            <a:endParaRPr lang="en-US" dirty="0"/>
          </a:p>
          <a:p>
            <a:r>
              <a:rPr lang="en-US" dirty="0"/>
              <a:t>Schools, degrees, international standards</a:t>
            </a:r>
          </a:p>
          <a:p>
            <a:endParaRPr lang="en-US" dirty="0"/>
          </a:p>
          <a:p>
            <a:r>
              <a:rPr lang="en-US" dirty="0"/>
              <a:t>CSR reports</a:t>
            </a:r>
          </a:p>
          <a:p>
            <a:endParaRPr lang="en-US" dirty="0"/>
          </a:p>
          <a:p>
            <a:r>
              <a:rPr lang="en-US" dirty="0"/>
              <a:t>CSR staff, CSO</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E95C2A1B-E56A-C242-B9BF-A3A713868939}"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36</a:t>
            </a:fld>
            <a:endParaRPr lang="en-US" dirty="0"/>
          </a:p>
        </p:txBody>
      </p:sp>
    </p:spTree>
    <p:extLst>
      <p:ext uri="{BB962C8B-B14F-4D97-AF65-F5344CB8AC3E}">
        <p14:creationId xmlns:p14="http://schemas.microsoft.com/office/powerpoint/2010/main" val="796984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Believers:  Go back and do more to rally your organization to be a leader, get more strategic.</a:t>
            </a:r>
          </a:p>
          <a:p>
            <a:r>
              <a:rPr lang="en-US" dirty="0"/>
              <a:t>Skeptics:  There’s a role for you, too.  Keep your organization grounded on reality.  Make your plan practical.  Don’t commit to things that are simple PR moves.  Believe me, many companies do this.</a:t>
            </a:r>
          </a:p>
          <a:p>
            <a:r>
              <a:rPr lang="en-US" dirty="0"/>
              <a:t>Fence sitters:  Where most of you probably are;  Step up, Volunteer, Get Involved.</a:t>
            </a:r>
          </a:p>
          <a:p>
            <a:endParaRPr lang="en-US" dirty="0"/>
          </a:p>
          <a:p>
            <a:r>
              <a:rPr lang="en-US" dirty="0"/>
              <a:t>This </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27F8B35A-CCF3-444B-A85B-EF48C9C4F659}"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37</a:t>
            </a:fld>
            <a:endParaRPr lang="en-US" dirty="0"/>
          </a:p>
        </p:txBody>
      </p:sp>
    </p:spTree>
    <p:extLst>
      <p:ext uri="{BB962C8B-B14F-4D97-AF65-F5344CB8AC3E}">
        <p14:creationId xmlns:p14="http://schemas.microsoft.com/office/powerpoint/2010/main" val="632806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I have laid out ideas to help you in your journey to serve society and your business.</a:t>
            </a:r>
          </a:p>
          <a:p>
            <a:endParaRPr lang="en-US" dirty="0"/>
          </a:p>
          <a:p>
            <a:r>
              <a:rPr lang="en-US" dirty="0"/>
              <a:t>You can do it!</a:t>
            </a:r>
          </a:p>
          <a:p>
            <a:endParaRPr lang="en-US" dirty="0"/>
          </a:p>
          <a:p>
            <a:r>
              <a:rPr lang="en-US" dirty="0"/>
              <a:t>You have a great, majestic sport and magnificent animals.</a:t>
            </a:r>
          </a:p>
          <a:p>
            <a:endParaRPr lang="en-US" dirty="0"/>
          </a:p>
          <a:p>
            <a:r>
              <a:rPr lang="en-US" dirty="0"/>
              <a:t>You can not only deal with the pressing issues of today and tomorrow, but I am so convinced you can turn into an opportunity to grow your business and grow your relevance to more consumers.</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276DC040-B48F-274D-9199-2E9A47D56F04}"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38</a:t>
            </a:fld>
            <a:endParaRPr lang="en-US" dirty="0"/>
          </a:p>
        </p:txBody>
      </p:sp>
    </p:spTree>
    <p:extLst>
      <p:ext uri="{BB962C8B-B14F-4D97-AF65-F5344CB8AC3E}">
        <p14:creationId xmlns:p14="http://schemas.microsoft.com/office/powerpoint/2010/main" val="316707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Share </a:t>
            </a:r>
            <a:r>
              <a:rPr lang="en-US" sz="1600" dirty="0" err="1"/>
              <a:t>McD</a:t>
            </a:r>
            <a:r>
              <a:rPr lang="en-US" sz="1600" dirty="0"/>
              <a:t> Conversion</a:t>
            </a:r>
          </a:p>
          <a:p>
            <a:r>
              <a:rPr lang="en-US" sz="1600" dirty="0"/>
              <a:t>Full of crises, defense, and denial</a:t>
            </a:r>
          </a:p>
          <a:p>
            <a:r>
              <a:rPr lang="en-US" sz="1600" dirty="0"/>
              <a:t>To a key to business growth and success</a:t>
            </a:r>
          </a:p>
          <a:p>
            <a:endParaRPr lang="en-US" sz="1600" dirty="0"/>
          </a:p>
          <a:p>
            <a:r>
              <a:rPr lang="en-US" sz="1600" dirty="0"/>
              <a:t>Share what worked, what did not work.</a:t>
            </a:r>
          </a:p>
          <a:p>
            <a:r>
              <a:rPr lang="en-US" sz="1600" dirty="0"/>
              <a:t>Biggest mistakes and wishes for do-overs</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998E6ACB-6767-F24B-AA0E-743094503CE7}"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5</a:t>
            </a:fld>
            <a:endParaRPr lang="en-US" dirty="0"/>
          </a:p>
        </p:txBody>
      </p:sp>
    </p:spTree>
    <p:extLst>
      <p:ext uri="{BB962C8B-B14F-4D97-AF65-F5344CB8AC3E}">
        <p14:creationId xmlns:p14="http://schemas.microsoft.com/office/powerpoint/2010/main" val="381699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Battle:  Waste</a:t>
            </a:r>
          </a:p>
          <a:p>
            <a:endParaRPr lang="en-US" dirty="0"/>
          </a:p>
          <a:p>
            <a:r>
              <a:rPr lang="en-US" dirty="0"/>
              <a:t>1989, remember this notorious clamshell?</a:t>
            </a:r>
          </a:p>
          <a:p>
            <a:endParaRPr lang="en-US" dirty="0"/>
          </a:p>
          <a:p>
            <a:r>
              <a:rPr lang="en-US" dirty="0"/>
              <a:t>We became symbol of a garbage crisis.</a:t>
            </a:r>
          </a:p>
          <a:p>
            <a:endParaRPr lang="en-US" dirty="0"/>
          </a:p>
          <a:p>
            <a:r>
              <a:rPr lang="en-US" dirty="0"/>
              <a:t>School </a:t>
            </a:r>
            <a:r>
              <a:rPr lang="en-US" dirty="0" err="1"/>
              <a:t>kids..I</a:t>
            </a:r>
            <a:r>
              <a:rPr lang="en-US" dirty="0"/>
              <a:t> visited schools with junior high kids hanging from the rafters yelling at me in rage.</a:t>
            </a:r>
          </a:p>
          <a:p>
            <a:endParaRPr lang="en-US" dirty="0"/>
          </a:p>
          <a:p>
            <a:r>
              <a:rPr lang="en-US" dirty="0"/>
              <a:t>”This is not fair…..</a:t>
            </a:r>
          </a:p>
          <a:p>
            <a:endParaRPr lang="en-US" dirty="0"/>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A8B26F36-5BF2-1441-BCBA-9107984BB01D}"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6</a:t>
            </a:fld>
            <a:endParaRPr lang="en-US" dirty="0"/>
          </a:p>
        </p:txBody>
      </p:sp>
    </p:spTree>
    <p:extLst>
      <p:ext uri="{BB962C8B-B14F-4D97-AF65-F5344CB8AC3E}">
        <p14:creationId xmlns:p14="http://schemas.microsoft.com/office/powerpoint/2010/main" val="3277069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Ronald McDonald joyful mascot was demonized.</a:t>
            </a:r>
          </a:p>
          <a:p>
            <a:endParaRPr lang="en-US" dirty="0"/>
          </a:p>
          <a:p>
            <a:r>
              <a:rPr lang="en-US" dirty="0"/>
              <a:t>1995:  Golden Arches shined…now tarnished and bashed.  </a:t>
            </a:r>
          </a:p>
          <a:p>
            <a:endParaRPr lang="en-US" dirty="0"/>
          </a:p>
          <a:p>
            <a:r>
              <a:rPr lang="en-US" dirty="0"/>
              <a:t>My neighbors and friends were quizzing me. I felt guilty</a:t>
            </a:r>
          </a:p>
          <a:p>
            <a:endParaRPr lang="en-US" dirty="0"/>
          </a:p>
          <a:p>
            <a:r>
              <a:rPr lang="en-US" dirty="0"/>
              <a:t>So one of our top exec had a break through idea:  To partner with our critics..</a:t>
            </a:r>
          </a:p>
          <a:p>
            <a:endParaRPr lang="en-US" dirty="0"/>
          </a:p>
          <a:p>
            <a:r>
              <a:rPr lang="en-US" dirty="0"/>
              <a:t>Big splash, unheard of</a:t>
            </a:r>
          </a:p>
          <a:p>
            <a:endParaRPr lang="en-US" dirty="0"/>
          </a:p>
          <a:p>
            <a:r>
              <a:rPr lang="en-US" dirty="0"/>
              <a:t>EDF partnership: Fortune magazine;  declared: inviting the fox into the hen house</a:t>
            </a:r>
          </a:p>
          <a:p>
            <a:endParaRPr lang="en-US" dirty="0"/>
          </a:p>
          <a:p>
            <a:r>
              <a:rPr lang="en-US" dirty="0"/>
              <a:t>No one knew anything about green packaging.</a:t>
            </a:r>
          </a:p>
          <a:p>
            <a:endParaRPr lang="en-US" dirty="0"/>
          </a:p>
          <a:p>
            <a:r>
              <a:rPr lang="en-US" dirty="0"/>
              <a:t>Plucked me to lead this partnership</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0CDE9D2D-0F13-5249-81DA-4B3AB8976AEC}"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7</a:t>
            </a:fld>
            <a:endParaRPr lang="en-US" dirty="0"/>
          </a:p>
        </p:txBody>
      </p:sp>
    </p:spTree>
    <p:extLst>
      <p:ext uri="{BB962C8B-B14F-4D97-AF65-F5344CB8AC3E}">
        <p14:creationId xmlns:p14="http://schemas.microsoft.com/office/powerpoint/2010/main" val="3838354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not  </a:t>
            </a:r>
            <a:r>
              <a:rPr lang="en-US" dirty="0" err="1"/>
              <a:t>McD</a:t>
            </a:r>
            <a:r>
              <a:rPr lang="en-US" dirty="0"/>
              <a:t> crew members….but EDF scientists.</a:t>
            </a:r>
          </a:p>
          <a:p>
            <a:endParaRPr lang="en-US" dirty="0"/>
          </a:p>
          <a:p>
            <a:r>
              <a:rPr lang="en-US" dirty="0"/>
              <a:t>Part of the ”deal” was we asked them to work in our restaurants</a:t>
            </a:r>
          </a:p>
          <a:p>
            <a:endParaRPr lang="en-US" dirty="0"/>
          </a:p>
          <a:p>
            <a:r>
              <a:rPr lang="en-US" dirty="0"/>
              <a:t>Don’t change us to a fancy sit down restaurant.</a:t>
            </a:r>
          </a:p>
          <a:p>
            <a:endParaRPr lang="en-US" dirty="0"/>
          </a:p>
          <a:p>
            <a:r>
              <a:rPr lang="en-US" dirty="0"/>
              <a:t>We would remain fast food…</a:t>
            </a:r>
          </a:p>
          <a:p>
            <a:endParaRPr lang="en-US" dirty="0"/>
          </a:p>
          <a:p>
            <a:r>
              <a:rPr lang="en-US" dirty="0"/>
              <a:t>They insisted on open access, so we agreed to let them see, hear, review anything.</a:t>
            </a:r>
          </a:p>
          <a:p>
            <a:endParaRPr lang="en-US" dirty="0"/>
          </a:p>
          <a:p>
            <a:r>
              <a:rPr lang="en-US" dirty="0"/>
              <a:t>Me </a:t>
            </a:r>
            <a:r>
              <a:rPr lang="en-US" dirty="0" err="1"/>
              <a:t>nervoius</a:t>
            </a:r>
            <a:r>
              <a:rPr lang="en-US" dirty="0"/>
              <a:t>?  Yes,   </a:t>
            </a:r>
            <a:r>
              <a:rPr lang="en-US" dirty="0" err="1"/>
              <a:t>Treehuggers</a:t>
            </a:r>
            <a:r>
              <a:rPr lang="en-US" dirty="0"/>
              <a:t>….Sue the Bastards</a:t>
            </a:r>
          </a:p>
          <a:p>
            <a:endParaRPr lang="en-US" dirty="0"/>
          </a:p>
          <a:p>
            <a:r>
              <a:rPr lang="en-US" dirty="0"/>
              <a:t>Grew to admire, friends</a:t>
            </a:r>
          </a:p>
          <a:p>
            <a:endParaRPr lang="en-US" dirty="0"/>
          </a:p>
          <a:p>
            <a:r>
              <a:rPr lang="en-US" dirty="0"/>
              <a:t>Reduced packaging 42 reductions 300 </a:t>
            </a:r>
            <a:r>
              <a:rPr lang="en-US" dirty="0" err="1"/>
              <a:t>millionis</a:t>
            </a:r>
            <a:r>
              <a:rPr lang="en-US" dirty="0"/>
              <a:t> pounds</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69C69B14-84E9-E84F-956D-A95BD0BD5328}"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8</a:t>
            </a:fld>
            <a:endParaRPr lang="en-US" dirty="0"/>
          </a:p>
        </p:txBody>
      </p:sp>
    </p:spTree>
    <p:extLst>
      <p:ext uri="{BB962C8B-B14F-4D97-AF65-F5344CB8AC3E}">
        <p14:creationId xmlns:p14="http://schemas.microsoft.com/office/powerpoint/2010/main" val="173400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 the jackpot;  We desperately needed a third party endorsement</a:t>
            </a:r>
          </a:p>
          <a:p>
            <a:r>
              <a:rPr lang="en-US" dirty="0"/>
              <a:t>Worth millions!</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39DF4461-9BAE-3248-9E9F-7520467718EA}"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9</a:t>
            </a:fld>
            <a:endParaRPr lang="en-US" dirty="0"/>
          </a:p>
        </p:txBody>
      </p:sp>
    </p:spTree>
    <p:extLst>
      <p:ext uri="{BB962C8B-B14F-4D97-AF65-F5344CB8AC3E}">
        <p14:creationId xmlns:p14="http://schemas.microsoft.com/office/powerpoint/2010/main" val="1486103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Openness:  </a:t>
            </a:r>
            <a:r>
              <a:rPr lang="en-US" dirty="0" err="1"/>
              <a:t>McD’s</a:t>
            </a:r>
            <a:r>
              <a:rPr lang="en-US" dirty="0"/>
              <a:t> truly opened our doors, nothing to hide.</a:t>
            </a:r>
          </a:p>
          <a:p>
            <a:r>
              <a:rPr lang="en-US" dirty="0"/>
              <a:t>Collaboration:  Couldn’t do alone</a:t>
            </a:r>
          </a:p>
          <a:p>
            <a:r>
              <a:rPr lang="en-US" dirty="0"/>
              <a:t>Action:  outhouse to the White House</a:t>
            </a:r>
          </a:p>
          <a:p>
            <a:endParaRPr lang="en-US" dirty="0"/>
          </a:p>
          <a:p>
            <a:r>
              <a:rPr lang="en-US" dirty="0"/>
              <a:t>This is the template that I would implement dozens of times related to numerous issues.   This is the framework for all o our future work.</a:t>
            </a:r>
          </a:p>
        </p:txBody>
      </p:sp>
      <p:sp>
        <p:nvSpPr>
          <p:cNvPr id="4" name="Header Placeholder 3"/>
          <p:cNvSpPr>
            <a:spLocks noGrp="1"/>
          </p:cNvSpPr>
          <p:nvPr>
            <p:ph type="hdr" sz="quarter"/>
          </p:nvPr>
        </p:nvSpPr>
        <p:spPr/>
        <p:txBody>
          <a:bodyPr/>
          <a:lstStyle/>
          <a:p>
            <a:r>
              <a:rPr lang="en-US"/>
              <a:t>McDonalds Corporation</a:t>
            </a:r>
            <a:endParaRPr lang="en-US" dirty="0"/>
          </a:p>
        </p:txBody>
      </p:sp>
      <p:sp>
        <p:nvSpPr>
          <p:cNvPr id="5" name="Date Placeholder 4"/>
          <p:cNvSpPr>
            <a:spLocks noGrp="1"/>
          </p:cNvSpPr>
          <p:nvPr>
            <p:ph type="dt" idx="1"/>
          </p:nvPr>
        </p:nvSpPr>
        <p:spPr/>
        <p:txBody>
          <a:bodyPr/>
          <a:lstStyle/>
          <a:p>
            <a:fld id="{A2D2B321-BC5A-5443-97EE-25168F414D3E}" type="datetime1">
              <a:rPr lang="en-US" smtClean="0"/>
              <a:t>10/3/24</a:t>
            </a:fld>
            <a:endParaRPr lang="en-US" dirty="0"/>
          </a:p>
        </p:txBody>
      </p:sp>
      <p:sp>
        <p:nvSpPr>
          <p:cNvPr id="6" name="Footer Placeholder 5"/>
          <p:cNvSpPr>
            <a:spLocks noGrp="1"/>
          </p:cNvSpPr>
          <p:nvPr>
            <p:ph type="ftr" sz="quarter" idx="4"/>
          </p:nvPr>
        </p:nvSpPr>
        <p:spPr/>
        <p:txBody>
          <a:bodyPr/>
          <a:lstStyle/>
          <a:p>
            <a:r>
              <a:rPr lang="en-US"/>
              <a:t>SENIOR LEADERSHIP MEETING</a:t>
            </a:r>
            <a:endParaRPr lang="en-US" dirty="0"/>
          </a:p>
        </p:txBody>
      </p:sp>
      <p:sp>
        <p:nvSpPr>
          <p:cNvPr id="7" name="Slide Number Placeholder 6"/>
          <p:cNvSpPr>
            <a:spLocks noGrp="1"/>
          </p:cNvSpPr>
          <p:nvPr>
            <p:ph type="sldNum" sz="quarter" idx="5"/>
          </p:nvPr>
        </p:nvSpPr>
        <p:spPr/>
        <p:txBody>
          <a:bodyPr/>
          <a:lstStyle/>
          <a:p>
            <a:fld id="{660A62EB-893C-40A1-B287-1B8DE46205CE}" type="slidenum">
              <a:rPr lang="en-US" smtClean="0"/>
              <a:pPr/>
              <a:t>10</a:t>
            </a:fld>
            <a:endParaRPr lang="en-US" dirty="0"/>
          </a:p>
        </p:txBody>
      </p:sp>
    </p:spTree>
    <p:extLst>
      <p:ext uri="{BB962C8B-B14F-4D97-AF65-F5344CB8AC3E}">
        <p14:creationId xmlns:p14="http://schemas.microsoft.com/office/powerpoint/2010/main" val="2459953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634" y="1063228"/>
            <a:ext cx="8574733" cy="2502932"/>
          </a:xfrm>
        </p:spPr>
        <p:txBody>
          <a:bodyPr anchor="b" anchorCtr="0">
            <a:noAutofit/>
          </a:bodyPr>
          <a:lstStyle>
            <a:lvl1pPr>
              <a:defRPr sz="4050" b="1">
                <a:solidFill>
                  <a:schemeClr val="accent2">
                    <a:lumMod val="75000"/>
                  </a:schemeClr>
                </a:solidFill>
                <a:latin typeface="+mj-lt"/>
              </a:defRPr>
            </a:lvl1pPr>
          </a:lstStyle>
          <a:p>
            <a:r>
              <a:rPr lang="en-US" dirty="0"/>
              <a:t>Click Master title style</a:t>
            </a:r>
          </a:p>
        </p:txBody>
      </p:sp>
      <p:sp>
        <p:nvSpPr>
          <p:cNvPr id="3" name="Subtitle 2"/>
          <p:cNvSpPr>
            <a:spLocks noGrp="1"/>
          </p:cNvSpPr>
          <p:nvPr>
            <p:ph type="subTitle" idx="1"/>
          </p:nvPr>
        </p:nvSpPr>
        <p:spPr>
          <a:xfrm>
            <a:off x="284633" y="3737610"/>
            <a:ext cx="8574734" cy="1234440"/>
          </a:xfrm>
        </p:spPr>
        <p:txBody>
          <a:bodyPr>
            <a:normAutofit/>
          </a:bodyPr>
          <a:lstStyle>
            <a:lvl1pPr marL="0" indent="0" algn="l">
              <a:buNone/>
              <a:defRPr sz="2400" b="0">
                <a:solidFill>
                  <a:schemeClr val="tx1"/>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Freeform 7"/>
          <p:cNvSpPr>
            <a:spLocks/>
          </p:cNvSpPr>
          <p:nvPr userDrawn="1"/>
        </p:nvSpPr>
        <p:spPr bwMode="auto">
          <a:xfrm flipV="1">
            <a:off x="2382" y="0"/>
            <a:ext cx="2424744" cy="2619375"/>
          </a:xfrm>
          <a:custGeom>
            <a:avLst/>
            <a:gdLst>
              <a:gd name="T0" fmla="*/ 0 w 1020"/>
              <a:gd name="T1" fmla="*/ 0 h 1102"/>
              <a:gd name="T2" fmla="*/ 0 w 1020"/>
              <a:gd name="T3" fmla="*/ 183 h 1102"/>
              <a:gd name="T4" fmla="*/ 746 w 1020"/>
              <a:gd name="T5" fmla="*/ 1102 h 1102"/>
              <a:gd name="T6" fmla="*/ 1020 w 1020"/>
              <a:gd name="T7" fmla="*/ 1102 h 1102"/>
              <a:gd name="T8" fmla="*/ 0 w 1020"/>
              <a:gd name="T9" fmla="*/ 0 h 1102"/>
            </a:gdLst>
            <a:ahLst/>
            <a:cxnLst>
              <a:cxn ang="0">
                <a:pos x="T0" y="T1"/>
              </a:cxn>
              <a:cxn ang="0">
                <a:pos x="T2" y="T3"/>
              </a:cxn>
              <a:cxn ang="0">
                <a:pos x="T4" y="T5"/>
              </a:cxn>
              <a:cxn ang="0">
                <a:pos x="T6" y="T7"/>
              </a:cxn>
              <a:cxn ang="0">
                <a:pos x="T8" y="T9"/>
              </a:cxn>
            </a:cxnLst>
            <a:rect l="0" t="0" r="r" b="b"/>
            <a:pathLst>
              <a:path w="1020" h="1102">
                <a:moveTo>
                  <a:pt x="0" y="0"/>
                </a:moveTo>
                <a:cubicBezTo>
                  <a:pt x="0" y="183"/>
                  <a:pt x="0" y="183"/>
                  <a:pt x="0" y="183"/>
                </a:cubicBezTo>
                <a:cubicBezTo>
                  <a:pt x="564" y="414"/>
                  <a:pt x="718" y="928"/>
                  <a:pt x="746" y="1102"/>
                </a:cubicBezTo>
                <a:cubicBezTo>
                  <a:pt x="1020" y="1102"/>
                  <a:pt x="1020" y="1102"/>
                  <a:pt x="1020" y="1102"/>
                </a:cubicBezTo>
                <a:cubicBezTo>
                  <a:pt x="981" y="562"/>
                  <a:pt x="559" y="102"/>
                  <a:pt x="0" y="0"/>
                </a:cubicBezTo>
                <a:close/>
              </a:path>
            </a:pathLst>
          </a:custGeom>
          <a:solidFill>
            <a:srgbClr val="000000">
              <a:alpha val="5000"/>
            </a:srgbClr>
          </a:solidFill>
          <a:ln w="8" cap="flat">
            <a:noFill/>
            <a:prstDash val="solid"/>
            <a:miter lim="800000"/>
            <a:headEnd/>
            <a:tailEnd/>
          </a:ln>
        </p:spPr>
        <p:txBody>
          <a:bodyPr vert="horz" wrap="square" lIns="68580" tIns="34290" rIns="68580" bIns="34290" numCol="1" anchor="t" anchorCtr="0" compatLnSpc="1">
            <a:prstTxWarp prst="textNoShape">
              <a:avLst/>
            </a:prstTxWarp>
          </a:bodyPr>
          <a:lstStyle/>
          <a:p>
            <a:pPr lvl="0"/>
            <a:endParaRPr lang="en-US" sz="1013" dirty="0"/>
          </a:p>
        </p:txBody>
      </p:sp>
      <p:sp>
        <p:nvSpPr>
          <p:cNvPr id="5" name="Freeform 9"/>
          <p:cNvSpPr>
            <a:spLocks/>
          </p:cNvSpPr>
          <p:nvPr userDrawn="1"/>
        </p:nvSpPr>
        <p:spPr bwMode="auto">
          <a:xfrm>
            <a:off x="5820100" y="912019"/>
            <a:ext cx="3323900" cy="4231481"/>
          </a:xfrm>
          <a:custGeom>
            <a:avLst/>
            <a:gdLst>
              <a:gd name="T0" fmla="*/ 491 w 1398"/>
              <a:gd name="T1" fmla="*/ 1780 h 1780"/>
              <a:gd name="T2" fmla="*/ 595 w 1398"/>
              <a:gd name="T3" fmla="*/ 1780 h 1780"/>
              <a:gd name="T4" fmla="*/ 1398 w 1398"/>
              <a:gd name="T5" fmla="*/ 235 h 1780"/>
              <a:gd name="T6" fmla="*/ 1398 w 1398"/>
              <a:gd name="T7" fmla="*/ 0 h 1780"/>
              <a:gd name="T8" fmla="*/ 491 w 1398"/>
              <a:gd name="T9" fmla="*/ 1780 h 1780"/>
            </a:gdLst>
            <a:ahLst/>
            <a:cxnLst>
              <a:cxn ang="0">
                <a:pos x="T0" y="T1"/>
              </a:cxn>
              <a:cxn ang="0">
                <a:pos x="T2" y="T3"/>
              </a:cxn>
              <a:cxn ang="0">
                <a:pos x="T4" y="T5"/>
              </a:cxn>
              <a:cxn ang="0">
                <a:pos x="T6" y="T7"/>
              </a:cxn>
              <a:cxn ang="0">
                <a:pos x="T8" y="T9"/>
              </a:cxn>
            </a:cxnLst>
            <a:rect l="0" t="0" r="r" b="b"/>
            <a:pathLst>
              <a:path w="1398" h="1780">
                <a:moveTo>
                  <a:pt x="491" y="1780"/>
                </a:moveTo>
                <a:cubicBezTo>
                  <a:pt x="595" y="1780"/>
                  <a:pt x="595" y="1780"/>
                  <a:pt x="595" y="1780"/>
                </a:cubicBezTo>
                <a:cubicBezTo>
                  <a:pt x="432" y="1364"/>
                  <a:pt x="550" y="472"/>
                  <a:pt x="1398" y="235"/>
                </a:cubicBezTo>
                <a:cubicBezTo>
                  <a:pt x="1398" y="0"/>
                  <a:pt x="1398" y="0"/>
                  <a:pt x="1398" y="0"/>
                </a:cubicBezTo>
                <a:cubicBezTo>
                  <a:pt x="720" y="31"/>
                  <a:pt x="0" y="904"/>
                  <a:pt x="491" y="1780"/>
                </a:cubicBezTo>
                <a:close/>
              </a:path>
            </a:pathLst>
          </a:custGeom>
          <a:solidFill>
            <a:srgbClr val="000000">
              <a:alpha val="5000"/>
            </a:srgbClr>
          </a:solidFill>
          <a:ln w="8" cap="flat">
            <a:noFill/>
            <a:prstDash val="solid"/>
            <a:miter lim="800000"/>
            <a:headEnd/>
            <a:tailEnd/>
          </a:ln>
        </p:spPr>
        <p:txBody>
          <a:bodyPr vert="horz" wrap="square" lIns="68580" tIns="34290" rIns="68580" bIns="34290" numCol="1" anchor="t" anchorCtr="0" compatLnSpc="1">
            <a:prstTxWarp prst="textNoShape">
              <a:avLst/>
            </a:prstTxWarp>
          </a:bodyPr>
          <a:lstStyle/>
          <a:p>
            <a:pPr lvl="0"/>
            <a:endParaRPr lang="en-US" sz="1013" dirty="0"/>
          </a:p>
        </p:txBody>
      </p:sp>
      <p:sp>
        <p:nvSpPr>
          <p:cNvPr id="6" name="Freeform 8"/>
          <p:cNvSpPr>
            <a:spLocks/>
          </p:cNvSpPr>
          <p:nvPr userDrawn="1"/>
        </p:nvSpPr>
        <p:spPr bwMode="auto">
          <a:xfrm flipH="1">
            <a:off x="4410033" y="4033837"/>
            <a:ext cx="4733968" cy="1109663"/>
          </a:xfrm>
          <a:custGeom>
            <a:avLst/>
            <a:gdLst>
              <a:gd name="T0" fmla="*/ 0 w 1991"/>
              <a:gd name="T1" fmla="*/ 212 h 467"/>
              <a:gd name="T2" fmla="*/ 0 w 1991"/>
              <a:gd name="T3" fmla="*/ 460 h 467"/>
              <a:gd name="T4" fmla="*/ 822 w 1991"/>
              <a:gd name="T5" fmla="*/ 138 h 467"/>
              <a:gd name="T6" fmla="*/ 1589 w 1991"/>
              <a:gd name="T7" fmla="*/ 467 h 467"/>
              <a:gd name="T8" fmla="*/ 1991 w 1991"/>
              <a:gd name="T9" fmla="*/ 467 h 467"/>
              <a:gd name="T10" fmla="*/ 690 w 1991"/>
              <a:gd name="T11" fmla="*/ 0 h 467"/>
              <a:gd name="T12" fmla="*/ 0 w 1991"/>
              <a:gd name="T13" fmla="*/ 212 h 467"/>
            </a:gdLst>
            <a:ahLst/>
            <a:cxnLst>
              <a:cxn ang="0">
                <a:pos x="T0" y="T1"/>
              </a:cxn>
              <a:cxn ang="0">
                <a:pos x="T2" y="T3"/>
              </a:cxn>
              <a:cxn ang="0">
                <a:pos x="T4" y="T5"/>
              </a:cxn>
              <a:cxn ang="0">
                <a:pos x="T6" y="T7"/>
              </a:cxn>
              <a:cxn ang="0">
                <a:pos x="T8" y="T9"/>
              </a:cxn>
              <a:cxn ang="0">
                <a:pos x="T10" y="T11"/>
              </a:cxn>
              <a:cxn ang="0">
                <a:pos x="T12" y="T13"/>
              </a:cxn>
            </a:cxnLst>
            <a:rect l="0" t="0" r="r" b="b"/>
            <a:pathLst>
              <a:path w="1991" h="467">
                <a:moveTo>
                  <a:pt x="0" y="212"/>
                </a:moveTo>
                <a:cubicBezTo>
                  <a:pt x="0" y="460"/>
                  <a:pt x="0" y="460"/>
                  <a:pt x="0" y="460"/>
                </a:cubicBezTo>
                <a:cubicBezTo>
                  <a:pt x="148" y="361"/>
                  <a:pt x="529" y="138"/>
                  <a:pt x="822" y="138"/>
                </a:cubicBezTo>
                <a:cubicBezTo>
                  <a:pt x="996" y="138"/>
                  <a:pt x="1421" y="366"/>
                  <a:pt x="1589" y="467"/>
                </a:cubicBezTo>
                <a:cubicBezTo>
                  <a:pt x="1991" y="467"/>
                  <a:pt x="1991" y="467"/>
                  <a:pt x="1991" y="467"/>
                </a:cubicBezTo>
                <a:cubicBezTo>
                  <a:pt x="1480" y="186"/>
                  <a:pt x="951" y="0"/>
                  <a:pt x="690" y="0"/>
                </a:cubicBezTo>
                <a:cubicBezTo>
                  <a:pt x="505" y="0"/>
                  <a:pt x="147" y="143"/>
                  <a:pt x="0" y="212"/>
                </a:cubicBezTo>
                <a:close/>
              </a:path>
            </a:pathLst>
          </a:custGeom>
          <a:solidFill>
            <a:srgbClr val="000000">
              <a:alpha val="8000"/>
            </a:srgbClr>
          </a:solidFill>
          <a:ln w="8" cap="flat">
            <a:noFill/>
            <a:prstDash val="solid"/>
            <a:miter lim="800000"/>
            <a:headEnd/>
            <a:tailEnd/>
          </a:ln>
        </p:spPr>
        <p:txBody>
          <a:bodyPr vert="horz" wrap="square" lIns="68580" tIns="34290" rIns="68580" bIns="34290" numCol="1" anchor="t" anchorCtr="0" compatLnSpc="1">
            <a:prstTxWarp prst="textNoShape">
              <a:avLst/>
            </a:prstTxWarp>
          </a:bodyPr>
          <a:lstStyle/>
          <a:p>
            <a:pPr lvl="0"/>
            <a:endParaRPr lang="en-US" sz="1013" dirty="0"/>
          </a:p>
        </p:txBody>
      </p:sp>
      <p:sp>
        <p:nvSpPr>
          <p:cNvPr id="7" name="Freeform 6"/>
          <p:cNvSpPr>
            <a:spLocks/>
          </p:cNvSpPr>
          <p:nvPr userDrawn="1"/>
        </p:nvSpPr>
        <p:spPr bwMode="auto">
          <a:xfrm flipH="1" flipV="1">
            <a:off x="0" y="0"/>
            <a:ext cx="9144000" cy="1397794"/>
          </a:xfrm>
          <a:custGeom>
            <a:avLst/>
            <a:gdLst>
              <a:gd name="T0" fmla="*/ 4608 w 4608"/>
              <a:gd name="T1" fmla="*/ 591 h 705"/>
              <a:gd name="T2" fmla="*/ 4414 w 4608"/>
              <a:gd name="T3" fmla="*/ 615 h 705"/>
              <a:gd name="T4" fmla="*/ 2764 w 4608"/>
              <a:gd name="T5" fmla="*/ 397 h 705"/>
              <a:gd name="T6" fmla="*/ 1403 w 4608"/>
              <a:gd name="T7" fmla="*/ 77 h 705"/>
              <a:gd name="T8" fmla="*/ 466 w 4608"/>
              <a:gd name="T9" fmla="*/ 0 h 705"/>
              <a:gd name="T10" fmla="*/ 160 w 4608"/>
              <a:gd name="T11" fmla="*/ 12 h 705"/>
              <a:gd name="T12" fmla="*/ 0 w 4608"/>
              <a:gd name="T13" fmla="*/ 26 h 705"/>
              <a:gd name="T14" fmla="*/ 0 w 4608"/>
              <a:gd name="T15" fmla="*/ 128 h 705"/>
              <a:gd name="T16" fmla="*/ 1459 w 4608"/>
              <a:gd name="T17" fmla="*/ 278 h 705"/>
              <a:gd name="T18" fmla="*/ 2860 w 4608"/>
              <a:gd name="T19" fmla="*/ 705 h 705"/>
              <a:gd name="T20" fmla="*/ 4608 w 4608"/>
              <a:gd name="T21" fmla="*/ 705 h 705"/>
              <a:gd name="T22" fmla="*/ 4608 w 4608"/>
              <a:gd name="T23" fmla="*/ 59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08" h="705">
                <a:moveTo>
                  <a:pt x="4608" y="591"/>
                </a:moveTo>
                <a:cubicBezTo>
                  <a:pt x="4499" y="605"/>
                  <a:pt x="4422" y="614"/>
                  <a:pt x="4414" y="615"/>
                </a:cubicBezTo>
                <a:cubicBezTo>
                  <a:pt x="3931" y="633"/>
                  <a:pt x="3413" y="550"/>
                  <a:pt x="2764" y="397"/>
                </a:cubicBezTo>
                <a:cubicBezTo>
                  <a:pt x="2638" y="367"/>
                  <a:pt x="1672" y="127"/>
                  <a:pt x="1403" y="77"/>
                </a:cubicBezTo>
                <a:cubicBezTo>
                  <a:pt x="1090" y="21"/>
                  <a:pt x="783" y="1"/>
                  <a:pt x="466" y="0"/>
                </a:cubicBezTo>
                <a:cubicBezTo>
                  <a:pt x="361" y="0"/>
                  <a:pt x="264" y="8"/>
                  <a:pt x="160" y="12"/>
                </a:cubicBezTo>
                <a:cubicBezTo>
                  <a:pt x="106" y="16"/>
                  <a:pt x="53" y="21"/>
                  <a:pt x="0" y="26"/>
                </a:cubicBezTo>
                <a:cubicBezTo>
                  <a:pt x="0" y="128"/>
                  <a:pt x="0" y="128"/>
                  <a:pt x="0" y="128"/>
                </a:cubicBezTo>
                <a:cubicBezTo>
                  <a:pt x="473" y="88"/>
                  <a:pt x="784" y="136"/>
                  <a:pt x="1459" y="278"/>
                </a:cubicBezTo>
                <a:cubicBezTo>
                  <a:pt x="1713" y="332"/>
                  <a:pt x="2317" y="540"/>
                  <a:pt x="2860" y="705"/>
                </a:cubicBezTo>
                <a:cubicBezTo>
                  <a:pt x="4608" y="705"/>
                  <a:pt x="4608" y="705"/>
                  <a:pt x="4608" y="705"/>
                </a:cubicBezTo>
                <a:lnTo>
                  <a:pt x="4608" y="591"/>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13" dirty="0"/>
          </a:p>
        </p:txBody>
      </p:sp>
    </p:spTree>
    <p:extLst>
      <p:ext uri="{BB962C8B-B14F-4D97-AF65-F5344CB8AC3E}">
        <p14:creationId xmlns:p14="http://schemas.microsoft.com/office/powerpoint/2010/main" val="417982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4" grpId="0" animBg="1"/>
      <p:bldP spid="5" grpId="0" animBg="1"/>
      <p:bldP spid="6" grpId="0" animBg="1"/>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4" name="Text Placeholder 13"/>
          <p:cNvSpPr>
            <a:spLocks noGrp="1"/>
          </p:cNvSpPr>
          <p:nvPr>
            <p:ph type="body" sz="quarter" idx="11" hasCustomPrompt="1"/>
          </p:nvPr>
        </p:nvSpPr>
        <p:spPr>
          <a:xfrm>
            <a:off x="1486287" y="4802206"/>
            <a:ext cx="5827712" cy="169069"/>
          </a:xfrm>
        </p:spPr>
        <p:txBody>
          <a:bodyPr/>
          <a:lstStyle>
            <a:lvl1pPr marL="0" indent="0">
              <a:buNone/>
              <a:defRPr sz="600" b="0">
                <a:solidFill>
                  <a:schemeClr val="tx1">
                    <a:lumMod val="50000"/>
                    <a:lumOff val="50000"/>
                  </a:schemeClr>
                </a:solidFill>
                <a:latin typeface="Arial" pitchFamily="34" charset="0"/>
                <a:cs typeface="Arial" pitchFamily="34" charset="0"/>
              </a:defRPr>
            </a:lvl1pPr>
            <a:lvl2pPr>
              <a:buNone/>
              <a:defRPr sz="600">
                <a:solidFill>
                  <a:schemeClr val="tx1">
                    <a:lumMod val="50000"/>
                    <a:lumOff val="50000"/>
                  </a:schemeClr>
                </a:solidFill>
                <a:latin typeface="Arial" pitchFamily="34" charset="0"/>
                <a:cs typeface="Arial" pitchFamily="34" charset="0"/>
              </a:defRPr>
            </a:lvl2pPr>
            <a:lvl3pPr>
              <a:buNone/>
              <a:defRPr sz="600">
                <a:solidFill>
                  <a:schemeClr val="tx1">
                    <a:lumMod val="50000"/>
                    <a:lumOff val="50000"/>
                  </a:schemeClr>
                </a:solidFill>
                <a:latin typeface="Arial" pitchFamily="34" charset="0"/>
                <a:cs typeface="Arial" pitchFamily="34" charset="0"/>
              </a:defRPr>
            </a:lvl3pPr>
            <a:lvl4pPr>
              <a:buNone/>
              <a:defRPr sz="600">
                <a:solidFill>
                  <a:schemeClr val="tx1">
                    <a:lumMod val="50000"/>
                    <a:lumOff val="50000"/>
                  </a:schemeClr>
                </a:solidFill>
                <a:latin typeface="Arial" pitchFamily="34" charset="0"/>
                <a:cs typeface="Arial" pitchFamily="34" charset="0"/>
              </a:defRPr>
            </a:lvl4pPr>
            <a:lvl5pPr>
              <a:buNone/>
              <a:defRPr sz="600">
                <a:solidFill>
                  <a:schemeClr val="tx1">
                    <a:lumMod val="50000"/>
                    <a:lumOff val="50000"/>
                  </a:schemeClr>
                </a:solidFill>
                <a:latin typeface="Arial" pitchFamily="34" charset="0"/>
                <a:cs typeface="Arial" pitchFamily="34" charset="0"/>
              </a:defRPr>
            </a:lvl5pPr>
          </a:lstStyle>
          <a:p>
            <a:pPr lvl="0"/>
            <a:r>
              <a:rPr lang="en-US" dirty="0"/>
              <a:t>Insert foot note</a:t>
            </a:r>
          </a:p>
        </p:txBody>
      </p:sp>
    </p:spTree>
    <p:extLst>
      <p:ext uri="{BB962C8B-B14F-4D97-AF65-F5344CB8AC3E}">
        <p14:creationId xmlns:p14="http://schemas.microsoft.com/office/powerpoint/2010/main" val="1022807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708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81688EE-D8DF-1847-8A75-F64C8186A06E}" type="datetimeFigureOut">
              <a:rPr lang="en-US" smtClean="0"/>
              <a:t>10/3/24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C23E1E-C7D1-8C49-9C67-A3111C1F935A}" type="slidenum">
              <a:rPr lang="en-US" smtClean="0"/>
              <a:t>‹#›</a:t>
            </a:fld>
            <a:endParaRPr lang="en-US"/>
          </a:p>
        </p:txBody>
      </p:sp>
    </p:spTree>
    <p:extLst>
      <p:ext uri="{BB962C8B-B14F-4D97-AF65-F5344CB8AC3E}">
        <p14:creationId xmlns:p14="http://schemas.microsoft.com/office/powerpoint/2010/main" val="329225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81688EE-D8DF-1847-8A75-F64C8186A06E}" type="datetimeFigureOut">
              <a:rPr lang="en-US" smtClean="0"/>
              <a:t>10/3/24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C23E1E-C7D1-8C49-9C67-A3111C1F935A}" type="slidenum">
              <a:rPr lang="en-US" smtClean="0"/>
              <a:t>‹#›</a:t>
            </a:fld>
            <a:endParaRPr lang="en-US"/>
          </a:p>
        </p:txBody>
      </p:sp>
    </p:spTree>
    <p:extLst>
      <p:ext uri="{BB962C8B-B14F-4D97-AF65-F5344CB8AC3E}">
        <p14:creationId xmlns:p14="http://schemas.microsoft.com/office/powerpoint/2010/main" val="1081701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81688EE-D8DF-1847-8A75-F64C8186A06E}" type="datetimeFigureOut">
              <a:rPr lang="en-US" smtClean="0"/>
              <a:t>10/3/24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C23E1E-C7D1-8C49-9C67-A3111C1F935A}" type="slidenum">
              <a:rPr lang="en-US" smtClean="0"/>
              <a:t>‹#›</a:t>
            </a:fld>
            <a:endParaRPr lang="en-US"/>
          </a:p>
        </p:txBody>
      </p:sp>
    </p:spTree>
    <p:extLst>
      <p:ext uri="{BB962C8B-B14F-4D97-AF65-F5344CB8AC3E}">
        <p14:creationId xmlns:p14="http://schemas.microsoft.com/office/powerpoint/2010/main" val="395723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81688EE-D8DF-1847-8A75-F64C8186A06E}" type="datetimeFigureOut">
              <a:rPr lang="en-US" smtClean="0"/>
              <a:t>10/3/24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C23E1E-C7D1-8C49-9C67-A3111C1F935A}" type="slidenum">
              <a:rPr lang="en-US" smtClean="0"/>
              <a:t>‹#›</a:t>
            </a:fld>
            <a:endParaRPr lang="en-US"/>
          </a:p>
        </p:txBody>
      </p:sp>
    </p:spTree>
    <p:extLst>
      <p:ext uri="{BB962C8B-B14F-4D97-AF65-F5344CB8AC3E}">
        <p14:creationId xmlns:p14="http://schemas.microsoft.com/office/powerpoint/2010/main" val="3760442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81688EE-D8DF-1847-8A75-F64C8186A06E}" type="datetimeFigureOut">
              <a:rPr lang="en-US" smtClean="0"/>
              <a:t>10/3/24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C23E1E-C7D1-8C49-9C67-A3111C1F935A}" type="slidenum">
              <a:rPr lang="en-US" smtClean="0"/>
              <a:t>‹#›</a:t>
            </a:fld>
            <a:endParaRPr lang="en-US"/>
          </a:p>
        </p:txBody>
      </p:sp>
    </p:spTree>
    <p:extLst>
      <p:ext uri="{BB962C8B-B14F-4D97-AF65-F5344CB8AC3E}">
        <p14:creationId xmlns:p14="http://schemas.microsoft.com/office/powerpoint/2010/main" val="2334996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81688EE-D8DF-1847-8A75-F64C8186A06E}" type="datetimeFigureOut">
              <a:rPr lang="en-US" smtClean="0"/>
              <a:t>10/3/24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C23E1E-C7D1-8C49-9C67-A3111C1F935A}" type="slidenum">
              <a:rPr lang="en-US" smtClean="0"/>
              <a:t>‹#›</a:t>
            </a:fld>
            <a:endParaRPr lang="en-US"/>
          </a:p>
        </p:txBody>
      </p:sp>
    </p:spTree>
    <p:extLst>
      <p:ext uri="{BB962C8B-B14F-4D97-AF65-F5344CB8AC3E}">
        <p14:creationId xmlns:p14="http://schemas.microsoft.com/office/powerpoint/2010/main" val="3872872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88825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081688EE-D8DF-1847-8A75-F64C8186A06E}" type="datetimeFigureOut">
              <a:rPr lang="en-US" smtClean="0"/>
              <a:t>10/3/24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C23E1E-C7D1-8C49-9C67-A3111C1F935A}" type="slidenum">
              <a:rPr lang="en-US" smtClean="0"/>
              <a:t>‹#›</a:t>
            </a:fld>
            <a:endParaRPr lang="en-US"/>
          </a:p>
        </p:txBody>
      </p:sp>
    </p:spTree>
    <p:extLst>
      <p:ext uri="{BB962C8B-B14F-4D97-AF65-F5344CB8AC3E}">
        <p14:creationId xmlns:p14="http://schemas.microsoft.com/office/powerpoint/2010/main" val="1267792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heme">
    <p:spTree>
      <p:nvGrpSpPr>
        <p:cNvPr id="1" name=""/>
        <p:cNvGrpSpPr/>
        <p:nvPr/>
      </p:nvGrpSpPr>
      <p:grpSpPr>
        <a:xfrm>
          <a:off x="0" y="0"/>
          <a:ext cx="0" cy="0"/>
          <a:chOff x="0" y="0"/>
          <a:chExt cx="0" cy="0"/>
        </a:xfrm>
      </p:grpSpPr>
      <p:sp>
        <p:nvSpPr>
          <p:cNvPr id="6" name="Freeform 7"/>
          <p:cNvSpPr>
            <a:spLocks/>
          </p:cNvSpPr>
          <p:nvPr userDrawn="1"/>
        </p:nvSpPr>
        <p:spPr bwMode="auto">
          <a:xfrm>
            <a:off x="2382" y="2524125"/>
            <a:ext cx="2424744" cy="2619375"/>
          </a:xfrm>
          <a:custGeom>
            <a:avLst/>
            <a:gdLst>
              <a:gd name="T0" fmla="*/ 0 w 1020"/>
              <a:gd name="T1" fmla="*/ 0 h 1102"/>
              <a:gd name="T2" fmla="*/ 0 w 1020"/>
              <a:gd name="T3" fmla="*/ 183 h 1102"/>
              <a:gd name="T4" fmla="*/ 746 w 1020"/>
              <a:gd name="T5" fmla="*/ 1102 h 1102"/>
              <a:gd name="T6" fmla="*/ 1020 w 1020"/>
              <a:gd name="T7" fmla="*/ 1102 h 1102"/>
              <a:gd name="T8" fmla="*/ 0 w 1020"/>
              <a:gd name="T9" fmla="*/ 0 h 1102"/>
            </a:gdLst>
            <a:ahLst/>
            <a:cxnLst>
              <a:cxn ang="0">
                <a:pos x="T0" y="T1"/>
              </a:cxn>
              <a:cxn ang="0">
                <a:pos x="T2" y="T3"/>
              </a:cxn>
              <a:cxn ang="0">
                <a:pos x="T4" y="T5"/>
              </a:cxn>
              <a:cxn ang="0">
                <a:pos x="T6" y="T7"/>
              </a:cxn>
              <a:cxn ang="0">
                <a:pos x="T8" y="T9"/>
              </a:cxn>
            </a:cxnLst>
            <a:rect l="0" t="0" r="r" b="b"/>
            <a:pathLst>
              <a:path w="1020" h="1102">
                <a:moveTo>
                  <a:pt x="0" y="0"/>
                </a:moveTo>
                <a:cubicBezTo>
                  <a:pt x="0" y="183"/>
                  <a:pt x="0" y="183"/>
                  <a:pt x="0" y="183"/>
                </a:cubicBezTo>
                <a:cubicBezTo>
                  <a:pt x="564" y="414"/>
                  <a:pt x="718" y="928"/>
                  <a:pt x="746" y="1102"/>
                </a:cubicBezTo>
                <a:cubicBezTo>
                  <a:pt x="1020" y="1102"/>
                  <a:pt x="1020" y="1102"/>
                  <a:pt x="1020" y="1102"/>
                </a:cubicBezTo>
                <a:cubicBezTo>
                  <a:pt x="981" y="562"/>
                  <a:pt x="559" y="102"/>
                  <a:pt x="0" y="0"/>
                </a:cubicBezTo>
                <a:close/>
              </a:path>
            </a:pathLst>
          </a:custGeom>
          <a:solidFill>
            <a:srgbClr val="000000">
              <a:alpha val="5000"/>
            </a:srgbClr>
          </a:solidFill>
          <a:ln w="8" cap="flat">
            <a:noFill/>
            <a:prstDash val="solid"/>
            <a:miter lim="800000"/>
            <a:headEnd/>
            <a:tailEnd/>
          </a:ln>
        </p:spPr>
        <p:txBody>
          <a:bodyPr vert="horz" wrap="square" lIns="68580" tIns="34290" rIns="68580" bIns="34290" numCol="1" anchor="t" anchorCtr="0" compatLnSpc="1">
            <a:prstTxWarp prst="textNoShape">
              <a:avLst/>
            </a:prstTxWarp>
          </a:bodyPr>
          <a:lstStyle/>
          <a:p>
            <a:pPr lvl="0"/>
            <a:endParaRPr lang="en-US" sz="1013" dirty="0"/>
          </a:p>
        </p:txBody>
      </p:sp>
      <p:sp>
        <p:nvSpPr>
          <p:cNvPr id="13" name="Freeform 14"/>
          <p:cNvSpPr>
            <a:spLocks/>
          </p:cNvSpPr>
          <p:nvPr userDrawn="1"/>
        </p:nvSpPr>
        <p:spPr bwMode="auto">
          <a:xfrm>
            <a:off x="1173800" y="2658734"/>
            <a:ext cx="1635899" cy="2006727"/>
          </a:xfrm>
          <a:custGeom>
            <a:avLst/>
            <a:gdLst>
              <a:gd name="T0" fmla="*/ 620 w 640"/>
              <a:gd name="T1" fmla="*/ 513 h 785"/>
              <a:gd name="T2" fmla="*/ 315 w 640"/>
              <a:gd name="T3" fmla="*/ 772 h 785"/>
              <a:gd name="T4" fmla="*/ 8 w 640"/>
              <a:gd name="T5" fmla="*/ 425 h 785"/>
              <a:gd name="T6" fmla="*/ 84 w 640"/>
              <a:gd name="T7" fmla="*/ 161 h 785"/>
              <a:gd name="T8" fmla="*/ 163 w 640"/>
              <a:gd name="T9" fmla="*/ 92 h 785"/>
              <a:gd name="T10" fmla="*/ 444 w 640"/>
              <a:gd name="T11" fmla="*/ 0 h 785"/>
              <a:gd name="T12" fmla="*/ 554 w 640"/>
              <a:gd name="T13" fmla="*/ 155 h 785"/>
              <a:gd name="T14" fmla="*/ 620 w 640"/>
              <a:gd name="T15" fmla="*/ 513 h 7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0" h="785">
                <a:moveTo>
                  <a:pt x="620" y="513"/>
                </a:moveTo>
                <a:cubicBezTo>
                  <a:pt x="592" y="664"/>
                  <a:pt x="484" y="756"/>
                  <a:pt x="315" y="772"/>
                </a:cubicBezTo>
                <a:cubicBezTo>
                  <a:pt x="177" y="785"/>
                  <a:pt x="28" y="616"/>
                  <a:pt x="8" y="425"/>
                </a:cubicBezTo>
                <a:cubicBezTo>
                  <a:pt x="0" y="354"/>
                  <a:pt x="7" y="251"/>
                  <a:pt x="84" y="161"/>
                </a:cubicBezTo>
                <a:cubicBezTo>
                  <a:pt x="106" y="135"/>
                  <a:pt x="133" y="112"/>
                  <a:pt x="163" y="92"/>
                </a:cubicBezTo>
                <a:cubicBezTo>
                  <a:pt x="234" y="45"/>
                  <a:pt x="328" y="14"/>
                  <a:pt x="444" y="0"/>
                </a:cubicBezTo>
                <a:cubicBezTo>
                  <a:pt x="487" y="45"/>
                  <a:pt x="524" y="98"/>
                  <a:pt x="554" y="155"/>
                </a:cubicBezTo>
                <a:cubicBezTo>
                  <a:pt x="616" y="274"/>
                  <a:pt x="640" y="405"/>
                  <a:pt x="620" y="513"/>
                </a:cubicBezTo>
                <a:close/>
              </a:path>
            </a:pathLst>
          </a:custGeom>
          <a:solidFill>
            <a:schemeClr val="bg1"/>
          </a:solidFill>
          <a:ln>
            <a:noFill/>
          </a:ln>
          <a:effectLst>
            <a:softEdge rad="0"/>
          </a:effectLst>
        </p:spPr>
        <p:txBody>
          <a:bodyPr vert="horz" wrap="square" lIns="68580" tIns="34290" rIns="68580" bIns="34290" numCol="1" anchor="t" anchorCtr="0" compatLnSpc="1">
            <a:prstTxWarp prst="textNoShape">
              <a:avLst/>
            </a:prstTxWarp>
          </a:bodyPr>
          <a:lstStyle/>
          <a:p>
            <a:endParaRPr lang="en-US" sz="1013" dirty="0"/>
          </a:p>
        </p:txBody>
      </p:sp>
      <p:sp>
        <p:nvSpPr>
          <p:cNvPr id="5" name="Freeform 6"/>
          <p:cNvSpPr>
            <a:spLocks noEditPoints="1"/>
          </p:cNvSpPr>
          <p:nvPr userDrawn="1"/>
        </p:nvSpPr>
        <p:spPr bwMode="auto">
          <a:xfrm>
            <a:off x="2382" y="1620441"/>
            <a:ext cx="9141618" cy="3862388"/>
          </a:xfrm>
          <a:custGeom>
            <a:avLst/>
            <a:gdLst>
              <a:gd name="T0" fmla="*/ 1839 w 3844"/>
              <a:gd name="T1" fmla="*/ 682 h 1625"/>
              <a:gd name="T2" fmla="*/ 999 w 3844"/>
              <a:gd name="T3" fmla="*/ 346 h 1625"/>
              <a:gd name="T4" fmla="*/ 831 w 3844"/>
              <a:gd name="T5" fmla="*/ 230 h 1625"/>
              <a:gd name="T6" fmla="*/ 314 w 3844"/>
              <a:gd name="T7" fmla="*/ 194 h 1625"/>
              <a:gd name="T8" fmla="*/ 0 w 3844"/>
              <a:gd name="T9" fmla="*/ 351 h 1625"/>
              <a:gd name="T10" fmla="*/ 0 w 3844"/>
              <a:gd name="T11" fmla="*/ 487 h 1625"/>
              <a:gd name="T12" fmla="*/ 782 w 3844"/>
              <a:gd name="T13" fmla="*/ 328 h 1625"/>
              <a:gd name="T14" fmla="*/ 849 w 3844"/>
              <a:gd name="T15" fmla="*/ 367 h 1625"/>
              <a:gd name="T16" fmla="*/ 413 w 3844"/>
              <a:gd name="T17" fmla="*/ 897 h 1625"/>
              <a:gd name="T18" fmla="*/ 839 w 3844"/>
              <a:gd name="T19" fmla="*/ 1341 h 1625"/>
              <a:gd name="T20" fmla="*/ 1242 w 3844"/>
              <a:gd name="T21" fmla="*/ 993 h 1625"/>
              <a:gd name="T22" fmla="*/ 1165 w 3844"/>
              <a:gd name="T23" fmla="*/ 565 h 1625"/>
              <a:gd name="T24" fmla="*/ 1103 w 3844"/>
              <a:gd name="T25" fmla="*/ 463 h 1625"/>
              <a:gd name="T26" fmla="*/ 1714 w 3844"/>
              <a:gd name="T27" fmla="*/ 846 h 1625"/>
              <a:gd name="T28" fmla="*/ 2350 w 3844"/>
              <a:gd name="T29" fmla="*/ 1284 h 1625"/>
              <a:gd name="T30" fmla="*/ 3200 w 3844"/>
              <a:gd name="T31" fmla="*/ 1294 h 1625"/>
              <a:gd name="T32" fmla="*/ 3468 w 3844"/>
              <a:gd name="T33" fmla="*/ 1153 h 1625"/>
              <a:gd name="T34" fmla="*/ 3844 w 3844"/>
              <a:gd name="T35" fmla="*/ 844 h 1625"/>
              <a:gd name="T36" fmla="*/ 3844 w 3844"/>
              <a:gd name="T37" fmla="*/ 0 h 1625"/>
              <a:gd name="T38" fmla="*/ 1839 w 3844"/>
              <a:gd name="T39" fmla="*/ 682 h 1625"/>
              <a:gd name="T40" fmla="*/ 1134 w 3844"/>
              <a:gd name="T41" fmla="*/ 973 h 1625"/>
              <a:gd name="T42" fmla="*/ 829 w 3844"/>
              <a:gd name="T43" fmla="*/ 1232 h 1625"/>
              <a:gd name="T44" fmla="*/ 522 w 3844"/>
              <a:gd name="T45" fmla="*/ 885 h 1625"/>
              <a:gd name="T46" fmla="*/ 598 w 3844"/>
              <a:gd name="T47" fmla="*/ 621 h 1625"/>
              <a:gd name="T48" fmla="*/ 677 w 3844"/>
              <a:gd name="T49" fmla="*/ 552 h 1625"/>
              <a:gd name="T50" fmla="*/ 958 w 3844"/>
              <a:gd name="T51" fmla="*/ 460 h 1625"/>
              <a:gd name="T52" fmla="*/ 1068 w 3844"/>
              <a:gd name="T53" fmla="*/ 615 h 1625"/>
              <a:gd name="T54" fmla="*/ 1134 w 3844"/>
              <a:gd name="T55" fmla="*/ 973 h 1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4" h="1625">
                <a:moveTo>
                  <a:pt x="1839" y="682"/>
                </a:moveTo>
                <a:cubicBezTo>
                  <a:pt x="1586" y="457"/>
                  <a:pt x="1282" y="337"/>
                  <a:pt x="999" y="346"/>
                </a:cubicBezTo>
                <a:cubicBezTo>
                  <a:pt x="948" y="299"/>
                  <a:pt x="891" y="260"/>
                  <a:pt x="831" y="230"/>
                </a:cubicBezTo>
                <a:cubicBezTo>
                  <a:pt x="673" y="153"/>
                  <a:pt x="495" y="140"/>
                  <a:pt x="314" y="194"/>
                </a:cubicBezTo>
                <a:cubicBezTo>
                  <a:pt x="209" y="225"/>
                  <a:pt x="105" y="277"/>
                  <a:pt x="0" y="351"/>
                </a:cubicBezTo>
                <a:cubicBezTo>
                  <a:pt x="0" y="487"/>
                  <a:pt x="0" y="487"/>
                  <a:pt x="0" y="487"/>
                </a:cubicBezTo>
                <a:cubicBezTo>
                  <a:pt x="363" y="200"/>
                  <a:pt x="638" y="257"/>
                  <a:pt x="782" y="328"/>
                </a:cubicBezTo>
                <a:cubicBezTo>
                  <a:pt x="805" y="340"/>
                  <a:pt x="828" y="353"/>
                  <a:pt x="849" y="367"/>
                </a:cubicBezTo>
                <a:cubicBezTo>
                  <a:pt x="497" y="445"/>
                  <a:pt x="390" y="685"/>
                  <a:pt x="413" y="897"/>
                </a:cubicBezTo>
                <a:cubicBezTo>
                  <a:pt x="437" y="1124"/>
                  <a:pt x="618" y="1362"/>
                  <a:pt x="839" y="1341"/>
                </a:cubicBezTo>
                <a:cubicBezTo>
                  <a:pt x="1058" y="1320"/>
                  <a:pt x="1205" y="1193"/>
                  <a:pt x="1242" y="993"/>
                </a:cubicBezTo>
                <a:cubicBezTo>
                  <a:pt x="1266" y="861"/>
                  <a:pt x="1238" y="705"/>
                  <a:pt x="1165" y="565"/>
                </a:cubicBezTo>
                <a:cubicBezTo>
                  <a:pt x="1147" y="529"/>
                  <a:pt x="1126" y="495"/>
                  <a:pt x="1103" y="463"/>
                </a:cubicBezTo>
                <a:cubicBezTo>
                  <a:pt x="1305" y="500"/>
                  <a:pt x="1498" y="663"/>
                  <a:pt x="1714" y="846"/>
                </a:cubicBezTo>
                <a:cubicBezTo>
                  <a:pt x="1909" y="1011"/>
                  <a:pt x="2110" y="1181"/>
                  <a:pt x="2350" y="1284"/>
                </a:cubicBezTo>
                <a:cubicBezTo>
                  <a:pt x="2627" y="1403"/>
                  <a:pt x="2905" y="1406"/>
                  <a:pt x="3200" y="1294"/>
                </a:cubicBezTo>
                <a:cubicBezTo>
                  <a:pt x="3290" y="1260"/>
                  <a:pt x="3380" y="1211"/>
                  <a:pt x="3468" y="1153"/>
                </a:cubicBezTo>
                <a:cubicBezTo>
                  <a:pt x="3605" y="1063"/>
                  <a:pt x="3734" y="952"/>
                  <a:pt x="3844" y="844"/>
                </a:cubicBezTo>
                <a:cubicBezTo>
                  <a:pt x="3844" y="0"/>
                  <a:pt x="3844" y="0"/>
                  <a:pt x="3844" y="0"/>
                </a:cubicBezTo>
                <a:cubicBezTo>
                  <a:pt x="3743" y="200"/>
                  <a:pt x="2902" y="1625"/>
                  <a:pt x="1839" y="682"/>
                </a:cubicBezTo>
                <a:close/>
                <a:moveTo>
                  <a:pt x="1134" y="973"/>
                </a:moveTo>
                <a:cubicBezTo>
                  <a:pt x="1106" y="1124"/>
                  <a:pt x="998" y="1216"/>
                  <a:pt x="829" y="1232"/>
                </a:cubicBezTo>
                <a:cubicBezTo>
                  <a:pt x="691" y="1245"/>
                  <a:pt x="542" y="1076"/>
                  <a:pt x="522" y="885"/>
                </a:cubicBezTo>
                <a:cubicBezTo>
                  <a:pt x="514" y="814"/>
                  <a:pt x="521" y="711"/>
                  <a:pt x="598" y="621"/>
                </a:cubicBezTo>
                <a:cubicBezTo>
                  <a:pt x="620" y="595"/>
                  <a:pt x="647" y="572"/>
                  <a:pt x="677" y="552"/>
                </a:cubicBezTo>
                <a:cubicBezTo>
                  <a:pt x="748" y="505"/>
                  <a:pt x="842" y="474"/>
                  <a:pt x="958" y="460"/>
                </a:cubicBezTo>
                <a:cubicBezTo>
                  <a:pt x="1001" y="505"/>
                  <a:pt x="1038" y="558"/>
                  <a:pt x="1068" y="615"/>
                </a:cubicBezTo>
                <a:cubicBezTo>
                  <a:pt x="1130" y="734"/>
                  <a:pt x="1154" y="865"/>
                  <a:pt x="1134" y="973"/>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13" dirty="0"/>
          </a:p>
        </p:txBody>
      </p:sp>
      <p:sp>
        <p:nvSpPr>
          <p:cNvPr id="8" name="Freeform 9"/>
          <p:cNvSpPr>
            <a:spLocks/>
          </p:cNvSpPr>
          <p:nvPr userDrawn="1"/>
        </p:nvSpPr>
        <p:spPr bwMode="auto">
          <a:xfrm>
            <a:off x="5820100" y="912019"/>
            <a:ext cx="3323900" cy="4231481"/>
          </a:xfrm>
          <a:custGeom>
            <a:avLst/>
            <a:gdLst>
              <a:gd name="T0" fmla="*/ 491 w 1398"/>
              <a:gd name="T1" fmla="*/ 1780 h 1780"/>
              <a:gd name="T2" fmla="*/ 595 w 1398"/>
              <a:gd name="T3" fmla="*/ 1780 h 1780"/>
              <a:gd name="T4" fmla="*/ 1398 w 1398"/>
              <a:gd name="T5" fmla="*/ 235 h 1780"/>
              <a:gd name="T6" fmla="*/ 1398 w 1398"/>
              <a:gd name="T7" fmla="*/ 0 h 1780"/>
              <a:gd name="T8" fmla="*/ 491 w 1398"/>
              <a:gd name="T9" fmla="*/ 1780 h 1780"/>
            </a:gdLst>
            <a:ahLst/>
            <a:cxnLst>
              <a:cxn ang="0">
                <a:pos x="T0" y="T1"/>
              </a:cxn>
              <a:cxn ang="0">
                <a:pos x="T2" y="T3"/>
              </a:cxn>
              <a:cxn ang="0">
                <a:pos x="T4" y="T5"/>
              </a:cxn>
              <a:cxn ang="0">
                <a:pos x="T6" y="T7"/>
              </a:cxn>
              <a:cxn ang="0">
                <a:pos x="T8" y="T9"/>
              </a:cxn>
            </a:cxnLst>
            <a:rect l="0" t="0" r="r" b="b"/>
            <a:pathLst>
              <a:path w="1398" h="1780">
                <a:moveTo>
                  <a:pt x="491" y="1780"/>
                </a:moveTo>
                <a:cubicBezTo>
                  <a:pt x="595" y="1780"/>
                  <a:pt x="595" y="1780"/>
                  <a:pt x="595" y="1780"/>
                </a:cubicBezTo>
                <a:cubicBezTo>
                  <a:pt x="432" y="1364"/>
                  <a:pt x="550" y="472"/>
                  <a:pt x="1398" y="235"/>
                </a:cubicBezTo>
                <a:cubicBezTo>
                  <a:pt x="1398" y="0"/>
                  <a:pt x="1398" y="0"/>
                  <a:pt x="1398" y="0"/>
                </a:cubicBezTo>
                <a:cubicBezTo>
                  <a:pt x="720" y="31"/>
                  <a:pt x="0" y="904"/>
                  <a:pt x="491" y="1780"/>
                </a:cubicBezTo>
                <a:close/>
              </a:path>
            </a:pathLst>
          </a:custGeom>
          <a:solidFill>
            <a:srgbClr val="000000">
              <a:alpha val="25000"/>
            </a:srgbClr>
          </a:solidFill>
          <a:ln w="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013" dirty="0"/>
          </a:p>
        </p:txBody>
      </p:sp>
      <p:pic>
        <p:nvPicPr>
          <p:cNvPr id="211" name="Picture 2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48521" y="3317944"/>
            <a:ext cx="686457" cy="548640"/>
          </a:xfrm>
          <a:prstGeom prst="rect">
            <a:avLst/>
          </a:prstGeom>
          <a:effectLst/>
        </p:spPr>
      </p:pic>
      <p:sp>
        <p:nvSpPr>
          <p:cNvPr id="7" name="Freeform 8"/>
          <p:cNvSpPr>
            <a:spLocks/>
          </p:cNvSpPr>
          <p:nvPr userDrawn="1"/>
        </p:nvSpPr>
        <p:spPr bwMode="auto">
          <a:xfrm>
            <a:off x="2382" y="4033837"/>
            <a:ext cx="4733968" cy="1109663"/>
          </a:xfrm>
          <a:custGeom>
            <a:avLst/>
            <a:gdLst>
              <a:gd name="T0" fmla="*/ 0 w 1991"/>
              <a:gd name="T1" fmla="*/ 212 h 467"/>
              <a:gd name="T2" fmla="*/ 0 w 1991"/>
              <a:gd name="T3" fmla="*/ 460 h 467"/>
              <a:gd name="T4" fmla="*/ 822 w 1991"/>
              <a:gd name="T5" fmla="*/ 138 h 467"/>
              <a:gd name="T6" fmla="*/ 1589 w 1991"/>
              <a:gd name="T7" fmla="*/ 467 h 467"/>
              <a:gd name="T8" fmla="*/ 1991 w 1991"/>
              <a:gd name="T9" fmla="*/ 467 h 467"/>
              <a:gd name="T10" fmla="*/ 690 w 1991"/>
              <a:gd name="T11" fmla="*/ 0 h 467"/>
              <a:gd name="T12" fmla="*/ 0 w 1991"/>
              <a:gd name="T13" fmla="*/ 212 h 467"/>
            </a:gdLst>
            <a:ahLst/>
            <a:cxnLst>
              <a:cxn ang="0">
                <a:pos x="T0" y="T1"/>
              </a:cxn>
              <a:cxn ang="0">
                <a:pos x="T2" y="T3"/>
              </a:cxn>
              <a:cxn ang="0">
                <a:pos x="T4" y="T5"/>
              </a:cxn>
              <a:cxn ang="0">
                <a:pos x="T6" y="T7"/>
              </a:cxn>
              <a:cxn ang="0">
                <a:pos x="T8" y="T9"/>
              </a:cxn>
              <a:cxn ang="0">
                <a:pos x="T10" y="T11"/>
              </a:cxn>
              <a:cxn ang="0">
                <a:pos x="T12" y="T13"/>
              </a:cxn>
            </a:cxnLst>
            <a:rect l="0" t="0" r="r" b="b"/>
            <a:pathLst>
              <a:path w="1991" h="467">
                <a:moveTo>
                  <a:pt x="0" y="212"/>
                </a:moveTo>
                <a:cubicBezTo>
                  <a:pt x="0" y="460"/>
                  <a:pt x="0" y="460"/>
                  <a:pt x="0" y="460"/>
                </a:cubicBezTo>
                <a:cubicBezTo>
                  <a:pt x="148" y="361"/>
                  <a:pt x="529" y="138"/>
                  <a:pt x="822" y="138"/>
                </a:cubicBezTo>
                <a:cubicBezTo>
                  <a:pt x="996" y="138"/>
                  <a:pt x="1421" y="366"/>
                  <a:pt x="1589" y="467"/>
                </a:cubicBezTo>
                <a:cubicBezTo>
                  <a:pt x="1991" y="467"/>
                  <a:pt x="1991" y="467"/>
                  <a:pt x="1991" y="467"/>
                </a:cubicBezTo>
                <a:cubicBezTo>
                  <a:pt x="1480" y="186"/>
                  <a:pt x="951" y="0"/>
                  <a:pt x="690" y="0"/>
                </a:cubicBezTo>
                <a:cubicBezTo>
                  <a:pt x="505" y="0"/>
                  <a:pt x="147" y="143"/>
                  <a:pt x="0" y="212"/>
                </a:cubicBezTo>
                <a:close/>
              </a:path>
            </a:pathLst>
          </a:custGeom>
          <a:solidFill>
            <a:srgbClr val="000000">
              <a:alpha val="8000"/>
            </a:srgbClr>
          </a:solidFill>
          <a:ln w="8" cap="flat">
            <a:noFill/>
            <a:prstDash val="solid"/>
            <a:miter lim="800000"/>
            <a:headEnd/>
            <a:tailEnd/>
          </a:ln>
        </p:spPr>
        <p:txBody>
          <a:bodyPr vert="horz" wrap="square" lIns="68580" tIns="34290" rIns="68580" bIns="34290" numCol="1" anchor="t" anchorCtr="0" compatLnSpc="1">
            <a:prstTxWarp prst="textNoShape">
              <a:avLst/>
            </a:prstTxWarp>
          </a:bodyPr>
          <a:lstStyle/>
          <a:p>
            <a:pPr lvl="0"/>
            <a:endParaRPr lang="en-US" sz="1013" dirty="0"/>
          </a:p>
        </p:txBody>
      </p:sp>
      <p:pic>
        <p:nvPicPr>
          <p:cNvPr id="32" name="Picture 31"/>
          <p:cNvPicPr>
            <a:picLocks noChangeAspect="1"/>
          </p:cNvPicPr>
          <p:nvPr userDrawn="1"/>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04" y="170939"/>
            <a:ext cx="10118185" cy="3504527"/>
          </a:xfrm>
          <a:prstGeom prst="rect">
            <a:avLst/>
          </a:prstGeom>
        </p:spPr>
      </p:pic>
    </p:spTree>
    <p:extLst>
      <p:ext uri="{BB962C8B-B14F-4D97-AF65-F5344CB8AC3E}">
        <p14:creationId xmlns:p14="http://schemas.microsoft.com/office/powerpoint/2010/main" val="335475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211"/>
                                        </p:tgtEl>
                                        <p:attrNameLst>
                                          <p:attrName>style.visibility</p:attrName>
                                        </p:attrNameLst>
                                      </p:cBhvr>
                                      <p:to>
                                        <p:strVal val="visible"/>
                                      </p:to>
                                    </p:set>
                                    <p:animEffect transition="in" filter="fade">
                                      <p:cBhvr>
                                        <p:cTn id="23"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5" grpId="0" animBg="1"/>
      <p:bldP spid="8" grpId="0" animBg="1"/>
      <p:bldP spid="7"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081688EE-D8DF-1847-8A75-F64C8186A06E}" type="datetimeFigureOut">
              <a:rPr lang="en-US" smtClean="0"/>
              <a:t>10/3/24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C23E1E-C7D1-8C49-9C67-A3111C1F935A}" type="slidenum">
              <a:rPr lang="en-US" smtClean="0"/>
              <a:t>‹#›</a:t>
            </a:fld>
            <a:endParaRPr lang="en-US"/>
          </a:p>
        </p:txBody>
      </p:sp>
    </p:spTree>
    <p:extLst>
      <p:ext uri="{BB962C8B-B14F-4D97-AF65-F5344CB8AC3E}">
        <p14:creationId xmlns:p14="http://schemas.microsoft.com/office/powerpoint/2010/main" val="3891075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81688EE-D8DF-1847-8A75-F64C8186A06E}" type="datetimeFigureOut">
              <a:rPr lang="en-US" smtClean="0"/>
              <a:t>10/3/24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C23E1E-C7D1-8C49-9C67-A3111C1F935A}" type="slidenum">
              <a:rPr lang="en-US" smtClean="0"/>
              <a:t>‹#›</a:t>
            </a:fld>
            <a:endParaRPr lang="en-US"/>
          </a:p>
        </p:txBody>
      </p:sp>
    </p:spTree>
    <p:extLst>
      <p:ext uri="{BB962C8B-B14F-4D97-AF65-F5344CB8AC3E}">
        <p14:creationId xmlns:p14="http://schemas.microsoft.com/office/powerpoint/2010/main" val="956416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81688EE-D8DF-1847-8A75-F64C8186A06E}" type="datetimeFigureOut">
              <a:rPr lang="en-US" smtClean="0"/>
              <a:t>10/3/24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C23E1E-C7D1-8C49-9C67-A3111C1F935A}" type="slidenum">
              <a:rPr lang="en-US" smtClean="0"/>
              <a:t>‹#›</a:t>
            </a:fld>
            <a:endParaRPr lang="en-US"/>
          </a:p>
        </p:txBody>
      </p:sp>
    </p:spTree>
    <p:extLst>
      <p:ext uri="{BB962C8B-B14F-4D97-AF65-F5344CB8AC3E}">
        <p14:creationId xmlns:p14="http://schemas.microsoft.com/office/powerpoint/2010/main" val="3179130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rch">
    <p:spTree>
      <p:nvGrpSpPr>
        <p:cNvPr id="1" name=""/>
        <p:cNvGrpSpPr/>
        <p:nvPr/>
      </p:nvGrpSpPr>
      <p:grpSpPr>
        <a:xfrm>
          <a:off x="0" y="0"/>
          <a:ext cx="0" cy="0"/>
          <a:chOff x="0" y="0"/>
          <a:chExt cx="0" cy="0"/>
        </a:xfrm>
      </p:grpSpPr>
      <p:sp>
        <p:nvSpPr>
          <p:cNvPr id="5" name="Oval 4"/>
          <p:cNvSpPr/>
          <p:nvPr userDrawn="1"/>
        </p:nvSpPr>
        <p:spPr>
          <a:xfrm>
            <a:off x="1999580" y="0"/>
            <a:ext cx="5144840" cy="5143500"/>
          </a:xfrm>
          <a:prstGeom prst="ellipse">
            <a:avLst/>
          </a:prstGeom>
          <a:gradFill flip="none" rotWithShape="1">
            <a:gsLst>
              <a:gs pos="1500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210" name="Picture 20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44" y="1139896"/>
            <a:ext cx="3078487" cy="2460434"/>
          </a:xfrm>
          <a:prstGeom prst="rect">
            <a:avLst/>
          </a:prstGeom>
        </p:spPr>
      </p:pic>
      <p:sp>
        <p:nvSpPr>
          <p:cNvPr id="4" name="Freeform 6"/>
          <p:cNvSpPr>
            <a:spLocks/>
          </p:cNvSpPr>
          <p:nvPr userDrawn="1"/>
        </p:nvSpPr>
        <p:spPr bwMode="auto">
          <a:xfrm>
            <a:off x="0" y="3745707"/>
            <a:ext cx="9144000" cy="1397794"/>
          </a:xfrm>
          <a:custGeom>
            <a:avLst/>
            <a:gdLst>
              <a:gd name="T0" fmla="*/ 4608 w 4608"/>
              <a:gd name="T1" fmla="*/ 591 h 705"/>
              <a:gd name="T2" fmla="*/ 4414 w 4608"/>
              <a:gd name="T3" fmla="*/ 615 h 705"/>
              <a:gd name="T4" fmla="*/ 2764 w 4608"/>
              <a:gd name="T5" fmla="*/ 397 h 705"/>
              <a:gd name="T6" fmla="*/ 1403 w 4608"/>
              <a:gd name="T7" fmla="*/ 77 h 705"/>
              <a:gd name="T8" fmla="*/ 466 w 4608"/>
              <a:gd name="T9" fmla="*/ 0 h 705"/>
              <a:gd name="T10" fmla="*/ 160 w 4608"/>
              <a:gd name="T11" fmla="*/ 12 h 705"/>
              <a:gd name="T12" fmla="*/ 0 w 4608"/>
              <a:gd name="T13" fmla="*/ 26 h 705"/>
              <a:gd name="T14" fmla="*/ 0 w 4608"/>
              <a:gd name="T15" fmla="*/ 128 h 705"/>
              <a:gd name="T16" fmla="*/ 1459 w 4608"/>
              <a:gd name="T17" fmla="*/ 278 h 705"/>
              <a:gd name="T18" fmla="*/ 2860 w 4608"/>
              <a:gd name="T19" fmla="*/ 705 h 705"/>
              <a:gd name="T20" fmla="*/ 4608 w 4608"/>
              <a:gd name="T21" fmla="*/ 705 h 705"/>
              <a:gd name="T22" fmla="*/ 4608 w 4608"/>
              <a:gd name="T23" fmla="*/ 59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08" h="705">
                <a:moveTo>
                  <a:pt x="4608" y="591"/>
                </a:moveTo>
                <a:cubicBezTo>
                  <a:pt x="4499" y="605"/>
                  <a:pt x="4422" y="614"/>
                  <a:pt x="4414" y="615"/>
                </a:cubicBezTo>
                <a:cubicBezTo>
                  <a:pt x="3931" y="633"/>
                  <a:pt x="3413" y="550"/>
                  <a:pt x="2764" y="397"/>
                </a:cubicBezTo>
                <a:cubicBezTo>
                  <a:pt x="2638" y="367"/>
                  <a:pt x="1672" y="127"/>
                  <a:pt x="1403" y="77"/>
                </a:cubicBezTo>
                <a:cubicBezTo>
                  <a:pt x="1090" y="21"/>
                  <a:pt x="783" y="1"/>
                  <a:pt x="466" y="0"/>
                </a:cubicBezTo>
                <a:cubicBezTo>
                  <a:pt x="361" y="0"/>
                  <a:pt x="264" y="8"/>
                  <a:pt x="160" y="12"/>
                </a:cubicBezTo>
                <a:cubicBezTo>
                  <a:pt x="106" y="16"/>
                  <a:pt x="53" y="21"/>
                  <a:pt x="0" y="26"/>
                </a:cubicBezTo>
                <a:cubicBezTo>
                  <a:pt x="0" y="128"/>
                  <a:pt x="0" y="128"/>
                  <a:pt x="0" y="128"/>
                </a:cubicBezTo>
                <a:cubicBezTo>
                  <a:pt x="473" y="88"/>
                  <a:pt x="784" y="136"/>
                  <a:pt x="1459" y="278"/>
                </a:cubicBezTo>
                <a:cubicBezTo>
                  <a:pt x="1713" y="332"/>
                  <a:pt x="2317" y="540"/>
                  <a:pt x="2860" y="705"/>
                </a:cubicBezTo>
                <a:cubicBezTo>
                  <a:pt x="4608" y="705"/>
                  <a:pt x="4608" y="705"/>
                  <a:pt x="4608" y="705"/>
                </a:cubicBezTo>
                <a:lnTo>
                  <a:pt x="4608" y="591"/>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13" dirty="0"/>
          </a:p>
        </p:txBody>
      </p:sp>
    </p:spTree>
    <p:extLst>
      <p:ext uri="{BB962C8B-B14F-4D97-AF65-F5344CB8AC3E}">
        <p14:creationId xmlns:p14="http://schemas.microsoft.com/office/powerpoint/2010/main" val="40728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10"/>
                                        </p:tgtEl>
                                        <p:attrNameLst>
                                          <p:attrName>style.visibility</p:attrName>
                                        </p:attrNameLst>
                                      </p:cBhvr>
                                      <p:to>
                                        <p:strVal val="visible"/>
                                      </p:to>
                                    </p:set>
                                    <p:anim calcmode="lin" valueType="num">
                                      <p:cBhvr>
                                        <p:cTn id="10" dur="500" fill="hold"/>
                                        <p:tgtEl>
                                          <p:spTgt spid="210"/>
                                        </p:tgtEl>
                                        <p:attrNameLst>
                                          <p:attrName>ppt_w</p:attrName>
                                        </p:attrNameLst>
                                      </p:cBhvr>
                                      <p:tavLst>
                                        <p:tav tm="0">
                                          <p:val>
                                            <p:fltVal val="0"/>
                                          </p:val>
                                        </p:tav>
                                        <p:tav tm="100000">
                                          <p:val>
                                            <p:strVal val="#ppt_w"/>
                                          </p:val>
                                        </p:tav>
                                      </p:tavLst>
                                    </p:anim>
                                    <p:anim calcmode="lin" valueType="num">
                                      <p:cBhvr>
                                        <p:cTn id="11" dur="500" fill="hold"/>
                                        <p:tgtEl>
                                          <p:spTgt spid="210"/>
                                        </p:tgtEl>
                                        <p:attrNameLst>
                                          <p:attrName>ppt_h</p:attrName>
                                        </p:attrNameLst>
                                      </p:cBhvr>
                                      <p:tavLst>
                                        <p:tav tm="0">
                                          <p:val>
                                            <p:fltVal val="0"/>
                                          </p:val>
                                        </p:tav>
                                        <p:tav tm="100000">
                                          <p:val>
                                            <p:strVal val="#ppt_h"/>
                                          </p:val>
                                        </p:tav>
                                      </p:tavLst>
                                    </p:anim>
                                    <p:animEffect transition="in" filter="fade">
                                      <p:cBhvr>
                                        <p:cTn id="12"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35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0263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75000"/>
                  </a:schemeClr>
                </a:solidFill>
              </a:defRPr>
            </a:lvl1pPr>
          </a:lstStyle>
          <a:p>
            <a:r>
              <a:rPr lang="en-US" dirty="0"/>
              <a:t>Click to edit Master title style</a:t>
            </a:r>
          </a:p>
        </p:txBody>
      </p:sp>
      <p:sp>
        <p:nvSpPr>
          <p:cNvPr id="3" name="Content Placeholder 2"/>
          <p:cNvSpPr>
            <a:spLocks noGrp="1"/>
          </p:cNvSpPr>
          <p:nvPr>
            <p:ph sz="half" idx="1"/>
          </p:nvPr>
        </p:nvSpPr>
        <p:spPr>
          <a:xfrm>
            <a:off x="284634" y="1063229"/>
            <a:ext cx="4287367" cy="3908822"/>
          </a:xfrm>
        </p:spPr>
        <p:txBody>
          <a:bodyPr>
            <a:normAutofit/>
          </a:bodyPr>
          <a:lstStyle>
            <a:lvl1pPr marL="175022" indent="-175022">
              <a:defRPr sz="21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063229"/>
            <a:ext cx="4287366" cy="3908822"/>
          </a:xfrm>
        </p:spPr>
        <p:txBody>
          <a:bodyPr>
            <a:normAutofit/>
          </a:bodyPr>
          <a:lstStyle>
            <a:lvl1pPr marL="175022" indent="-175022">
              <a:defRPr sz="21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5112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75000"/>
                  </a:schemeClr>
                </a:solidFill>
              </a:defRPr>
            </a:lvl1pPr>
          </a:lstStyle>
          <a:p>
            <a:r>
              <a:rPr lang="en-US" dirty="0"/>
              <a:t>Click to edit Master title style</a:t>
            </a:r>
          </a:p>
        </p:txBody>
      </p:sp>
    </p:spTree>
    <p:extLst>
      <p:ext uri="{BB962C8B-B14F-4D97-AF65-F5344CB8AC3E}">
        <p14:creationId xmlns:p14="http://schemas.microsoft.com/office/powerpoint/2010/main" val="43414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038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Video">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635" y="171451"/>
            <a:ext cx="8574732" cy="2400299"/>
          </a:xfrm>
        </p:spPr>
        <p:txBody>
          <a:bodyPr anchor="b" anchorCtr="0">
            <a:noAutofit/>
          </a:bodyPr>
          <a:lstStyle>
            <a:lvl1pPr algn="ctr">
              <a:defRPr sz="4050">
                <a:solidFill>
                  <a:schemeClr val="tx2"/>
                </a:solidFill>
              </a:defRPr>
            </a:lvl1pPr>
          </a:lstStyle>
          <a:p>
            <a:r>
              <a:rPr lang="en-US" dirty="0"/>
              <a:t>Click Master title style</a:t>
            </a:r>
          </a:p>
        </p:txBody>
      </p:sp>
      <p:sp>
        <p:nvSpPr>
          <p:cNvPr id="3" name="Subtitle 2"/>
          <p:cNvSpPr>
            <a:spLocks noGrp="1"/>
          </p:cNvSpPr>
          <p:nvPr>
            <p:ph type="subTitle" idx="1"/>
          </p:nvPr>
        </p:nvSpPr>
        <p:spPr>
          <a:xfrm>
            <a:off x="285819" y="2571751"/>
            <a:ext cx="8573555" cy="2400300"/>
          </a:xfrm>
        </p:spPr>
        <p:txBody>
          <a:bodyPr>
            <a:normAutofit/>
          </a:bodyPr>
          <a:lstStyle>
            <a:lvl1pPr marL="0" indent="0" algn="ctr">
              <a:buNone/>
              <a:defRPr sz="2400" b="0">
                <a:solidFill>
                  <a:schemeClr val="tx2"/>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5357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with Subhead">
    <p:spTree>
      <p:nvGrpSpPr>
        <p:cNvPr id="1" name=""/>
        <p:cNvGrpSpPr/>
        <p:nvPr/>
      </p:nvGrpSpPr>
      <p:grpSpPr>
        <a:xfrm>
          <a:off x="0" y="0"/>
          <a:ext cx="0" cy="0"/>
          <a:chOff x="0" y="0"/>
          <a:chExt cx="0" cy="0"/>
        </a:xfrm>
      </p:grpSpPr>
      <p:sp>
        <p:nvSpPr>
          <p:cNvPr id="11" name="Rectangle 10"/>
          <p:cNvSpPr/>
          <p:nvPr userDrawn="1"/>
        </p:nvSpPr>
        <p:spPr bwMode="ltGray">
          <a:xfrm>
            <a:off x="0" y="4834890"/>
            <a:ext cx="9144000" cy="308610"/>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2" name="Picture 11" descr="ml_rm_rs_4cc_lr [Converted].png"/>
          <p:cNvPicPr>
            <a:picLocks noChangeAspect="1"/>
          </p:cNvPicPr>
          <p:nvPr userDrawn="1"/>
        </p:nvPicPr>
        <p:blipFill>
          <a:blip r:embed="rId2" cstate="print"/>
          <a:stretch>
            <a:fillRect/>
          </a:stretch>
        </p:blipFill>
        <p:spPr>
          <a:xfrm>
            <a:off x="8600089" y="4867560"/>
            <a:ext cx="398288" cy="219845"/>
          </a:xfrm>
          <a:prstGeom prst="rect">
            <a:avLst/>
          </a:prstGeom>
          <a:effectLst>
            <a:outerShdw blurRad="50800" dist="38100" dir="2700000" algn="tl" rotWithShape="0">
              <a:prstClr val="black">
                <a:alpha val="40000"/>
              </a:prstClr>
            </a:outerShdw>
          </a:effectLst>
        </p:spPr>
      </p:pic>
      <p:sp>
        <p:nvSpPr>
          <p:cNvPr id="13" name="TextBox 12"/>
          <p:cNvSpPr txBox="1"/>
          <p:nvPr userDrawn="1"/>
        </p:nvSpPr>
        <p:spPr>
          <a:xfrm>
            <a:off x="44604" y="4810997"/>
            <a:ext cx="2827441" cy="346249"/>
          </a:xfrm>
          <a:prstGeom prst="rect">
            <a:avLst/>
          </a:prstGeom>
          <a:noFill/>
        </p:spPr>
        <p:txBody>
          <a:bodyPr wrap="none" rtlCol="0">
            <a:spAutoFit/>
          </a:bodyPr>
          <a:lstStyle/>
          <a:p>
            <a:pPr algn="l"/>
            <a:r>
              <a:rPr lang="en-US" sz="1650" b="1" dirty="0">
                <a:solidFill>
                  <a:schemeClr val="bg2">
                    <a:lumMod val="60000"/>
                    <a:lumOff val="40000"/>
                  </a:schemeClr>
                </a:solidFill>
                <a:latin typeface="Calibri" pitchFamily="34" charset="0"/>
              </a:rPr>
              <a:t>Brand</a:t>
            </a:r>
            <a:r>
              <a:rPr lang="en-US" sz="1650" b="1" baseline="0" dirty="0">
                <a:solidFill>
                  <a:schemeClr val="bg2">
                    <a:lumMod val="60000"/>
                    <a:lumOff val="40000"/>
                  </a:schemeClr>
                </a:solidFill>
                <a:latin typeface="Calibri" pitchFamily="34" charset="0"/>
              </a:rPr>
              <a:t> Story and Sustainability</a:t>
            </a:r>
            <a:endParaRPr lang="en-US" sz="1650" b="1" dirty="0">
              <a:solidFill>
                <a:schemeClr val="bg2">
                  <a:lumMod val="60000"/>
                  <a:lumOff val="40000"/>
                </a:schemeClr>
              </a:solidFill>
              <a:latin typeface="Calibri" pitchFamily="34" charset="0"/>
            </a:endParaRPr>
          </a:p>
        </p:txBody>
      </p:sp>
      <p:cxnSp>
        <p:nvCxnSpPr>
          <p:cNvPr id="15" name="Straight Connector 14"/>
          <p:cNvCxnSpPr/>
          <p:nvPr userDrawn="1"/>
        </p:nvCxnSpPr>
        <p:spPr>
          <a:xfrm>
            <a:off x="667658" y="725378"/>
            <a:ext cx="8476343"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Content Placeholder 17"/>
          <p:cNvSpPr>
            <a:spLocks noGrp="1"/>
          </p:cNvSpPr>
          <p:nvPr>
            <p:ph sz="quarter" idx="11"/>
          </p:nvPr>
        </p:nvSpPr>
        <p:spPr>
          <a:xfrm>
            <a:off x="832818" y="933328"/>
            <a:ext cx="8025432" cy="365789"/>
          </a:xfrm>
        </p:spPr>
        <p:txBody>
          <a:bodyPr anchor="t"/>
          <a:lstStyle>
            <a:lvl1pPr marL="0" indent="0">
              <a:buNone/>
              <a:defRPr lang="en-US" sz="2100" b="0" kern="1200" dirty="0" smtClean="0">
                <a:solidFill>
                  <a:schemeClr val="accent4"/>
                </a:solidFill>
                <a:latin typeface="Calibri" pitchFamily="34" charset="0"/>
                <a:ea typeface="+mn-ea"/>
                <a:cs typeface="Calibri" pitchFamily="34" charset="0"/>
              </a:defRPr>
            </a:lvl1pPr>
          </a:lstStyle>
          <a:p>
            <a:pPr lvl="0"/>
            <a:r>
              <a:rPr lang="en-US"/>
              <a:t>Click to edit Master text styles</a:t>
            </a:r>
          </a:p>
        </p:txBody>
      </p:sp>
      <p:sp>
        <p:nvSpPr>
          <p:cNvPr id="20" name="Text Placeholder 19"/>
          <p:cNvSpPr>
            <a:spLocks noGrp="1"/>
          </p:cNvSpPr>
          <p:nvPr>
            <p:ph type="body" sz="quarter" idx="12"/>
          </p:nvPr>
        </p:nvSpPr>
        <p:spPr>
          <a:xfrm>
            <a:off x="832818" y="1337828"/>
            <a:ext cx="8025432" cy="2487041"/>
          </a:xfrm>
        </p:spPr>
        <p:txBody>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itle 24"/>
          <p:cNvSpPr>
            <a:spLocks noGrp="1"/>
          </p:cNvSpPr>
          <p:nvPr>
            <p:ph type="title"/>
          </p:nvPr>
        </p:nvSpPr>
        <p:spPr>
          <a:xfrm>
            <a:off x="814389" y="130302"/>
            <a:ext cx="8010144" cy="593381"/>
          </a:xfrm>
        </p:spPr>
        <p:txBody>
          <a:bodyPr/>
          <a:lstStyle>
            <a:lvl1pPr algn="r">
              <a:defRPr sz="2400"/>
            </a:lvl1pPr>
          </a:lstStyle>
          <a:p>
            <a:r>
              <a:rPr lang="en-US"/>
              <a:t>Click to edit Master title style</a:t>
            </a:r>
            <a:endParaRPr lang="en-US" dirty="0"/>
          </a:p>
        </p:txBody>
      </p:sp>
      <p:sp>
        <p:nvSpPr>
          <p:cNvPr id="28" name="TextBox 27"/>
          <p:cNvSpPr txBox="1"/>
          <p:nvPr userDrawn="1"/>
        </p:nvSpPr>
        <p:spPr bwMode="white">
          <a:xfrm>
            <a:off x="4415547" y="4945566"/>
            <a:ext cx="279244" cy="207749"/>
          </a:xfrm>
          <a:prstGeom prst="rect">
            <a:avLst/>
          </a:prstGeom>
          <a:noFill/>
        </p:spPr>
        <p:txBody>
          <a:bodyPr wrap="none" rtlCol="0">
            <a:spAutoFit/>
          </a:bodyPr>
          <a:lstStyle/>
          <a:p>
            <a:fld id="{1AB75D8B-3AB8-4E53-8E3C-40E08E5F31D5}" type="slidenum">
              <a:rPr lang="en-US" sz="750" smtClean="0">
                <a:solidFill>
                  <a:schemeClr val="bg1"/>
                </a:solidFill>
                <a:latin typeface="Arial Narrow" pitchFamily="34" charset="0"/>
              </a:rPr>
              <a:pPr/>
              <a:t>‹#›</a:t>
            </a:fld>
            <a:endParaRPr lang="en-US" sz="750" dirty="0">
              <a:solidFill>
                <a:schemeClr val="bg1"/>
              </a:solidFill>
              <a:latin typeface="Arial Narrow" pitchFamily="34" charset="0"/>
            </a:endParaRPr>
          </a:p>
        </p:txBody>
      </p:sp>
    </p:spTree>
    <p:extLst>
      <p:ext uri="{BB962C8B-B14F-4D97-AF65-F5344CB8AC3E}">
        <p14:creationId xmlns:p14="http://schemas.microsoft.com/office/powerpoint/2010/main" val="359566130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BDBFC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4634" y="171450"/>
            <a:ext cx="8574732" cy="788194"/>
          </a:xfrm>
          <a:prstGeom prst="rect">
            <a:avLst/>
          </a:prstGeom>
        </p:spPr>
        <p:txBody>
          <a:bodyPr vert="horz" lIns="0" tIns="45720" rIns="91440" bIns="0" rtlCol="0" anchor="ctr" anchorCtr="0">
            <a:noAutofit/>
          </a:bodyPr>
          <a:lstStyle/>
          <a:p>
            <a:r>
              <a:rPr lang="en-US" dirty="0"/>
              <a:t>Click to edit</a:t>
            </a:r>
            <a:br>
              <a:rPr lang="en-US" dirty="0"/>
            </a:br>
            <a:r>
              <a:rPr lang="en-US" dirty="0"/>
              <a:t>Master title style</a:t>
            </a:r>
          </a:p>
        </p:txBody>
      </p:sp>
      <p:sp>
        <p:nvSpPr>
          <p:cNvPr id="3" name="Text Placeholder 2"/>
          <p:cNvSpPr>
            <a:spLocks noGrp="1"/>
          </p:cNvSpPr>
          <p:nvPr>
            <p:ph type="body" idx="1"/>
          </p:nvPr>
        </p:nvSpPr>
        <p:spPr>
          <a:xfrm>
            <a:off x="284634" y="1063229"/>
            <a:ext cx="8574732" cy="3908822"/>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656776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9" r:id="rId3"/>
    <p:sldLayoutId id="2147483650" r:id="rId4"/>
    <p:sldLayoutId id="2147483652" r:id="rId5"/>
    <p:sldLayoutId id="2147483654" r:id="rId6"/>
    <p:sldLayoutId id="2147483655" r:id="rId7"/>
    <p:sldLayoutId id="2147483658" r:id="rId8"/>
    <p:sldLayoutId id="2147483661" r:id="rId9"/>
    <p:sldLayoutId id="2147483662" r:id="rId10"/>
  </p:sldLayoutIdLst>
  <p:hf hdr="0" ftr="0" dt="0"/>
  <p:txStyles>
    <p:titleStyle>
      <a:lvl1pPr algn="l" defTabSz="685800" rtl="0" eaLnBrk="1" latinLnBrk="0" hangingPunct="1">
        <a:lnSpc>
          <a:spcPct val="80000"/>
        </a:lnSpc>
        <a:spcBef>
          <a:spcPts val="900"/>
        </a:spcBef>
        <a:buNone/>
        <a:defRPr sz="3150" b="1" kern="1200">
          <a:ln>
            <a:noFill/>
          </a:ln>
          <a:solidFill>
            <a:schemeClr val="accent2">
              <a:lumMod val="75000"/>
            </a:schemeClr>
          </a:solidFill>
          <a:effectLst/>
          <a:latin typeface="+mj-lt"/>
          <a:ea typeface="+mj-ea"/>
          <a:cs typeface="+mj-cs"/>
        </a:defRPr>
      </a:lvl1pPr>
    </p:titleStyle>
    <p:bodyStyle>
      <a:lvl1pPr marL="214313" indent="-214313" algn="l" defTabSz="685800" rtl="0" eaLnBrk="1" latinLnBrk="0" hangingPunct="1">
        <a:lnSpc>
          <a:spcPct val="85000"/>
        </a:lnSpc>
        <a:spcBef>
          <a:spcPts val="1800"/>
        </a:spcBef>
        <a:buClr>
          <a:schemeClr val="accent2">
            <a:lumMod val="75000"/>
          </a:schemeClr>
        </a:buClr>
        <a:buFont typeface="Wingdings" pitchFamily="2" charset="2"/>
        <a:buChar char="§"/>
        <a:defRPr sz="2100" b="0" kern="1200">
          <a:solidFill>
            <a:schemeClr val="tx1"/>
          </a:solidFill>
          <a:latin typeface="+mn-lt"/>
          <a:ea typeface="+mn-ea"/>
          <a:cs typeface="+mn-cs"/>
        </a:defRPr>
      </a:lvl1pPr>
      <a:lvl2pPr marL="427435" indent="-169069" algn="l" defTabSz="685800" rtl="0" eaLnBrk="1" latinLnBrk="0" hangingPunct="1">
        <a:lnSpc>
          <a:spcPct val="85000"/>
        </a:lnSpc>
        <a:spcBef>
          <a:spcPts val="225"/>
        </a:spcBef>
        <a:buClr>
          <a:schemeClr val="accent2">
            <a:lumMod val="75000"/>
          </a:schemeClr>
        </a:buClr>
        <a:buFont typeface="Century Gothic" pitchFamily="34" charset="0"/>
        <a:buChar char="–"/>
        <a:tabLst/>
        <a:defRPr sz="1500" kern="1200">
          <a:solidFill>
            <a:schemeClr val="tx1"/>
          </a:solidFill>
          <a:latin typeface="+mn-lt"/>
          <a:ea typeface="+mn-ea"/>
          <a:cs typeface="+mn-cs"/>
        </a:defRPr>
      </a:lvl2pPr>
      <a:lvl3pPr marL="641747" indent="-170260" algn="l" defTabSz="685800" rtl="0" eaLnBrk="1" latinLnBrk="0" hangingPunct="1">
        <a:lnSpc>
          <a:spcPct val="85000"/>
        </a:lnSpc>
        <a:spcBef>
          <a:spcPts val="225"/>
        </a:spcBef>
        <a:buClr>
          <a:schemeClr val="accent2">
            <a:lumMod val="75000"/>
          </a:schemeClr>
        </a:buClr>
        <a:buFont typeface="Century Gothic" pitchFamily="34" charset="0"/>
        <a:buChar char="–"/>
        <a:defRPr sz="1500" kern="1200">
          <a:solidFill>
            <a:schemeClr val="tx1"/>
          </a:solidFill>
          <a:latin typeface="+mn-lt"/>
          <a:ea typeface="+mn-ea"/>
          <a:cs typeface="+mn-cs"/>
        </a:defRPr>
      </a:lvl3pPr>
      <a:lvl4pPr marL="854869" indent="-169069" algn="l" defTabSz="685800" rtl="0" eaLnBrk="1" latinLnBrk="0" hangingPunct="1">
        <a:lnSpc>
          <a:spcPct val="85000"/>
        </a:lnSpc>
        <a:spcBef>
          <a:spcPts val="225"/>
        </a:spcBef>
        <a:buClr>
          <a:schemeClr val="accent2">
            <a:lumMod val="75000"/>
          </a:schemeClr>
        </a:buClr>
        <a:buFont typeface="Century Gothic" pitchFamily="34" charset="0"/>
        <a:buChar char="–"/>
        <a:defRPr sz="1500" kern="1200">
          <a:solidFill>
            <a:schemeClr val="tx1"/>
          </a:solidFill>
          <a:latin typeface="+mn-lt"/>
          <a:ea typeface="+mn-ea"/>
          <a:cs typeface="+mn-cs"/>
        </a:defRPr>
      </a:lvl4pPr>
      <a:lvl5pPr marL="1028700" indent="-167879" algn="l" defTabSz="685800" rtl="0" eaLnBrk="1" latinLnBrk="0" hangingPunct="1">
        <a:lnSpc>
          <a:spcPct val="85000"/>
        </a:lnSpc>
        <a:spcBef>
          <a:spcPts val="225"/>
        </a:spcBef>
        <a:buClr>
          <a:schemeClr val="accent2">
            <a:lumMod val="75000"/>
          </a:schemeClr>
        </a:buClr>
        <a:buFont typeface="Century Gothic"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CAC09B-F0C5-47EC-BF76-3FE66A7F55C5}"/>
              </a:ext>
            </a:extLst>
          </p:cNvPr>
          <p:cNvSpPr>
            <a:spLocks noGrp="1"/>
          </p:cNvSpPr>
          <p:nvPr>
            <p:ph type="title"/>
          </p:nvPr>
        </p:nvSpPr>
        <p:spPr>
          <a:xfrm>
            <a:off x="628814" y="273844"/>
            <a:ext cx="7886372"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6054BE-B073-9FF4-12BF-11ED60C90BE8}"/>
              </a:ext>
            </a:extLst>
          </p:cNvPr>
          <p:cNvSpPr>
            <a:spLocks noGrp="1"/>
          </p:cNvSpPr>
          <p:nvPr>
            <p:ph type="body" idx="1"/>
          </p:nvPr>
        </p:nvSpPr>
        <p:spPr>
          <a:xfrm>
            <a:off x="628814" y="1369219"/>
            <a:ext cx="7886372"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D51EDD-2601-154E-72C3-F77AE2152108}"/>
              </a:ext>
            </a:extLst>
          </p:cNvPr>
          <p:cNvSpPr>
            <a:spLocks noGrp="1"/>
          </p:cNvSpPr>
          <p:nvPr>
            <p:ph type="dt" sz="half" idx="2"/>
          </p:nvPr>
        </p:nvSpPr>
        <p:spPr>
          <a:xfrm>
            <a:off x="628814" y="4767263"/>
            <a:ext cx="2056745"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81688EE-D8DF-1847-8A75-F64C8186A06E}" type="datetimeFigureOut">
              <a:rPr lang="en-US" smtClean="0"/>
              <a:t>10/3/24</a:t>
            </a:fld>
            <a:endParaRPr lang="en-US"/>
          </a:p>
        </p:txBody>
      </p:sp>
      <p:sp>
        <p:nvSpPr>
          <p:cNvPr id="5" name="Footer Placeholder 4">
            <a:extLst>
              <a:ext uri="{FF2B5EF4-FFF2-40B4-BE49-F238E27FC236}">
                <a16:creationId xmlns:a16="http://schemas.microsoft.com/office/drawing/2014/main" id="{EF36CF45-1785-DD17-221F-4E8C06BE5D47}"/>
              </a:ext>
            </a:extLst>
          </p:cNvPr>
          <p:cNvSpPr>
            <a:spLocks noGrp="1"/>
          </p:cNvSpPr>
          <p:nvPr>
            <p:ph type="ftr" sz="quarter" idx="3"/>
          </p:nvPr>
        </p:nvSpPr>
        <p:spPr>
          <a:xfrm>
            <a:off x="3028548" y="4767263"/>
            <a:ext cx="3086904"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16A78A-B7B0-6261-F54D-59B5B43E1879}"/>
              </a:ext>
            </a:extLst>
          </p:cNvPr>
          <p:cNvSpPr>
            <a:spLocks noGrp="1"/>
          </p:cNvSpPr>
          <p:nvPr>
            <p:ph type="sldNum" sz="quarter" idx="4"/>
          </p:nvPr>
        </p:nvSpPr>
        <p:spPr>
          <a:xfrm>
            <a:off x="6458441" y="4767263"/>
            <a:ext cx="2056745"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FC23E1E-C7D1-8C49-9C67-A3111C1F935A}" type="slidenum">
              <a:rPr lang="en-US" smtClean="0"/>
              <a:t>‹#›</a:t>
            </a:fld>
            <a:endParaRPr lang="en-US"/>
          </a:p>
        </p:txBody>
      </p:sp>
    </p:spTree>
    <p:extLst>
      <p:ext uri="{BB962C8B-B14F-4D97-AF65-F5344CB8AC3E}">
        <p14:creationId xmlns:p14="http://schemas.microsoft.com/office/powerpoint/2010/main" val="2275855274"/>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10/3/24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8970949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mailto:langertbob@gmai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0FEC1-8BCB-F23D-3B60-4903DBB96F15}"/>
              </a:ext>
            </a:extLst>
          </p:cNvPr>
          <p:cNvPicPr>
            <a:picLocks/>
          </p:cNvPicPr>
          <p:nvPr/>
        </p:nvPicPr>
        <p:blipFill>
          <a:blip r:embed="rId2"/>
          <a:stretch>
            <a:fillRect/>
          </a:stretch>
        </p:blipFill>
        <p:spPr>
          <a:xfrm>
            <a:off x="0" y="2343149"/>
            <a:ext cx="8729202" cy="2800351"/>
          </a:xfrm>
          <a:prstGeom prst="rect">
            <a:avLst/>
          </a:prstGeom>
        </p:spPr>
      </p:pic>
      <p:pic>
        <p:nvPicPr>
          <p:cNvPr id="3" name="Picture 2">
            <a:extLst>
              <a:ext uri="{FF2B5EF4-FFF2-40B4-BE49-F238E27FC236}">
                <a16:creationId xmlns:a16="http://schemas.microsoft.com/office/drawing/2014/main" id="{D2CA8DE0-00A8-92BE-C997-F22441CC0B22}"/>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575275" y="2343149"/>
            <a:ext cx="4019303" cy="4019303"/>
          </a:xfrm>
          <a:prstGeom prst="rect">
            <a:avLst/>
          </a:prstGeom>
        </p:spPr>
      </p:pic>
      <p:sp>
        <p:nvSpPr>
          <p:cNvPr id="4" name="Rectangle 3">
            <a:extLst>
              <a:ext uri="{FF2B5EF4-FFF2-40B4-BE49-F238E27FC236}">
                <a16:creationId xmlns:a16="http://schemas.microsoft.com/office/drawing/2014/main" id="{941DF156-2930-CFD7-1F39-7014ACA974EB}"/>
              </a:ext>
            </a:extLst>
          </p:cNvPr>
          <p:cNvSpPr/>
          <p:nvPr/>
        </p:nvSpPr>
        <p:spPr>
          <a:xfrm>
            <a:off x="1" y="3040"/>
            <a:ext cx="9144000" cy="128327"/>
          </a:xfrm>
          <a:prstGeom prst="rect">
            <a:avLst/>
          </a:prstGeom>
          <a:solidFill>
            <a:srgbClr val="CA9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object 12">
            <a:extLst>
              <a:ext uri="{FF2B5EF4-FFF2-40B4-BE49-F238E27FC236}">
                <a16:creationId xmlns:a16="http://schemas.microsoft.com/office/drawing/2014/main" id="{B40610EC-DD0E-466F-92E3-24B4DBF9452C}"/>
              </a:ext>
            </a:extLst>
          </p:cNvPr>
          <p:cNvSpPr txBox="1"/>
          <p:nvPr/>
        </p:nvSpPr>
        <p:spPr>
          <a:xfrm>
            <a:off x="1100135" y="693970"/>
            <a:ext cx="4403198" cy="1497911"/>
          </a:xfrm>
          <a:prstGeom prst="rect">
            <a:avLst/>
          </a:prstGeom>
        </p:spPr>
        <p:txBody>
          <a:bodyPr vert="horz" wrap="square" lIns="0" tIns="2858" rIns="0" bIns="0" rtlCol="0">
            <a:spAutoFit/>
          </a:bodyPr>
          <a:lstStyle/>
          <a:p>
            <a:pPr>
              <a:lnSpc>
                <a:spcPts val="2940"/>
              </a:lnSpc>
            </a:pPr>
            <a:r>
              <a:rPr lang="en-GB" sz="2700" dirty="0">
                <a:solidFill>
                  <a:srgbClr val="6B1739"/>
                </a:solidFill>
                <a:latin typeface="Bellefair" pitchFamily="2" charset="-79"/>
                <a:cs typeface="Bellefair" pitchFamily="2" charset="-79"/>
              </a:rPr>
              <a:t>THE SOCIAL LICENCE CHALLENGE: LESSONS LEARNED FROM THE BATTLEFRONT</a:t>
            </a:r>
          </a:p>
        </p:txBody>
      </p:sp>
      <p:sp>
        <p:nvSpPr>
          <p:cNvPr id="6" name="object 12">
            <a:extLst>
              <a:ext uri="{FF2B5EF4-FFF2-40B4-BE49-F238E27FC236}">
                <a16:creationId xmlns:a16="http://schemas.microsoft.com/office/drawing/2014/main" id="{6D1E6E7F-B6F2-5636-69C1-A0E7D97600AD}"/>
              </a:ext>
            </a:extLst>
          </p:cNvPr>
          <p:cNvSpPr txBox="1"/>
          <p:nvPr/>
        </p:nvSpPr>
        <p:spPr>
          <a:xfrm>
            <a:off x="5704260" y="3023330"/>
            <a:ext cx="2090584" cy="675634"/>
          </a:xfrm>
          <a:prstGeom prst="rect">
            <a:avLst/>
          </a:prstGeom>
        </p:spPr>
        <p:txBody>
          <a:bodyPr vert="horz" wrap="square" lIns="0" tIns="2858" rIns="0" bIns="0" rtlCol="0">
            <a:spAutoFit/>
          </a:bodyPr>
          <a:lstStyle/>
          <a:p>
            <a:pPr>
              <a:lnSpc>
                <a:spcPts val="2640"/>
              </a:lnSpc>
            </a:pPr>
            <a:r>
              <a:rPr lang="en-GB" sz="2400" dirty="0">
                <a:solidFill>
                  <a:srgbClr val="6B1739"/>
                </a:solidFill>
                <a:latin typeface="Bellefair" pitchFamily="2" charset="-79"/>
                <a:cs typeface="Bellefair" pitchFamily="2" charset="-79"/>
              </a:rPr>
              <a:t>BOB </a:t>
            </a:r>
            <a:br>
              <a:rPr lang="en-GB" sz="2400" dirty="0">
                <a:solidFill>
                  <a:srgbClr val="6B1739"/>
                </a:solidFill>
                <a:latin typeface="Bellefair" pitchFamily="2" charset="-79"/>
                <a:cs typeface="Bellefair" pitchFamily="2" charset="-79"/>
              </a:rPr>
            </a:br>
            <a:r>
              <a:rPr lang="en-GB" sz="2400" dirty="0">
                <a:solidFill>
                  <a:srgbClr val="6B1739"/>
                </a:solidFill>
                <a:latin typeface="Bellefair" pitchFamily="2" charset="-79"/>
                <a:cs typeface="Bellefair" pitchFamily="2" charset="-79"/>
              </a:rPr>
              <a:t>LANGERT</a:t>
            </a:r>
          </a:p>
        </p:txBody>
      </p:sp>
      <p:sp>
        <p:nvSpPr>
          <p:cNvPr id="7" name="object 12">
            <a:extLst>
              <a:ext uri="{FF2B5EF4-FFF2-40B4-BE49-F238E27FC236}">
                <a16:creationId xmlns:a16="http://schemas.microsoft.com/office/drawing/2014/main" id="{D8530B6A-7E54-1EEB-F930-B373050558FF}"/>
              </a:ext>
            </a:extLst>
          </p:cNvPr>
          <p:cNvSpPr txBox="1"/>
          <p:nvPr/>
        </p:nvSpPr>
        <p:spPr>
          <a:xfrm>
            <a:off x="5731912" y="3764624"/>
            <a:ext cx="2090583" cy="470514"/>
          </a:xfrm>
          <a:prstGeom prst="rect">
            <a:avLst/>
          </a:prstGeom>
        </p:spPr>
        <p:txBody>
          <a:bodyPr vert="horz" wrap="square" lIns="0" tIns="2858" rIns="0" bIns="0" rtlCol="0">
            <a:spAutoFit/>
          </a:bodyPr>
          <a:lstStyle/>
          <a:p>
            <a:r>
              <a:rPr lang="en-GB" sz="1013" dirty="0">
                <a:latin typeface="Arial" panose="020B0604020202020204" pitchFamily="34" charset="0"/>
                <a:cs typeface="Arial" panose="020B0604020202020204" pitchFamily="34" charset="0"/>
              </a:rPr>
              <a:t>Former Vice President of Corporate Social Responsibility and Sustainability, McDonald’s</a:t>
            </a:r>
          </a:p>
        </p:txBody>
      </p:sp>
      <p:pic>
        <p:nvPicPr>
          <p:cNvPr id="8" name="Picture 7">
            <a:extLst>
              <a:ext uri="{FF2B5EF4-FFF2-40B4-BE49-F238E27FC236}">
                <a16:creationId xmlns:a16="http://schemas.microsoft.com/office/drawing/2014/main" id="{DBB7C015-D083-C634-1F44-B51EA5FC3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50" y="4400551"/>
            <a:ext cx="1200150" cy="427922"/>
          </a:xfrm>
          <a:prstGeom prst="rect">
            <a:avLst/>
          </a:prstGeom>
        </p:spPr>
      </p:pic>
      <p:pic>
        <p:nvPicPr>
          <p:cNvPr id="9" name="Picture 8">
            <a:extLst>
              <a:ext uri="{FF2B5EF4-FFF2-40B4-BE49-F238E27FC236}">
                <a16:creationId xmlns:a16="http://schemas.microsoft.com/office/drawing/2014/main" id="{6CC08DC0-AF8D-2E58-E9C7-CDBC29CDE351}"/>
              </a:ext>
            </a:extLst>
          </p:cNvPr>
          <p:cNvPicPr>
            <a:picLocks noChangeAspect="1"/>
          </p:cNvPicPr>
          <p:nvPr/>
        </p:nvPicPr>
        <p:blipFill>
          <a:blip r:embed="rId5">
            <a:extLst>
              <a:ext uri="{28A0092B-C50C-407E-A947-70E740481C1C}">
                <a14:useLocalDpi xmlns:a14="http://schemas.microsoft.com/office/drawing/2010/main" val="0"/>
              </a:ext>
            </a:extLst>
          </a:blip>
          <a:srcRect l="20484" r="20484"/>
          <a:stretch/>
        </p:blipFill>
        <p:spPr>
          <a:xfrm>
            <a:off x="5722036" y="693970"/>
            <a:ext cx="1657350" cy="2105634"/>
          </a:xfrm>
          <a:prstGeom prst="rect">
            <a:avLst/>
          </a:prstGeom>
        </p:spPr>
      </p:pic>
    </p:spTree>
    <p:extLst>
      <p:ext uri="{BB962C8B-B14F-4D97-AF65-F5344CB8AC3E}">
        <p14:creationId xmlns:p14="http://schemas.microsoft.com/office/powerpoint/2010/main" val="1321025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997D8-09A5-9A8E-0B07-5E1D8D70A7D1}"/>
              </a:ext>
            </a:extLst>
          </p:cNvPr>
          <p:cNvSpPr txBox="1"/>
          <p:nvPr/>
        </p:nvSpPr>
        <p:spPr>
          <a:xfrm>
            <a:off x="-113382" y="523450"/>
            <a:ext cx="4430693" cy="3416320"/>
          </a:xfrm>
          <a:prstGeom prst="rect">
            <a:avLst/>
          </a:prstGeom>
          <a:noFill/>
        </p:spPr>
        <p:txBody>
          <a:bodyPr wrap="square" rtlCol="0">
            <a:spAutoFit/>
          </a:bodyPr>
          <a:lstStyle/>
          <a:p>
            <a:endParaRPr lang="en-US" sz="3600" dirty="0"/>
          </a:p>
          <a:p>
            <a:pPr algn="ctr"/>
            <a:r>
              <a:rPr lang="en-US" sz="3600" dirty="0"/>
              <a:t>Openness</a:t>
            </a:r>
          </a:p>
          <a:p>
            <a:pPr algn="ctr"/>
            <a:r>
              <a:rPr lang="en-US" sz="3600" dirty="0"/>
              <a:t> + </a:t>
            </a:r>
          </a:p>
          <a:p>
            <a:pPr algn="ctr"/>
            <a:r>
              <a:rPr lang="en-US" sz="3600" dirty="0"/>
              <a:t>Collaboration</a:t>
            </a:r>
          </a:p>
          <a:p>
            <a:pPr algn="ctr"/>
            <a:r>
              <a:rPr lang="en-US" sz="3600" dirty="0"/>
              <a:t> + </a:t>
            </a:r>
          </a:p>
          <a:p>
            <a:pPr algn="ctr"/>
            <a:r>
              <a:rPr lang="en-US" sz="3600" dirty="0"/>
              <a:t>Action </a:t>
            </a:r>
          </a:p>
        </p:txBody>
      </p:sp>
      <p:sp>
        <p:nvSpPr>
          <p:cNvPr id="3" name="TextBox 2">
            <a:extLst>
              <a:ext uri="{FF2B5EF4-FFF2-40B4-BE49-F238E27FC236}">
                <a16:creationId xmlns:a16="http://schemas.microsoft.com/office/drawing/2014/main" id="{FE6E0B7A-D6AD-40CD-6C5D-12094EFBEBBE}"/>
              </a:ext>
            </a:extLst>
          </p:cNvPr>
          <p:cNvSpPr txBox="1"/>
          <p:nvPr/>
        </p:nvSpPr>
        <p:spPr>
          <a:xfrm>
            <a:off x="4119514" y="2144287"/>
            <a:ext cx="453970" cy="646331"/>
          </a:xfrm>
          <a:prstGeom prst="rect">
            <a:avLst/>
          </a:prstGeom>
          <a:noFill/>
        </p:spPr>
        <p:txBody>
          <a:bodyPr wrap="none" rtlCol="0">
            <a:spAutoFit/>
          </a:bodyPr>
          <a:lstStyle/>
          <a:p>
            <a:r>
              <a:rPr lang="en-US" sz="3600" dirty="0"/>
              <a:t>=</a:t>
            </a:r>
          </a:p>
        </p:txBody>
      </p:sp>
      <p:sp>
        <p:nvSpPr>
          <p:cNvPr id="4" name="TextBox 3">
            <a:extLst>
              <a:ext uri="{FF2B5EF4-FFF2-40B4-BE49-F238E27FC236}">
                <a16:creationId xmlns:a16="http://schemas.microsoft.com/office/drawing/2014/main" id="{4DA225EE-FA51-8FC0-71E5-B8133A0AF76A}"/>
              </a:ext>
            </a:extLst>
          </p:cNvPr>
          <p:cNvSpPr txBox="1"/>
          <p:nvPr/>
        </p:nvSpPr>
        <p:spPr>
          <a:xfrm>
            <a:off x="4913319" y="759293"/>
            <a:ext cx="4575950" cy="3416320"/>
          </a:xfrm>
          <a:prstGeom prst="rect">
            <a:avLst/>
          </a:prstGeom>
          <a:noFill/>
        </p:spPr>
        <p:txBody>
          <a:bodyPr wrap="square" rtlCol="0">
            <a:spAutoFit/>
          </a:bodyPr>
          <a:lstStyle/>
          <a:p>
            <a:r>
              <a:rPr lang="en-US" sz="3600" dirty="0"/>
              <a:t>Successful Societal Engagement </a:t>
            </a:r>
          </a:p>
          <a:p>
            <a:endParaRPr lang="en-US" sz="3600" dirty="0"/>
          </a:p>
          <a:p>
            <a:r>
              <a:rPr lang="en-US" sz="3600" dirty="0"/>
              <a:t>Trust</a:t>
            </a:r>
          </a:p>
          <a:p>
            <a:endParaRPr lang="en-US" sz="3600" dirty="0"/>
          </a:p>
          <a:p>
            <a:r>
              <a:rPr lang="en-US" sz="3600" dirty="0"/>
              <a:t>No extra cost</a:t>
            </a:r>
          </a:p>
        </p:txBody>
      </p:sp>
    </p:spTree>
    <p:extLst>
      <p:ext uri="{BB962C8B-B14F-4D97-AF65-F5344CB8AC3E}">
        <p14:creationId xmlns:p14="http://schemas.microsoft.com/office/powerpoint/2010/main" val="3228808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C91783BA-AC85-5BB9-5090-439ECA754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818" y="548777"/>
            <a:ext cx="4106906" cy="42063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Importance of Framing: People for Ethical Treatment of Animals' (PETA)  Campaigns | Our Meat: A look into the media coverage of CAFOs">
            <a:extLst>
              <a:ext uri="{FF2B5EF4-FFF2-40B4-BE49-F238E27FC236}">
                <a16:creationId xmlns:a16="http://schemas.microsoft.com/office/drawing/2014/main" id="{2515A47A-6E8E-8BB2-1977-640B226EF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96" y="548776"/>
            <a:ext cx="4296260" cy="423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063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A Delay On Canada's Gestation Crate Ban Will Mean For Pig Welfare">
            <a:extLst>
              <a:ext uri="{FF2B5EF4-FFF2-40B4-BE49-F238E27FC236}">
                <a16:creationId xmlns:a16="http://schemas.microsoft.com/office/drawing/2014/main" id="{A749F056-87BC-C2C9-1CB8-FFAEA3609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62" y="-19604"/>
            <a:ext cx="3967483" cy="20722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ens in battery cages | Practically all egg laying chickens … | Flickr">
            <a:extLst>
              <a:ext uri="{FF2B5EF4-FFF2-40B4-BE49-F238E27FC236}">
                <a16:creationId xmlns:a16="http://schemas.microsoft.com/office/drawing/2014/main" id="{2DF7BC8A-C922-08A7-CE6F-BB622F951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885" y="-19604"/>
            <a:ext cx="3868254" cy="209819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New Study Confirms Inhumane Breeding of Broiler Chickens">
            <a:extLst>
              <a:ext uri="{FF2B5EF4-FFF2-40B4-BE49-F238E27FC236}">
                <a16:creationId xmlns:a16="http://schemas.microsoft.com/office/drawing/2014/main" id="{C26C9476-64D0-DD55-C6D9-EFB283C8F7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847" y="2072985"/>
            <a:ext cx="5712809" cy="299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073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91" y="0"/>
            <a:ext cx="9385329" cy="5280624"/>
          </a:xfrm>
          <a:prstGeom prst="rect">
            <a:avLst/>
          </a:prstGeom>
        </p:spPr>
      </p:pic>
    </p:spTree>
    <p:extLst>
      <p:ext uri="{BB962C8B-B14F-4D97-AF65-F5344CB8AC3E}">
        <p14:creationId xmlns:p14="http://schemas.microsoft.com/office/powerpoint/2010/main" val="72988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mple Grandin (TV Movie 2010) - IMDb">
            <a:extLst>
              <a:ext uri="{FF2B5EF4-FFF2-40B4-BE49-F238E27FC236}">
                <a16:creationId xmlns:a16="http://schemas.microsoft.com/office/drawing/2014/main" id="{0F4E265A-45EE-BBC7-6EF1-EC51C1C6E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878" y="0"/>
            <a:ext cx="347305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328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ing Prods, Driving Aids, and Persuaders Properly to Handle Cattle, Pigs,  and Sheep">
            <a:extLst>
              <a:ext uri="{FF2B5EF4-FFF2-40B4-BE49-F238E27FC236}">
                <a16:creationId xmlns:a16="http://schemas.microsoft.com/office/drawing/2014/main" id="{1B78687B-E4AA-A839-5671-B3657114C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58" y="69448"/>
            <a:ext cx="7383746" cy="507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411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74AC44-956F-3284-5D6E-BB0431A23694}"/>
              </a:ext>
            </a:extLst>
          </p:cNvPr>
          <p:cNvSpPr txBox="1"/>
          <p:nvPr/>
        </p:nvSpPr>
        <p:spPr>
          <a:xfrm>
            <a:off x="2321473" y="381876"/>
            <a:ext cx="4501055" cy="4247317"/>
          </a:xfrm>
          <a:prstGeom prst="rect">
            <a:avLst/>
          </a:prstGeom>
          <a:noFill/>
        </p:spPr>
        <p:txBody>
          <a:bodyPr wrap="square" rtlCol="0">
            <a:spAutoFit/>
          </a:bodyPr>
          <a:lstStyle/>
          <a:p>
            <a:endParaRPr lang="en-US" sz="2700" dirty="0"/>
          </a:p>
          <a:p>
            <a:r>
              <a:rPr lang="en-US" sz="2700" dirty="0"/>
              <a:t>“I saw more animal welfare progress throughout the industry by working with McDonald’s than I had done in all my previous 25 years of work.”</a:t>
            </a:r>
          </a:p>
          <a:p>
            <a:endParaRPr lang="en-US" sz="2700" dirty="0"/>
          </a:p>
          <a:p>
            <a:r>
              <a:rPr lang="en-US" sz="2700" b="1" dirty="0"/>
              <a:t>Dr. Temple Grandin</a:t>
            </a:r>
          </a:p>
          <a:p>
            <a:endParaRPr lang="en-US" sz="2700" dirty="0"/>
          </a:p>
        </p:txBody>
      </p:sp>
    </p:spTree>
    <p:extLst>
      <p:ext uri="{BB962C8B-B14F-4D97-AF65-F5344CB8AC3E}">
        <p14:creationId xmlns:p14="http://schemas.microsoft.com/office/powerpoint/2010/main" val="2369574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997D8-09A5-9A8E-0B07-5E1D8D70A7D1}"/>
              </a:ext>
            </a:extLst>
          </p:cNvPr>
          <p:cNvSpPr txBox="1"/>
          <p:nvPr/>
        </p:nvSpPr>
        <p:spPr>
          <a:xfrm>
            <a:off x="1192" y="594151"/>
            <a:ext cx="4430693" cy="3416320"/>
          </a:xfrm>
          <a:prstGeom prst="rect">
            <a:avLst/>
          </a:prstGeom>
          <a:noFill/>
        </p:spPr>
        <p:txBody>
          <a:bodyPr wrap="square" rtlCol="0">
            <a:spAutoFit/>
          </a:bodyPr>
          <a:lstStyle/>
          <a:p>
            <a:endParaRPr lang="en-US" sz="3600" dirty="0"/>
          </a:p>
          <a:p>
            <a:pPr algn="ctr"/>
            <a:r>
              <a:rPr lang="en-US" sz="3600" dirty="0"/>
              <a:t>Openness</a:t>
            </a:r>
          </a:p>
          <a:p>
            <a:pPr algn="ctr"/>
            <a:r>
              <a:rPr lang="en-US" sz="3600" dirty="0"/>
              <a:t> + </a:t>
            </a:r>
          </a:p>
          <a:p>
            <a:pPr algn="ctr"/>
            <a:r>
              <a:rPr lang="en-US" sz="3600" dirty="0"/>
              <a:t>Collaboration</a:t>
            </a:r>
          </a:p>
          <a:p>
            <a:pPr algn="ctr"/>
            <a:r>
              <a:rPr lang="en-US" sz="3600" dirty="0"/>
              <a:t> + </a:t>
            </a:r>
          </a:p>
          <a:p>
            <a:pPr algn="ctr"/>
            <a:r>
              <a:rPr lang="en-US" sz="3600" dirty="0"/>
              <a:t>Action </a:t>
            </a:r>
          </a:p>
        </p:txBody>
      </p:sp>
      <p:sp>
        <p:nvSpPr>
          <p:cNvPr id="3" name="TextBox 2">
            <a:extLst>
              <a:ext uri="{FF2B5EF4-FFF2-40B4-BE49-F238E27FC236}">
                <a16:creationId xmlns:a16="http://schemas.microsoft.com/office/drawing/2014/main" id="{FE6E0B7A-D6AD-40CD-6C5D-12094EFBEBBE}"/>
              </a:ext>
            </a:extLst>
          </p:cNvPr>
          <p:cNvSpPr txBox="1"/>
          <p:nvPr/>
        </p:nvSpPr>
        <p:spPr>
          <a:xfrm>
            <a:off x="4024080" y="2260126"/>
            <a:ext cx="453970" cy="646331"/>
          </a:xfrm>
          <a:prstGeom prst="rect">
            <a:avLst/>
          </a:prstGeom>
          <a:noFill/>
        </p:spPr>
        <p:txBody>
          <a:bodyPr wrap="none" rtlCol="0">
            <a:spAutoFit/>
          </a:bodyPr>
          <a:lstStyle/>
          <a:p>
            <a:r>
              <a:rPr lang="en-US" sz="3600" dirty="0"/>
              <a:t>=</a:t>
            </a:r>
          </a:p>
        </p:txBody>
      </p:sp>
      <p:sp>
        <p:nvSpPr>
          <p:cNvPr id="4" name="TextBox 3">
            <a:extLst>
              <a:ext uri="{FF2B5EF4-FFF2-40B4-BE49-F238E27FC236}">
                <a16:creationId xmlns:a16="http://schemas.microsoft.com/office/drawing/2014/main" id="{4DA225EE-FA51-8FC0-71E5-B8133A0AF76A}"/>
              </a:ext>
            </a:extLst>
          </p:cNvPr>
          <p:cNvSpPr txBox="1"/>
          <p:nvPr/>
        </p:nvSpPr>
        <p:spPr>
          <a:xfrm>
            <a:off x="4913319" y="759293"/>
            <a:ext cx="4575950" cy="3416320"/>
          </a:xfrm>
          <a:prstGeom prst="rect">
            <a:avLst/>
          </a:prstGeom>
          <a:noFill/>
        </p:spPr>
        <p:txBody>
          <a:bodyPr wrap="square" rtlCol="0">
            <a:spAutoFit/>
          </a:bodyPr>
          <a:lstStyle/>
          <a:p>
            <a:r>
              <a:rPr lang="en-US" sz="3600" dirty="0"/>
              <a:t>Successful Societal Engagement </a:t>
            </a:r>
          </a:p>
          <a:p>
            <a:endParaRPr lang="en-US" sz="3600" dirty="0"/>
          </a:p>
          <a:p>
            <a:r>
              <a:rPr lang="en-US" sz="3600" dirty="0"/>
              <a:t>Trust</a:t>
            </a:r>
          </a:p>
          <a:p>
            <a:endParaRPr lang="en-US" sz="3600" dirty="0"/>
          </a:p>
          <a:p>
            <a:r>
              <a:rPr lang="en-US" sz="3600" dirty="0"/>
              <a:t>No extra cost</a:t>
            </a:r>
          </a:p>
        </p:txBody>
      </p:sp>
    </p:spTree>
    <p:extLst>
      <p:ext uri="{BB962C8B-B14F-4D97-AF65-F5344CB8AC3E}">
        <p14:creationId xmlns:p14="http://schemas.microsoft.com/office/powerpoint/2010/main" val="4227206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8E0C46-E169-7904-8817-C2548750F4DF}"/>
              </a:ext>
            </a:extLst>
          </p:cNvPr>
          <p:cNvPicPr>
            <a:picLocks noChangeAspect="1"/>
          </p:cNvPicPr>
          <p:nvPr/>
        </p:nvPicPr>
        <p:blipFill>
          <a:blip r:embed="rId3"/>
          <a:stretch>
            <a:fillRect/>
          </a:stretch>
        </p:blipFill>
        <p:spPr>
          <a:xfrm>
            <a:off x="2064705" y="0"/>
            <a:ext cx="5014590" cy="5143500"/>
          </a:xfrm>
          <a:prstGeom prst="rect">
            <a:avLst/>
          </a:prstGeom>
        </p:spPr>
      </p:pic>
    </p:spTree>
    <p:extLst>
      <p:ext uri="{BB962C8B-B14F-4D97-AF65-F5344CB8AC3E}">
        <p14:creationId xmlns:p14="http://schemas.microsoft.com/office/powerpoint/2010/main" val="2883972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mall Changes to the Iconic “Happy Meal,” Means Big Impact • Partnership  For A Healthier America">
            <a:extLst>
              <a:ext uri="{FF2B5EF4-FFF2-40B4-BE49-F238E27FC236}">
                <a16:creationId xmlns:a16="http://schemas.microsoft.com/office/drawing/2014/main" id="{AA5C1EC2-1A72-4AAC-4ECD-97CA4B64E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494" y="1"/>
            <a:ext cx="8372104" cy="6279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601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45561-D653-CE1D-46FB-9BC2E9D9F73C}"/>
              </a:ext>
            </a:extLst>
          </p:cNvPr>
          <p:cNvSpPr>
            <a:spLocks noGrp="1"/>
          </p:cNvSpPr>
          <p:nvPr>
            <p:ph type="title"/>
          </p:nvPr>
        </p:nvSpPr>
        <p:spPr>
          <a:xfrm>
            <a:off x="285749" y="1104284"/>
            <a:ext cx="8572499" cy="788194"/>
          </a:xfrm>
        </p:spPr>
        <p:txBody>
          <a:bodyPr/>
          <a:lstStyle/>
          <a:p>
            <a:pPr algn="ctr"/>
            <a:r>
              <a:rPr lang="en-US" sz="4050" dirty="0">
                <a:solidFill>
                  <a:schemeClr val="tx1"/>
                </a:solidFill>
              </a:rPr>
              <a:t>The Social </a:t>
            </a:r>
            <a:r>
              <a:rPr lang="en-US" sz="4050" dirty="0" err="1">
                <a:solidFill>
                  <a:schemeClr val="tx1"/>
                </a:solidFill>
              </a:rPr>
              <a:t>Licence</a:t>
            </a:r>
            <a:r>
              <a:rPr lang="en-US" sz="4050" dirty="0">
                <a:solidFill>
                  <a:schemeClr val="tx1"/>
                </a:solidFill>
              </a:rPr>
              <a:t> Challenge:</a:t>
            </a:r>
            <a:br>
              <a:rPr lang="en-US" sz="4050" dirty="0">
                <a:solidFill>
                  <a:schemeClr val="tx1"/>
                </a:solidFill>
              </a:rPr>
            </a:br>
            <a:br>
              <a:rPr lang="en-US" sz="4050" dirty="0">
                <a:solidFill>
                  <a:schemeClr val="tx1"/>
                </a:solidFill>
              </a:rPr>
            </a:br>
            <a:r>
              <a:rPr lang="en-US" sz="4050" dirty="0">
                <a:solidFill>
                  <a:schemeClr val="tx1"/>
                </a:solidFill>
              </a:rPr>
              <a:t>Lessons Learned From</a:t>
            </a:r>
            <a:br>
              <a:rPr lang="en-US" sz="4050" dirty="0">
                <a:solidFill>
                  <a:schemeClr val="tx1"/>
                </a:solidFill>
              </a:rPr>
            </a:br>
            <a:r>
              <a:rPr lang="en-US" sz="4050" dirty="0">
                <a:solidFill>
                  <a:schemeClr val="tx1"/>
                </a:solidFill>
              </a:rPr>
              <a:t> The Battlefront</a:t>
            </a:r>
          </a:p>
        </p:txBody>
      </p:sp>
      <p:sp>
        <p:nvSpPr>
          <p:cNvPr id="3" name="Content Placeholder 2">
            <a:extLst>
              <a:ext uri="{FF2B5EF4-FFF2-40B4-BE49-F238E27FC236}">
                <a16:creationId xmlns:a16="http://schemas.microsoft.com/office/drawing/2014/main" id="{B48B6334-2E50-DA59-2287-1AA3CFAD675E}"/>
              </a:ext>
            </a:extLst>
          </p:cNvPr>
          <p:cNvSpPr>
            <a:spLocks noGrp="1"/>
          </p:cNvSpPr>
          <p:nvPr>
            <p:ph idx="1"/>
          </p:nvPr>
        </p:nvSpPr>
        <p:spPr>
          <a:xfrm>
            <a:off x="911739" y="2993865"/>
            <a:ext cx="7320520" cy="2463238"/>
          </a:xfrm>
        </p:spPr>
        <p:txBody>
          <a:bodyPr/>
          <a:lstStyle/>
          <a:p>
            <a:pPr marL="0" indent="0" algn="ctr">
              <a:buNone/>
            </a:pPr>
            <a:r>
              <a:rPr lang="en-US" dirty="0"/>
              <a:t>Bob Langert</a:t>
            </a:r>
          </a:p>
          <a:p>
            <a:pPr marL="0" indent="0" algn="ctr">
              <a:buNone/>
            </a:pPr>
            <a:r>
              <a:rPr lang="en-US" dirty="0"/>
              <a:t>Retired VP, Sustainability and Corporate Social Responsibility</a:t>
            </a:r>
          </a:p>
          <a:p>
            <a:pPr marL="0" indent="0" algn="ctr">
              <a:buNone/>
            </a:pPr>
            <a:r>
              <a:rPr lang="en-US" dirty="0"/>
              <a:t>McDonald’s Corporation</a:t>
            </a:r>
          </a:p>
          <a:p>
            <a:pPr marL="0" indent="0" algn="ctr">
              <a:buNone/>
            </a:pPr>
            <a:r>
              <a:rPr lang="en-US" dirty="0"/>
              <a:t>Author:  “The Battle To Do Good”</a:t>
            </a:r>
          </a:p>
        </p:txBody>
      </p:sp>
    </p:spTree>
    <p:extLst>
      <p:ext uri="{BB962C8B-B14F-4D97-AF65-F5344CB8AC3E}">
        <p14:creationId xmlns:p14="http://schemas.microsoft.com/office/powerpoint/2010/main" val="35692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cDonald's and Alliance for a Healthier Generation announce progress on  promoting Balanced Food Choices - FFOODS Spectrum">
            <a:extLst>
              <a:ext uri="{FF2B5EF4-FFF2-40B4-BE49-F238E27FC236}">
                <a16:creationId xmlns:a16="http://schemas.microsoft.com/office/drawing/2014/main" id="{398056FB-E925-AEB9-DB75-203B359C3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1" y="1264723"/>
            <a:ext cx="3863704" cy="24216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D53FDA-A416-65BC-3462-BC9D4745A34B}"/>
              </a:ext>
            </a:extLst>
          </p:cNvPr>
          <p:cNvSpPr txBox="1"/>
          <p:nvPr/>
        </p:nvSpPr>
        <p:spPr>
          <a:xfrm>
            <a:off x="4688876" y="459633"/>
            <a:ext cx="3878315" cy="5078313"/>
          </a:xfrm>
          <a:prstGeom prst="rect">
            <a:avLst/>
          </a:prstGeom>
          <a:noFill/>
        </p:spPr>
        <p:txBody>
          <a:bodyPr wrap="square" rtlCol="0">
            <a:spAutoFit/>
          </a:bodyPr>
          <a:lstStyle/>
          <a:p>
            <a:endParaRPr lang="en-US" sz="1800" dirty="0">
              <a:solidFill>
                <a:srgbClr val="373737"/>
              </a:solidFill>
              <a:latin typeface="Montserrat" panose="020F0502020204030204" pitchFamily="34" charset="0"/>
            </a:endParaRPr>
          </a:p>
          <a:p>
            <a:r>
              <a:rPr lang="en-US" sz="1800" dirty="0">
                <a:solidFill>
                  <a:srgbClr val="373737"/>
                </a:solidFill>
                <a:latin typeface="Montserrat" panose="020F0502020204030204" pitchFamily="34" charset="0"/>
              </a:rPr>
              <a:t>"When Healthier Generation collaborated with McDonald's to set these goals in 2018, we could not have imagined the ways in which our world and businesses would have to adapt. Nevertheless, McDonald's dedication and persistence toward the goals, and ultimately to families around the world, resulted in meaningful change.”</a:t>
            </a:r>
          </a:p>
          <a:p>
            <a:endParaRPr lang="en-US" sz="1800" dirty="0">
              <a:solidFill>
                <a:srgbClr val="373737"/>
              </a:solidFill>
              <a:latin typeface="Montserrat" panose="020F0502020204030204" pitchFamily="34" charset="0"/>
            </a:endParaRPr>
          </a:p>
          <a:p>
            <a:r>
              <a:rPr lang="en-US" sz="1800" b="1" dirty="0">
                <a:solidFill>
                  <a:srgbClr val="373737"/>
                </a:solidFill>
                <a:latin typeface="Montserrat" panose="020F0502020204030204" pitchFamily="34" charset="0"/>
              </a:rPr>
              <a:t>Kathy Higgins, chief executive officer at Alliance for a Healthier Generation</a:t>
            </a:r>
          </a:p>
          <a:p>
            <a:endParaRPr lang="en-US" sz="1800" dirty="0">
              <a:solidFill>
                <a:srgbClr val="373737"/>
              </a:solidFill>
              <a:latin typeface="Montserrat" panose="020F0502020204030204" pitchFamily="34" charset="0"/>
            </a:endParaRPr>
          </a:p>
          <a:p>
            <a:endParaRPr lang="en-US" sz="1800" dirty="0"/>
          </a:p>
        </p:txBody>
      </p:sp>
    </p:spTree>
    <p:extLst>
      <p:ext uri="{BB962C8B-B14F-4D97-AF65-F5344CB8AC3E}">
        <p14:creationId xmlns:p14="http://schemas.microsoft.com/office/powerpoint/2010/main" val="4056001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997D8-09A5-9A8E-0B07-5E1D8D70A7D1}"/>
              </a:ext>
            </a:extLst>
          </p:cNvPr>
          <p:cNvSpPr txBox="1"/>
          <p:nvPr/>
        </p:nvSpPr>
        <p:spPr>
          <a:xfrm>
            <a:off x="1192" y="594151"/>
            <a:ext cx="4430693" cy="3416320"/>
          </a:xfrm>
          <a:prstGeom prst="rect">
            <a:avLst/>
          </a:prstGeom>
          <a:noFill/>
        </p:spPr>
        <p:txBody>
          <a:bodyPr wrap="square" rtlCol="0">
            <a:spAutoFit/>
          </a:bodyPr>
          <a:lstStyle/>
          <a:p>
            <a:endParaRPr lang="en-US" sz="3600" dirty="0"/>
          </a:p>
          <a:p>
            <a:pPr algn="ctr"/>
            <a:r>
              <a:rPr lang="en-US" sz="3600" dirty="0"/>
              <a:t>Openness</a:t>
            </a:r>
          </a:p>
          <a:p>
            <a:pPr algn="ctr"/>
            <a:r>
              <a:rPr lang="en-US" sz="3600" dirty="0"/>
              <a:t> + </a:t>
            </a:r>
          </a:p>
          <a:p>
            <a:pPr algn="ctr"/>
            <a:r>
              <a:rPr lang="en-US" sz="3600" dirty="0"/>
              <a:t>Collaboration</a:t>
            </a:r>
          </a:p>
          <a:p>
            <a:pPr algn="ctr"/>
            <a:r>
              <a:rPr lang="en-US" sz="3600" dirty="0"/>
              <a:t> + </a:t>
            </a:r>
          </a:p>
          <a:p>
            <a:pPr algn="ctr"/>
            <a:r>
              <a:rPr lang="en-US" sz="3600" dirty="0"/>
              <a:t>Action </a:t>
            </a:r>
          </a:p>
        </p:txBody>
      </p:sp>
      <p:sp>
        <p:nvSpPr>
          <p:cNvPr id="3" name="TextBox 2">
            <a:extLst>
              <a:ext uri="{FF2B5EF4-FFF2-40B4-BE49-F238E27FC236}">
                <a16:creationId xmlns:a16="http://schemas.microsoft.com/office/drawing/2014/main" id="{FE6E0B7A-D6AD-40CD-6C5D-12094EFBEBBE}"/>
              </a:ext>
            </a:extLst>
          </p:cNvPr>
          <p:cNvSpPr txBox="1"/>
          <p:nvPr/>
        </p:nvSpPr>
        <p:spPr>
          <a:xfrm>
            <a:off x="4065704" y="2352037"/>
            <a:ext cx="453970" cy="646331"/>
          </a:xfrm>
          <a:prstGeom prst="rect">
            <a:avLst/>
          </a:prstGeom>
          <a:noFill/>
        </p:spPr>
        <p:txBody>
          <a:bodyPr wrap="none" rtlCol="0">
            <a:spAutoFit/>
          </a:bodyPr>
          <a:lstStyle/>
          <a:p>
            <a:r>
              <a:rPr lang="en-US" sz="3600" dirty="0"/>
              <a:t>=</a:t>
            </a:r>
          </a:p>
        </p:txBody>
      </p:sp>
      <p:sp>
        <p:nvSpPr>
          <p:cNvPr id="4" name="TextBox 3">
            <a:extLst>
              <a:ext uri="{FF2B5EF4-FFF2-40B4-BE49-F238E27FC236}">
                <a16:creationId xmlns:a16="http://schemas.microsoft.com/office/drawing/2014/main" id="{4DA225EE-FA51-8FC0-71E5-B8133A0AF76A}"/>
              </a:ext>
            </a:extLst>
          </p:cNvPr>
          <p:cNvSpPr txBox="1"/>
          <p:nvPr/>
        </p:nvSpPr>
        <p:spPr>
          <a:xfrm>
            <a:off x="4913319" y="759293"/>
            <a:ext cx="4575950" cy="3416320"/>
          </a:xfrm>
          <a:prstGeom prst="rect">
            <a:avLst/>
          </a:prstGeom>
          <a:noFill/>
        </p:spPr>
        <p:txBody>
          <a:bodyPr wrap="square" rtlCol="0">
            <a:spAutoFit/>
          </a:bodyPr>
          <a:lstStyle/>
          <a:p>
            <a:r>
              <a:rPr lang="en-US" sz="3600" dirty="0"/>
              <a:t>Successful Societal Engagement </a:t>
            </a:r>
          </a:p>
          <a:p>
            <a:endParaRPr lang="en-US" sz="3600" dirty="0"/>
          </a:p>
          <a:p>
            <a:r>
              <a:rPr lang="en-US" sz="3600" dirty="0"/>
              <a:t>Trust</a:t>
            </a:r>
          </a:p>
          <a:p>
            <a:endParaRPr lang="en-US" sz="3600" dirty="0"/>
          </a:p>
          <a:p>
            <a:r>
              <a:rPr lang="en-US" sz="3600" dirty="0"/>
              <a:t>No extra cost</a:t>
            </a:r>
          </a:p>
        </p:txBody>
      </p:sp>
    </p:spTree>
    <p:extLst>
      <p:ext uri="{BB962C8B-B14F-4D97-AF65-F5344CB8AC3E}">
        <p14:creationId xmlns:p14="http://schemas.microsoft.com/office/powerpoint/2010/main" val="2150081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DACCD7-F283-8FAC-A277-66D3F3677CB2}"/>
              </a:ext>
            </a:extLst>
          </p:cNvPr>
          <p:cNvSpPr txBox="1"/>
          <p:nvPr/>
        </p:nvSpPr>
        <p:spPr>
          <a:xfrm>
            <a:off x="3333030" y="836596"/>
            <a:ext cx="4601709" cy="3323987"/>
          </a:xfrm>
          <a:prstGeom prst="rect">
            <a:avLst/>
          </a:prstGeom>
          <a:noFill/>
        </p:spPr>
        <p:txBody>
          <a:bodyPr wrap="none" rtlCol="0">
            <a:spAutoFit/>
          </a:bodyPr>
          <a:lstStyle/>
          <a:p>
            <a:pPr algn="ctr"/>
            <a:r>
              <a:rPr lang="en-US" sz="3000" dirty="0"/>
              <a:t>1990-2014 </a:t>
            </a:r>
          </a:p>
          <a:p>
            <a:pPr algn="ctr"/>
            <a:r>
              <a:rPr lang="en-US" sz="3000" dirty="0"/>
              <a:t>Societal Report Card</a:t>
            </a:r>
          </a:p>
          <a:p>
            <a:endParaRPr lang="en-US" sz="3000" dirty="0"/>
          </a:p>
          <a:p>
            <a:r>
              <a:rPr lang="en-US" sz="3000" dirty="0"/>
              <a:t>Crisis Management:  	A</a:t>
            </a:r>
          </a:p>
          <a:p>
            <a:r>
              <a:rPr lang="en-US" sz="3000" dirty="0"/>
              <a:t>Strategic integration:  	</a:t>
            </a:r>
            <a:r>
              <a:rPr lang="en-US" sz="3000" b="1" dirty="0">
                <a:solidFill>
                  <a:srgbClr val="C00000"/>
                </a:solidFill>
              </a:rPr>
              <a:t>F</a:t>
            </a:r>
          </a:p>
          <a:p>
            <a:r>
              <a:rPr lang="en-US" sz="3000" dirty="0"/>
              <a:t>Brand health:			</a:t>
            </a:r>
            <a:r>
              <a:rPr lang="en-US" sz="3000" b="1" dirty="0">
                <a:solidFill>
                  <a:srgbClr val="C00000"/>
                </a:solidFill>
              </a:rPr>
              <a:t>F</a:t>
            </a:r>
          </a:p>
          <a:p>
            <a:r>
              <a:rPr lang="en-US" sz="3000" dirty="0"/>
              <a:t>Communication: 		</a:t>
            </a:r>
            <a:r>
              <a:rPr lang="en-US" sz="3000" b="1" dirty="0">
                <a:solidFill>
                  <a:srgbClr val="C00000"/>
                </a:solidFill>
              </a:rPr>
              <a:t>F</a:t>
            </a:r>
          </a:p>
        </p:txBody>
      </p:sp>
      <p:pic>
        <p:nvPicPr>
          <p:cNvPr id="9218" name="Picture 2" descr="Report Card&quot; Images – Browse 12,016 Stock Photos, Vectors, and Video |  Adobe Stock">
            <a:extLst>
              <a:ext uri="{FF2B5EF4-FFF2-40B4-BE49-F238E27FC236}">
                <a16:creationId xmlns:a16="http://schemas.microsoft.com/office/drawing/2014/main" id="{F64482B4-2510-1B15-42F6-8A20657D2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42" y="750372"/>
            <a:ext cx="277177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209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Number Placeholder 2">
            <a:extLst>
              <a:ext uri="{FF2B5EF4-FFF2-40B4-BE49-F238E27FC236}">
                <a16:creationId xmlns:a16="http://schemas.microsoft.com/office/drawing/2014/main" id="{318D9DB0-DFF3-5241-BAF5-3772FB2E0B0D}"/>
              </a:ext>
            </a:extLst>
          </p:cNvPr>
          <p:cNvSpPr txBox="1">
            <a:spLocks noGrp="1"/>
          </p:cNvSpPr>
          <p:nvPr/>
        </p:nvSpPr>
        <p:spPr bwMode="auto">
          <a:xfrm>
            <a:off x="7804548" y="4949428"/>
            <a:ext cx="139303" cy="13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7F420382-A1A8-624D-BDDB-EFA2D7E93FC8}" type="slidenum">
              <a:rPr lang="en-US" altLang="en-US" sz="750">
                <a:solidFill>
                  <a:schemeClr val="bg1"/>
                </a:solidFill>
                <a:latin typeface="Arial" panose="020B0604020202020204" pitchFamily="34" charset="0"/>
              </a:rPr>
              <a:pPr algn="r"/>
              <a:t>23</a:t>
            </a:fld>
            <a:endParaRPr lang="en-US" altLang="en-US" sz="750">
              <a:solidFill>
                <a:schemeClr val="bg1"/>
              </a:solidFill>
              <a:latin typeface="Arial" panose="020B0604020202020204" pitchFamily="34" charset="0"/>
            </a:endParaRPr>
          </a:p>
        </p:txBody>
      </p:sp>
      <p:sp>
        <p:nvSpPr>
          <p:cNvPr id="6146" name="Rectangle 3">
            <a:extLst>
              <a:ext uri="{FF2B5EF4-FFF2-40B4-BE49-F238E27FC236}">
                <a16:creationId xmlns:a16="http://schemas.microsoft.com/office/drawing/2014/main" id="{26CE5F5B-4A6D-7342-BF00-85FF42A58AE7}"/>
              </a:ext>
            </a:extLst>
          </p:cNvPr>
          <p:cNvSpPr>
            <a:spLocks noChangeArrowheads="1"/>
          </p:cNvSpPr>
          <p:nvPr/>
        </p:nvSpPr>
        <p:spPr bwMode="auto">
          <a:xfrm>
            <a:off x="2258616" y="1364457"/>
            <a:ext cx="5486400" cy="1721644"/>
          </a:xfrm>
          <a:prstGeom prst="rect">
            <a:avLst/>
          </a:prstGeom>
          <a:gradFill rotWithShape="0">
            <a:gsLst>
              <a:gs pos="0">
                <a:srgbClr val="FFFFFF"/>
              </a:gs>
              <a:gs pos="100000">
                <a:srgbClr val="FFEDA9"/>
              </a:gs>
            </a:gsLst>
            <a:lin ang="5400000" scaled="1"/>
          </a:gradFill>
          <a:ln w="9525">
            <a:solidFill>
              <a:schemeClr val="bg2"/>
            </a:solidFill>
            <a:miter lim="800000"/>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nSpc>
                <a:spcPct val="90000"/>
              </a:lnSpc>
              <a:spcBef>
                <a:spcPct val="50000"/>
              </a:spcBef>
            </a:pPr>
            <a:endParaRPr lang="en-US" altLang="en-US" sz="1800">
              <a:latin typeface="Constantia" panose="02030602050306030303" pitchFamily="18" charset="0"/>
            </a:endParaRPr>
          </a:p>
        </p:txBody>
      </p:sp>
      <p:sp>
        <p:nvSpPr>
          <p:cNvPr id="6147" name="Line 5">
            <a:extLst>
              <a:ext uri="{FF2B5EF4-FFF2-40B4-BE49-F238E27FC236}">
                <a16:creationId xmlns:a16="http://schemas.microsoft.com/office/drawing/2014/main" id="{87A934B3-0A00-774B-BD03-A77F3B54F29B}"/>
              </a:ext>
            </a:extLst>
          </p:cNvPr>
          <p:cNvSpPr>
            <a:spLocks noChangeShapeType="1"/>
          </p:cNvSpPr>
          <p:nvPr/>
        </p:nvSpPr>
        <p:spPr bwMode="auto">
          <a:xfrm>
            <a:off x="2257425" y="1770460"/>
            <a:ext cx="5472113" cy="0"/>
          </a:xfrm>
          <a:prstGeom prst="line">
            <a:avLst/>
          </a:prstGeom>
          <a:noFill/>
          <a:ln w="12700">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013"/>
          </a:p>
        </p:txBody>
      </p:sp>
      <p:sp>
        <p:nvSpPr>
          <p:cNvPr id="6148" name="Line 6">
            <a:extLst>
              <a:ext uri="{FF2B5EF4-FFF2-40B4-BE49-F238E27FC236}">
                <a16:creationId xmlns:a16="http://schemas.microsoft.com/office/drawing/2014/main" id="{38076C5F-51E3-6548-8B5D-F76D28F0AC80}"/>
              </a:ext>
            </a:extLst>
          </p:cNvPr>
          <p:cNvSpPr>
            <a:spLocks noChangeShapeType="1"/>
          </p:cNvSpPr>
          <p:nvPr/>
        </p:nvSpPr>
        <p:spPr bwMode="auto">
          <a:xfrm>
            <a:off x="2271712" y="2328863"/>
            <a:ext cx="5472113" cy="0"/>
          </a:xfrm>
          <a:prstGeom prst="line">
            <a:avLst/>
          </a:prstGeom>
          <a:noFill/>
          <a:ln w="12700">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013"/>
          </a:p>
        </p:txBody>
      </p:sp>
      <p:sp>
        <p:nvSpPr>
          <p:cNvPr id="6149" name="Line 7">
            <a:extLst>
              <a:ext uri="{FF2B5EF4-FFF2-40B4-BE49-F238E27FC236}">
                <a16:creationId xmlns:a16="http://schemas.microsoft.com/office/drawing/2014/main" id="{D7590CCC-28A0-EA4A-9010-032C51CE27B2}"/>
              </a:ext>
            </a:extLst>
          </p:cNvPr>
          <p:cNvSpPr>
            <a:spLocks noChangeShapeType="1"/>
          </p:cNvSpPr>
          <p:nvPr/>
        </p:nvSpPr>
        <p:spPr bwMode="auto">
          <a:xfrm>
            <a:off x="2271712" y="2886075"/>
            <a:ext cx="5472113" cy="0"/>
          </a:xfrm>
          <a:prstGeom prst="line">
            <a:avLst/>
          </a:prstGeom>
          <a:noFill/>
          <a:ln w="12700">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013"/>
          </a:p>
        </p:txBody>
      </p:sp>
      <p:sp>
        <p:nvSpPr>
          <p:cNvPr id="6150" name="Line 8">
            <a:extLst>
              <a:ext uri="{FF2B5EF4-FFF2-40B4-BE49-F238E27FC236}">
                <a16:creationId xmlns:a16="http://schemas.microsoft.com/office/drawing/2014/main" id="{97C5E566-352D-F84C-A1BF-E59CB0603E37}"/>
              </a:ext>
            </a:extLst>
          </p:cNvPr>
          <p:cNvSpPr>
            <a:spLocks noChangeShapeType="1"/>
          </p:cNvSpPr>
          <p:nvPr/>
        </p:nvSpPr>
        <p:spPr bwMode="auto">
          <a:xfrm>
            <a:off x="5000625" y="3182541"/>
            <a:ext cx="0" cy="1428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1013"/>
          </a:p>
        </p:txBody>
      </p:sp>
      <p:sp>
        <p:nvSpPr>
          <p:cNvPr id="6151" name="Text Box 9">
            <a:extLst>
              <a:ext uri="{FF2B5EF4-FFF2-40B4-BE49-F238E27FC236}">
                <a16:creationId xmlns:a16="http://schemas.microsoft.com/office/drawing/2014/main" id="{17700CA2-E1F9-C545-80CD-F86D5DD4AF3E}"/>
              </a:ext>
            </a:extLst>
          </p:cNvPr>
          <p:cNvSpPr txBox="1">
            <a:spLocks noChangeArrowheads="1"/>
          </p:cNvSpPr>
          <p:nvPr/>
        </p:nvSpPr>
        <p:spPr bwMode="auto">
          <a:xfrm>
            <a:off x="1214437" y="2071688"/>
            <a:ext cx="977504" cy="73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lnSpc>
                <a:spcPct val="90000"/>
              </a:lnSpc>
              <a:spcBef>
                <a:spcPct val="50000"/>
              </a:spcBef>
            </a:pPr>
            <a:r>
              <a:rPr lang="en-US" altLang="en-US" sz="1200" b="1">
                <a:latin typeface="Constantia" panose="02030602050306030303" pitchFamily="18" charset="0"/>
              </a:rPr>
              <a:t>Publicity/</a:t>
            </a:r>
            <a:br>
              <a:rPr lang="en-US" altLang="en-US" sz="1200" b="1">
                <a:latin typeface="Constantia" panose="02030602050306030303" pitchFamily="18" charset="0"/>
              </a:rPr>
            </a:br>
            <a:r>
              <a:rPr lang="en-US" altLang="en-US" sz="1200" b="1">
                <a:latin typeface="Constantia" panose="02030602050306030303" pitchFamily="18" charset="0"/>
              </a:rPr>
              <a:t>Exposure</a:t>
            </a:r>
            <a:br>
              <a:rPr lang="en-US" altLang="en-US" sz="1200" b="1">
                <a:latin typeface="Constantia" panose="02030602050306030303" pitchFamily="18" charset="0"/>
              </a:rPr>
            </a:br>
            <a:r>
              <a:rPr lang="en-US" altLang="en-US" sz="1200" b="1">
                <a:latin typeface="Constantia" panose="02030602050306030303" pitchFamily="18" charset="0"/>
              </a:rPr>
              <a:t>and Who Is Involved</a:t>
            </a:r>
          </a:p>
        </p:txBody>
      </p:sp>
      <p:sp>
        <p:nvSpPr>
          <p:cNvPr id="6152" name="Text Box 10">
            <a:extLst>
              <a:ext uri="{FF2B5EF4-FFF2-40B4-BE49-F238E27FC236}">
                <a16:creationId xmlns:a16="http://schemas.microsoft.com/office/drawing/2014/main" id="{FD4565DE-1BB2-C842-B8F6-BADACB04C06D}"/>
              </a:ext>
            </a:extLst>
          </p:cNvPr>
          <p:cNvSpPr txBox="1">
            <a:spLocks noChangeArrowheads="1"/>
          </p:cNvSpPr>
          <p:nvPr/>
        </p:nvSpPr>
        <p:spPr bwMode="auto">
          <a:xfrm>
            <a:off x="1507332" y="3300413"/>
            <a:ext cx="684610" cy="23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lnSpc>
                <a:spcPct val="90000"/>
              </a:lnSpc>
              <a:spcBef>
                <a:spcPct val="50000"/>
              </a:spcBef>
            </a:pPr>
            <a:r>
              <a:rPr lang="en-US" altLang="en-US" sz="1200" b="1">
                <a:latin typeface="Constantia" panose="02030602050306030303" pitchFamily="18" charset="0"/>
              </a:rPr>
              <a:t>Phase</a:t>
            </a:r>
          </a:p>
        </p:txBody>
      </p:sp>
      <p:sp>
        <p:nvSpPr>
          <p:cNvPr id="6153" name="Text Box 11">
            <a:extLst>
              <a:ext uri="{FF2B5EF4-FFF2-40B4-BE49-F238E27FC236}">
                <a16:creationId xmlns:a16="http://schemas.microsoft.com/office/drawing/2014/main" id="{2A24B329-F6CF-B54F-928F-0A7414954F24}"/>
              </a:ext>
            </a:extLst>
          </p:cNvPr>
          <p:cNvSpPr txBox="1">
            <a:spLocks noChangeArrowheads="1"/>
          </p:cNvSpPr>
          <p:nvPr/>
        </p:nvSpPr>
        <p:spPr bwMode="auto">
          <a:xfrm>
            <a:off x="2670572" y="3300414"/>
            <a:ext cx="1041797" cy="2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50000"/>
              </a:spcBef>
            </a:pPr>
            <a:r>
              <a:rPr lang="en-US" altLang="en-US" sz="1050" b="1">
                <a:latin typeface="Constantia" panose="02030602050306030303" pitchFamily="18" charset="0"/>
              </a:rPr>
              <a:t>Emergence</a:t>
            </a:r>
          </a:p>
        </p:txBody>
      </p:sp>
      <p:sp>
        <p:nvSpPr>
          <p:cNvPr id="6154" name="Text Box 12">
            <a:extLst>
              <a:ext uri="{FF2B5EF4-FFF2-40B4-BE49-F238E27FC236}">
                <a16:creationId xmlns:a16="http://schemas.microsoft.com/office/drawing/2014/main" id="{AA8765D9-B15C-1C49-96E9-2CE460DECBA8}"/>
              </a:ext>
            </a:extLst>
          </p:cNvPr>
          <p:cNvSpPr txBox="1">
            <a:spLocks noChangeArrowheads="1"/>
          </p:cNvSpPr>
          <p:nvPr/>
        </p:nvSpPr>
        <p:spPr bwMode="auto">
          <a:xfrm>
            <a:off x="4557714" y="3300412"/>
            <a:ext cx="884635" cy="36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50000"/>
              </a:spcBef>
            </a:pPr>
            <a:r>
              <a:rPr lang="en-US" altLang="en-US" sz="1050" b="1">
                <a:latin typeface="Constantia" panose="02030602050306030303" pitchFamily="18" charset="0"/>
              </a:rPr>
              <a:t>Triggering Event</a:t>
            </a:r>
          </a:p>
        </p:txBody>
      </p:sp>
      <p:sp>
        <p:nvSpPr>
          <p:cNvPr id="6155" name="Text Box 13">
            <a:extLst>
              <a:ext uri="{FF2B5EF4-FFF2-40B4-BE49-F238E27FC236}">
                <a16:creationId xmlns:a16="http://schemas.microsoft.com/office/drawing/2014/main" id="{504DB619-1409-F940-96C8-AF21B171DAF9}"/>
              </a:ext>
            </a:extLst>
          </p:cNvPr>
          <p:cNvSpPr txBox="1">
            <a:spLocks noChangeArrowheads="1"/>
          </p:cNvSpPr>
          <p:nvPr/>
        </p:nvSpPr>
        <p:spPr bwMode="auto">
          <a:xfrm>
            <a:off x="5529262" y="3300412"/>
            <a:ext cx="1100138" cy="36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50000"/>
              </a:spcBef>
            </a:pPr>
            <a:r>
              <a:rPr lang="en-US" altLang="en-US" sz="1050" b="1">
                <a:latin typeface="Constantia" panose="02030602050306030303" pitchFamily="18" charset="0"/>
              </a:rPr>
              <a:t>“Crisis”/Public Positioning</a:t>
            </a:r>
          </a:p>
        </p:txBody>
      </p:sp>
      <p:sp>
        <p:nvSpPr>
          <p:cNvPr id="6156" name="Text Box 14">
            <a:extLst>
              <a:ext uri="{FF2B5EF4-FFF2-40B4-BE49-F238E27FC236}">
                <a16:creationId xmlns:a16="http://schemas.microsoft.com/office/drawing/2014/main" id="{87CBF096-315B-0A47-89FD-44AFF7B80ED3}"/>
              </a:ext>
            </a:extLst>
          </p:cNvPr>
          <p:cNvSpPr txBox="1">
            <a:spLocks noChangeArrowheads="1"/>
          </p:cNvSpPr>
          <p:nvPr/>
        </p:nvSpPr>
        <p:spPr bwMode="auto">
          <a:xfrm>
            <a:off x="6657976" y="3300414"/>
            <a:ext cx="1041797" cy="2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50000"/>
              </a:spcBef>
            </a:pPr>
            <a:r>
              <a:rPr lang="en-US" altLang="en-US" sz="1050" b="1">
                <a:latin typeface="Constantia" panose="02030602050306030303" pitchFamily="18" charset="0"/>
              </a:rPr>
              <a:t>Resolution</a:t>
            </a:r>
          </a:p>
        </p:txBody>
      </p:sp>
      <p:sp>
        <p:nvSpPr>
          <p:cNvPr id="6157" name="Freeform 15">
            <a:extLst>
              <a:ext uri="{FF2B5EF4-FFF2-40B4-BE49-F238E27FC236}">
                <a16:creationId xmlns:a16="http://schemas.microsoft.com/office/drawing/2014/main" id="{29AA6771-924B-5F49-AC9B-7502B701B5AA}"/>
              </a:ext>
            </a:extLst>
          </p:cNvPr>
          <p:cNvSpPr>
            <a:spLocks/>
          </p:cNvSpPr>
          <p:nvPr/>
        </p:nvSpPr>
        <p:spPr bwMode="auto">
          <a:xfrm>
            <a:off x="2271712" y="1528762"/>
            <a:ext cx="4014788" cy="1614488"/>
          </a:xfrm>
          <a:custGeom>
            <a:avLst/>
            <a:gdLst>
              <a:gd name="T0" fmla="*/ 0 w 3372"/>
              <a:gd name="T1" fmla="*/ 2147483647 h 1356"/>
              <a:gd name="T2" fmla="*/ 2147483647 w 3372"/>
              <a:gd name="T3" fmla="*/ 2147483647 h 1356"/>
              <a:gd name="T4" fmla="*/ 2147483647 w 3372"/>
              <a:gd name="T5" fmla="*/ 2147483647 h 1356"/>
              <a:gd name="T6" fmla="*/ 2147483647 w 3372"/>
              <a:gd name="T7" fmla="*/ 2147483647 h 1356"/>
              <a:gd name="T8" fmla="*/ 2147483647 w 3372"/>
              <a:gd name="T9" fmla="*/ 2147483647 h 1356"/>
              <a:gd name="T10" fmla="*/ 2147483647 w 3372"/>
              <a:gd name="T11" fmla="*/ 2147483647 h 1356"/>
              <a:gd name="T12" fmla="*/ 2147483647 w 3372"/>
              <a:gd name="T13" fmla="*/ 2147483647 h 1356"/>
              <a:gd name="T14" fmla="*/ 2147483647 w 3372"/>
              <a:gd name="T15" fmla="*/ 2147483647 h 1356"/>
              <a:gd name="T16" fmla="*/ 2147483647 w 3372"/>
              <a:gd name="T17" fmla="*/ 2147483647 h 1356"/>
              <a:gd name="T18" fmla="*/ 2147483647 w 3372"/>
              <a:gd name="T19" fmla="*/ 2147483647 h 1356"/>
              <a:gd name="T20" fmla="*/ 2147483647 w 3372"/>
              <a:gd name="T21" fmla="*/ 0 h 13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72"/>
              <a:gd name="T34" fmla="*/ 0 h 1356"/>
              <a:gd name="T35" fmla="*/ 3372 w 3372"/>
              <a:gd name="T36" fmla="*/ 1356 h 13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72" h="1356">
                <a:moveTo>
                  <a:pt x="0" y="1356"/>
                </a:moveTo>
                <a:cubicBezTo>
                  <a:pt x="387" y="1349"/>
                  <a:pt x="774" y="1342"/>
                  <a:pt x="1032" y="1332"/>
                </a:cubicBezTo>
                <a:cubicBezTo>
                  <a:pt x="1290" y="1322"/>
                  <a:pt x="1402" y="1312"/>
                  <a:pt x="1548" y="1296"/>
                </a:cubicBezTo>
                <a:cubicBezTo>
                  <a:pt x="1694" y="1280"/>
                  <a:pt x="1826" y="1260"/>
                  <a:pt x="1908" y="1236"/>
                </a:cubicBezTo>
                <a:cubicBezTo>
                  <a:pt x="1990" y="1212"/>
                  <a:pt x="2002" y="1176"/>
                  <a:pt x="2040" y="1152"/>
                </a:cubicBezTo>
                <a:cubicBezTo>
                  <a:pt x="2078" y="1128"/>
                  <a:pt x="2096" y="1118"/>
                  <a:pt x="2136" y="1092"/>
                </a:cubicBezTo>
                <a:cubicBezTo>
                  <a:pt x="2176" y="1066"/>
                  <a:pt x="2218" y="1078"/>
                  <a:pt x="2280" y="996"/>
                </a:cubicBezTo>
                <a:cubicBezTo>
                  <a:pt x="2342" y="914"/>
                  <a:pt x="2442" y="714"/>
                  <a:pt x="2508" y="600"/>
                </a:cubicBezTo>
                <a:cubicBezTo>
                  <a:pt x="2574" y="486"/>
                  <a:pt x="2606" y="396"/>
                  <a:pt x="2676" y="312"/>
                </a:cubicBezTo>
                <a:cubicBezTo>
                  <a:pt x="2746" y="228"/>
                  <a:pt x="2812" y="148"/>
                  <a:pt x="2928" y="96"/>
                </a:cubicBezTo>
                <a:cubicBezTo>
                  <a:pt x="3044" y="44"/>
                  <a:pt x="3298" y="16"/>
                  <a:pt x="3372" y="0"/>
                </a:cubicBezTo>
              </a:path>
            </a:pathLst>
          </a:custGeom>
          <a:noFill/>
          <a:ln w="7620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13"/>
          </a:p>
        </p:txBody>
      </p:sp>
      <p:sp>
        <p:nvSpPr>
          <p:cNvPr id="6158" name="Text Box 16">
            <a:extLst>
              <a:ext uri="{FF2B5EF4-FFF2-40B4-BE49-F238E27FC236}">
                <a16:creationId xmlns:a16="http://schemas.microsoft.com/office/drawing/2014/main" id="{44B50B12-8B74-8E4C-86C8-3653A7428644}"/>
              </a:ext>
            </a:extLst>
          </p:cNvPr>
          <p:cNvSpPr txBox="1">
            <a:spLocks noChangeArrowheads="1"/>
          </p:cNvSpPr>
          <p:nvPr/>
        </p:nvSpPr>
        <p:spPr bwMode="auto">
          <a:xfrm>
            <a:off x="5200651" y="2114551"/>
            <a:ext cx="1041797" cy="2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50000"/>
              </a:spcBef>
            </a:pPr>
            <a:r>
              <a:rPr lang="en-US" altLang="en-US" sz="1050" b="1">
                <a:latin typeface="Constantia" panose="02030602050306030303" pitchFamily="18" charset="0"/>
              </a:rPr>
              <a:t>Politicians</a:t>
            </a:r>
          </a:p>
        </p:txBody>
      </p:sp>
      <p:sp>
        <p:nvSpPr>
          <p:cNvPr id="6159" name="Text Box 17">
            <a:extLst>
              <a:ext uri="{FF2B5EF4-FFF2-40B4-BE49-F238E27FC236}">
                <a16:creationId xmlns:a16="http://schemas.microsoft.com/office/drawing/2014/main" id="{FDD25325-F1FA-AD4F-9A46-FBFB5EBE0D16}"/>
              </a:ext>
            </a:extLst>
          </p:cNvPr>
          <p:cNvSpPr txBox="1">
            <a:spLocks noChangeArrowheads="1"/>
          </p:cNvSpPr>
          <p:nvPr/>
        </p:nvSpPr>
        <p:spPr bwMode="auto">
          <a:xfrm>
            <a:off x="4386264" y="2147889"/>
            <a:ext cx="1041797" cy="2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50000"/>
              </a:spcBef>
            </a:pPr>
            <a:r>
              <a:rPr lang="en-US" altLang="en-US" sz="1050" b="1">
                <a:latin typeface="Constantia" panose="02030602050306030303" pitchFamily="18" charset="0"/>
              </a:rPr>
              <a:t>Public</a:t>
            </a:r>
          </a:p>
        </p:txBody>
      </p:sp>
      <p:sp>
        <p:nvSpPr>
          <p:cNvPr id="6160" name="Text Box 18">
            <a:extLst>
              <a:ext uri="{FF2B5EF4-FFF2-40B4-BE49-F238E27FC236}">
                <a16:creationId xmlns:a16="http://schemas.microsoft.com/office/drawing/2014/main" id="{A581EB05-01CB-124B-AE8E-FBA258BCC155}"/>
              </a:ext>
            </a:extLst>
          </p:cNvPr>
          <p:cNvSpPr txBox="1">
            <a:spLocks noChangeArrowheads="1"/>
          </p:cNvSpPr>
          <p:nvPr/>
        </p:nvSpPr>
        <p:spPr bwMode="auto">
          <a:xfrm>
            <a:off x="3757614" y="2341960"/>
            <a:ext cx="1041797" cy="2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50000"/>
              </a:spcBef>
            </a:pPr>
            <a:r>
              <a:rPr lang="en-US" altLang="en-US" sz="1050" b="1">
                <a:latin typeface="Constantia" panose="02030602050306030303" pitchFamily="18" charset="0"/>
              </a:rPr>
              <a:t>Media</a:t>
            </a:r>
          </a:p>
        </p:txBody>
      </p:sp>
      <p:sp>
        <p:nvSpPr>
          <p:cNvPr id="6161" name="Text Box 19">
            <a:extLst>
              <a:ext uri="{FF2B5EF4-FFF2-40B4-BE49-F238E27FC236}">
                <a16:creationId xmlns:a16="http://schemas.microsoft.com/office/drawing/2014/main" id="{E0FB16CC-5E5E-9448-A2BE-D67722110A46}"/>
              </a:ext>
            </a:extLst>
          </p:cNvPr>
          <p:cNvSpPr txBox="1">
            <a:spLocks noChangeArrowheads="1"/>
          </p:cNvSpPr>
          <p:nvPr/>
        </p:nvSpPr>
        <p:spPr bwMode="auto">
          <a:xfrm>
            <a:off x="3314701" y="2386012"/>
            <a:ext cx="870347" cy="36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50000"/>
              </a:spcBef>
            </a:pPr>
            <a:r>
              <a:rPr lang="en-US" altLang="en-US" sz="1050" b="1">
                <a:latin typeface="Constantia" panose="02030602050306030303" pitchFamily="18" charset="0"/>
              </a:rPr>
              <a:t>Interest Groups</a:t>
            </a:r>
          </a:p>
        </p:txBody>
      </p:sp>
      <p:sp>
        <p:nvSpPr>
          <p:cNvPr id="6162" name="Text Box 20">
            <a:extLst>
              <a:ext uri="{FF2B5EF4-FFF2-40B4-BE49-F238E27FC236}">
                <a16:creationId xmlns:a16="http://schemas.microsoft.com/office/drawing/2014/main" id="{8DD77B26-2223-4846-BD27-577D62C136D2}"/>
              </a:ext>
            </a:extLst>
          </p:cNvPr>
          <p:cNvSpPr txBox="1">
            <a:spLocks noChangeArrowheads="1"/>
          </p:cNvSpPr>
          <p:nvPr/>
        </p:nvSpPr>
        <p:spPr bwMode="auto">
          <a:xfrm>
            <a:off x="2800351" y="2686050"/>
            <a:ext cx="870347" cy="36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50000"/>
              </a:spcBef>
            </a:pPr>
            <a:r>
              <a:rPr lang="en-US" altLang="en-US" sz="1050" b="1">
                <a:latin typeface="Constantia" panose="02030602050306030303" pitchFamily="18" charset="0"/>
              </a:rPr>
              <a:t>Scientists Academe</a:t>
            </a:r>
          </a:p>
        </p:txBody>
      </p:sp>
      <p:sp>
        <p:nvSpPr>
          <p:cNvPr id="6163" name="Text Box 21">
            <a:extLst>
              <a:ext uri="{FF2B5EF4-FFF2-40B4-BE49-F238E27FC236}">
                <a16:creationId xmlns:a16="http://schemas.microsoft.com/office/drawing/2014/main" id="{3C4903D0-50FD-9A49-AC8C-C12896FD3112}"/>
              </a:ext>
            </a:extLst>
          </p:cNvPr>
          <p:cNvSpPr txBox="1">
            <a:spLocks noChangeArrowheads="1"/>
          </p:cNvSpPr>
          <p:nvPr/>
        </p:nvSpPr>
        <p:spPr bwMode="auto">
          <a:xfrm>
            <a:off x="2228850" y="2872979"/>
            <a:ext cx="714375" cy="2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50000"/>
              </a:spcBef>
            </a:pPr>
            <a:r>
              <a:rPr lang="en-US" altLang="en-US" sz="1050" b="1">
                <a:latin typeface="Constantia" panose="02030602050306030303" pitchFamily="18" charset="0"/>
              </a:rPr>
              <a:t>“Fringe”</a:t>
            </a:r>
          </a:p>
        </p:txBody>
      </p:sp>
      <p:sp>
        <p:nvSpPr>
          <p:cNvPr id="6164" name="AutoShape 22">
            <a:extLst>
              <a:ext uri="{FF2B5EF4-FFF2-40B4-BE49-F238E27FC236}">
                <a16:creationId xmlns:a16="http://schemas.microsoft.com/office/drawing/2014/main" id="{5F96253A-F7E6-D844-8B07-51A5AD206720}"/>
              </a:ext>
            </a:extLst>
          </p:cNvPr>
          <p:cNvSpPr>
            <a:spLocks/>
          </p:cNvSpPr>
          <p:nvPr/>
        </p:nvSpPr>
        <p:spPr bwMode="auto">
          <a:xfrm rot="5400000">
            <a:off x="3027760" y="2607469"/>
            <a:ext cx="328613" cy="1814513"/>
          </a:xfrm>
          <a:prstGeom prst="rightBrace">
            <a:avLst>
              <a:gd name="adj1" fmla="val 59410"/>
              <a:gd name="adj2" fmla="val 49278"/>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nSpc>
                <a:spcPct val="90000"/>
              </a:lnSpc>
              <a:spcBef>
                <a:spcPct val="50000"/>
              </a:spcBef>
            </a:pPr>
            <a:endParaRPr lang="en-US" altLang="en-US" sz="1200">
              <a:latin typeface="Constantia" panose="02030602050306030303" pitchFamily="18" charset="0"/>
            </a:endParaRPr>
          </a:p>
        </p:txBody>
      </p:sp>
      <p:sp>
        <p:nvSpPr>
          <p:cNvPr id="6165" name="Text Box 23">
            <a:extLst>
              <a:ext uri="{FF2B5EF4-FFF2-40B4-BE49-F238E27FC236}">
                <a16:creationId xmlns:a16="http://schemas.microsoft.com/office/drawing/2014/main" id="{8BCCE02A-4C89-BC43-8807-BF75666A2DA0}"/>
              </a:ext>
            </a:extLst>
          </p:cNvPr>
          <p:cNvSpPr txBox="1">
            <a:spLocks noChangeArrowheads="1"/>
          </p:cNvSpPr>
          <p:nvPr/>
        </p:nvSpPr>
        <p:spPr bwMode="auto">
          <a:xfrm>
            <a:off x="2040732" y="3677841"/>
            <a:ext cx="2302669" cy="36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50000"/>
              </a:spcBef>
            </a:pPr>
            <a:r>
              <a:rPr lang="en-US" altLang="en-US" sz="1050" b="1">
                <a:latin typeface="Constantia" panose="02030602050306030303" pitchFamily="18" charset="0"/>
              </a:rPr>
              <a:t>Best Opportunity to Save Resources, Cost &amp; Reduce Risk</a:t>
            </a:r>
          </a:p>
        </p:txBody>
      </p:sp>
      <p:sp>
        <p:nvSpPr>
          <p:cNvPr id="6166" name="Text Box 24">
            <a:extLst>
              <a:ext uri="{FF2B5EF4-FFF2-40B4-BE49-F238E27FC236}">
                <a16:creationId xmlns:a16="http://schemas.microsoft.com/office/drawing/2014/main" id="{106680C3-1EFB-844C-855A-A0BB781FD3BD}"/>
              </a:ext>
            </a:extLst>
          </p:cNvPr>
          <p:cNvSpPr txBox="1">
            <a:spLocks noChangeArrowheads="1"/>
          </p:cNvSpPr>
          <p:nvPr/>
        </p:nvSpPr>
        <p:spPr bwMode="auto">
          <a:xfrm>
            <a:off x="5686426" y="2900364"/>
            <a:ext cx="1041797" cy="2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50000"/>
              </a:spcBef>
            </a:pPr>
            <a:r>
              <a:rPr lang="en-US" altLang="en-US" sz="1050" b="1">
                <a:latin typeface="Constantia" panose="02030602050306030303" pitchFamily="18" charset="0"/>
              </a:rPr>
              <a:t>Opportunity</a:t>
            </a:r>
          </a:p>
        </p:txBody>
      </p:sp>
      <p:sp>
        <p:nvSpPr>
          <p:cNvPr id="6167" name="Freeform 25">
            <a:extLst>
              <a:ext uri="{FF2B5EF4-FFF2-40B4-BE49-F238E27FC236}">
                <a16:creationId xmlns:a16="http://schemas.microsoft.com/office/drawing/2014/main" id="{6A7668E8-5643-2A4A-941F-96647D643120}"/>
              </a:ext>
            </a:extLst>
          </p:cNvPr>
          <p:cNvSpPr>
            <a:spLocks/>
          </p:cNvSpPr>
          <p:nvPr/>
        </p:nvSpPr>
        <p:spPr bwMode="auto">
          <a:xfrm>
            <a:off x="6286500" y="1528763"/>
            <a:ext cx="1200150" cy="971550"/>
          </a:xfrm>
          <a:custGeom>
            <a:avLst/>
            <a:gdLst>
              <a:gd name="T0" fmla="*/ 0 w 1008"/>
              <a:gd name="T1" fmla="*/ 0 h 816"/>
              <a:gd name="T2" fmla="*/ 2147483647 w 1008"/>
              <a:gd name="T3" fmla="*/ 2147483647 h 816"/>
              <a:gd name="T4" fmla="*/ 2147483647 w 1008"/>
              <a:gd name="T5" fmla="*/ 2147483647 h 816"/>
              <a:gd name="T6" fmla="*/ 2147483647 w 1008"/>
              <a:gd name="T7" fmla="*/ 2147483647 h 816"/>
              <a:gd name="T8" fmla="*/ 2147483647 w 1008"/>
              <a:gd name="T9" fmla="*/ 2147483647 h 816"/>
              <a:gd name="T10" fmla="*/ 0 60000 65536"/>
              <a:gd name="T11" fmla="*/ 0 60000 65536"/>
              <a:gd name="T12" fmla="*/ 0 60000 65536"/>
              <a:gd name="T13" fmla="*/ 0 60000 65536"/>
              <a:gd name="T14" fmla="*/ 0 60000 65536"/>
              <a:gd name="T15" fmla="*/ 0 w 1008"/>
              <a:gd name="T16" fmla="*/ 0 h 816"/>
              <a:gd name="T17" fmla="*/ 1008 w 1008"/>
              <a:gd name="T18" fmla="*/ 816 h 816"/>
            </a:gdLst>
            <a:ahLst/>
            <a:cxnLst>
              <a:cxn ang="T10">
                <a:pos x="T0" y="T1"/>
              </a:cxn>
              <a:cxn ang="T11">
                <a:pos x="T2" y="T3"/>
              </a:cxn>
              <a:cxn ang="T12">
                <a:pos x="T4" y="T5"/>
              </a:cxn>
              <a:cxn ang="T13">
                <a:pos x="T6" y="T7"/>
              </a:cxn>
              <a:cxn ang="T14">
                <a:pos x="T8" y="T9"/>
              </a:cxn>
            </a:cxnLst>
            <a:rect l="T15" t="T16" r="T17" b="T18"/>
            <a:pathLst>
              <a:path w="1008" h="816">
                <a:moveTo>
                  <a:pt x="0" y="0"/>
                </a:moveTo>
                <a:cubicBezTo>
                  <a:pt x="62" y="8"/>
                  <a:pt x="266" y="8"/>
                  <a:pt x="372" y="48"/>
                </a:cubicBezTo>
                <a:cubicBezTo>
                  <a:pt x="478" y="88"/>
                  <a:pt x="558" y="164"/>
                  <a:pt x="636" y="240"/>
                </a:cubicBezTo>
                <a:cubicBezTo>
                  <a:pt x="714" y="316"/>
                  <a:pt x="778" y="408"/>
                  <a:pt x="840" y="504"/>
                </a:cubicBezTo>
                <a:cubicBezTo>
                  <a:pt x="902" y="600"/>
                  <a:pt x="955" y="708"/>
                  <a:pt x="1008" y="816"/>
                </a:cubicBezTo>
              </a:path>
            </a:pathLst>
          </a:custGeom>
          <a:noFill/>
          <a:ln w="76200" cap="flat" cmpd="sng">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13"/>
          </a:p>
        </p:txBody>
      </p:sp>
      <p:sp>
        <p:nvSpPr>
          <p:cNvPr id="6168" name="Line 26">
            <a:extLst>
              <a:ext uri="{FF2B5EF4-FFF2-40B4-BE49-F238E27FC236}">
                <a16:creationId xmlns:a16="http://schemas.microsoft.com/office/drawing/2014/main" id="{6159BD75-8F60-A84D-95D4-8EDDEF532ADC}"/>
              </a:ext>
            </a:extLst>
          </p:cNvPr>
          <p:cNvSpPr>
            <a:spLocks noChangeShapeType="1"/>
          </p:cNvSpPr>
          <p:nvPr/>
        </p:nvSpPr>
        <p:spPr bwMode="auto">
          <a:xfrm>
            <a:off x="2871788" y="3128963"/>
            <a:ext cx="4629150"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sz="1013"/>
          </a:p>
        </p:txBody>
      </p:sp>
      <p:sp>
        <p:nvSpPr>
          <p:cNvPr id="6169" name="Rectangle 27">
            <a:extLst>
              <a:ext uri="{FF2B5EF4-FFF2-40B4-BE49-F238E27FC236}">
                <a16:creationId xmlns:a16="http://schemas.microsoft.com/office/drawing/2014/main" id="{B89303B6-DFAB-8646-922E-57E33FF4541A}"/>
              </a:ext>
            </a:extLst>
          </p:cNvPr>
          <p:cNvSpPr>
            <a:spLocks noChangeArrowheads="1"/>
          </p:cNvSpPr>
          <p:nvPr/>
        </p:nvSpPr>
        <p:spPr bwMode="auto">
          <a:xfrm>
            <a:off x="1816838" y="4380310"/>
            <a:ext cx="375104" cy="1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3913">
              <a:defRPr>
                <a:solidFill>
                  <a:schemeClr val="tx1"/>
                </a:solidFill>
                <a:latin typeface="Calibri" panose="020F0502020204030204" pitchFamily="34" charset="0"/>
                <a:ea typeface="ＭＳ Ｐゴシック" panose="020B0600070205080204" pitchFamily="34" charset="-128"/>
              </a:defRPr>
            </a:lvl1pPr>
            <a:lvl2pPr marL="742950" indent="-285750" defTabSz="823913">
              <a:defRPr>
                <a:solidFill>
                  <a:schemeClr val="tx1"/>
                </a:solidFill>
                <a:latin typeface="Calibri" panose="020F0502020204030204" pitchFamily="34" charset="0"/>
                <a:ea typeface="ＭＳ Ｐゴシック" panose="020B0600070205080204" pitchFamily="34" charset="-128"/>
              </a:defRPr>
            </a:lvl2pPr>
            <a:lvl3pPr marL="1143000" indent="-228600" defTabSz="823913">
              <a:defRPr>
                <a:solidFill>
                  <a:schemeClr val="tx1"/>
                </a:solidFill>
                <a:latin typeface="Calibri" panose="020F0502020204030204" pitchFamily="34" charset="0"/>
                <a:ea typeface="ＭＳ Ｐゴシック" panose="020B0600070205080204" pitchFamily="34" charset="-128"/>
              </a:defRPr>
            </a:lvl3pPr>
            <a:lvl4pPr marL="1600200" indent="-228600" defTabSz="823913">
              <a:defRPr>
                <a:solidFill>
                  <a:schemeClr val="tx1"/>
                </a:solidFill>
                <a:latin typeface="Calibri" panose="020F0502020204030204" pitchFamily="34" charset="0"/>
                <a:ea typeface="ＭＳ Ｐゴシック" panose="020B0600070205080204" pitchFamily="34" charset="-128"/>
              </a:defRPr>
            </a:lvl4pPr>
            <a:lvl5pPr marL="2057400" indent="-228600" defTabSz="823913">
              <a:defRPr>
                <a:solidFill>
                  <a:schemeClr val="tx1"/>
                </a:solidFill>
                <a:latin typeface="Calibri" panose="020F0502020204030204" pitchFamily="34" charset="0"/>
                <a:ea typeface="ＭＳ Ｐゴシック" panose="020B0600070205080204" pitchFamily="34" charset="-128"/>
              </a:defRPr>
            </a:lvl5pPr>
            <a:lvl6pPr marL="2514600" indent="-228600" defTabSz="82391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82391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82391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82391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lnSpc>
                <a:spcPct val="90000"/>
              </a:lnSpc>
              <a:spcBef>
                <a:spcPct val="50000"/>
              </a:spcBef>
            </a:pPr>
            <a:r>
              <a:rPr lang="en-US" altLang="en-US" sz="1200" b="1">
                <a:latin typeface="Constantia" panose="02030602050306030303" pitchFamily="18" charset="0"/>
              </a:rPr>
              <a:t>Time</a:t>
            </a:r>
            <a:endParaRPr lang="en-US" altLang="en-US" sz="1200">
              <a:latin typeface="Constantia" panose="02030602050306030303" pitchFamily="18" charset="0"/>
            </a:endParaRPr>
          </a:p>
        </p:txBody>
      </p:sp>
      <p:sp>
        <p:nvSpPr>
          <p:cNvPr id="6170" name="Rectangle 28">
            <a:extLst>
              <a:ext uri="{FF2B5EF4-FFF2-40B4-BE49-F238E27FC236}">
                <a16:creationId xmlns:a16="http://schemas.microsoft.com/office/drawing/2014/main" id="{10FAE814-8716-C948-84E9-13146BF84680}"/>
              </a:ext>
            </a:extLst>
          </p:cNvPr>
          <p:cNvSpPr>
            <a:spLocks noChangeArrowheads="1"/>
          </p:cNvSpPr>
          <p:nvPr/>
        </p:nvSpPr>
        <p:spPr bwMode="auto">
          <a:xfrm>
            <a:off x="3171825" y="4380310"/>
            <a:ext cx="910506" cy="1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3913">
              <a:defRPr>
                <a:solidFill>
                  <a:schemeClr val="tx1"/>
                </a:solidFill>
                <a:latin typeface="Calibri" panose="020F0502020204030204" pitchFamily="34" charset="0"/>
                <a:ea typeface="ＭＳ Ｐゴシック" panose="020B0600070205080204" pitchFamily="34" charset="-128"/>
              </a:defRPr>
            </a:lvl1pPr>
            <a:lvl2pPr marL="742950" indent="-285750" defTabSz="823913">
              <a:defRPr>
                <a:solidFill>
                  <a:schemeClr val="tx1"/>
                </a:solidFill>
                <a:latin typeface="Calibri" panose="020F0502020204030204" pitchFamily="34" charset="0"/>
                <a:ea typeface="ＭＳ Ｐゴシック" panose="020B0600070205080204" pitchFamily="34" charset="-128"/>
              </a:defRPr>
            </a:lvl2pPr>
            <a:lvl3pPr marL="1143000" indent="-228600" defTabSz="823913">
              <a:defRPr>
                <a:solidFill>
                  <a:schemeClr val="tx1"/>
                </a:solidFill>
                <a:latin typeface="Calibri" panose="020F0502020204030204" pitchFamily="34" charset="0"/>
                <a:ea typeface="ＭＳ Ｐゴシック" panose="020B0600070205080204" pitchFamily="34" charset="-128"/>
              </a:defRPr>
            </a:lvl3pPr>
            <a:lvl4pPr marL="1600200" indent="-228600" defTabSz="823913">
              <a:defRPr>
                <a:solidFill>
                  <a:schemeClr val="tx1"/>
                </a:solidFill>
                <a:latin typeface="Calibri" panose="020F0502020204030204" pitchFamily="34" charset="0"/>
                <a:ea typeface="ＭＳ Ｐゴシック" panose="020B0600070205080204" pitchFamily="34" charset="-128"/>
              </a:defRPr>
            </a:lvl4pPr>
            <a:lvl5pPr marL="2057400" indent="-228600" defTabSz="823913">
              <a:defRPr>
                <a:solidFill>
                  <a:schemeClr val="tx1"/>
                </a:solidFill>
                <a:latin typeface="Calibri" panose="020F0502020204030204" pitchFamily="34" charset="0"/>
                <a:ea typeface="ＭＳ Ｐゴシック" panose="020B0600070205080204" pitchFamily="34" charset="-128"/>
              </a:defRPr>
            </a:lvl5pPr>
            <a:lvl6pPr marL="2514600" indent="-228600" defTabSz="82391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82391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82391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82391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nSpc>
                <a:spcPct val="90000"/>
              </a:lnSpc>
              <a:spcBef>
                <a:spcPct val="50000"/>
              </a:spcBef>
            </a:pPr>
            <a:r>
              <a:rPr lang="en-US" altLang="en-US" sz="1200" b="1">
                <a:latin typeface="Constantia" panose="02030602050306030303" pitchFamily="18" charset="0"/>
              </a:rPr>
              <a:t>Anticipatory</a:t>
            </a:r>
            <a:endParaRPr lang="en-US" altLang="en-US" sz="1200">
              <a:latin typeface="Constantia" panose="02030602050306030303" pitchFamily="18" charset="0"/>
            </a:endParaRPr>
          </a:p>
        </p:txBody>
      </p:sp>
      <p:sp>
        <p:nvSpPr>
          <p:cNvPr id="6171" name="Rectangle 29">
            <a:extLst>
              <a:ext uri="{FF2B5EF4-FFF2-40B4-BE49-F238E27FC236}">
                <a16:creationId xmlns:a16="http://schemas.microsoft.com/office/drawing/2014/main" id="{BCDD3192-FBD8-0D42-8837-8EA8CB9D1528}"/>
              </a:ext>
            </a:extLst>
          </p:cNvPr>
          <p:cNvSpPr>
            <a:spLocks noChangeArrowheads="1"/>
          </p:cNvSpPr>
          <p:nvPr/>
        </p:nvSpPr>
        <p:spPr bwMode="auto">
          <a:xfrm>
            <a:off x="6148388" y="4380310"/>
            <a:ext cx="411972" cy="1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23913">
              <a:defRPr>
                <a:solidFill>
                  <a:schemeClr val="tx1"/>
                </a:solidFill>
                <a:latin typeface="Calibri" panose="020F0502020204030204" pitchFamily="34" charset="0"/>
                <a:ea typeface="ＭＳ Ｐゴシック" panose="020B0600070205080204" pitchFamily="34" charset="-128"/>
              </a:defRPr>
            </a:lvl1pPr>
            <a:lvl2pPr marL="742950" indent="-285750" defTabSz="823913">
              <a:defRPr>
                <a:solidFill>
                  <a:schemeClr val="tx1"/>
                </a:solidFill>
                <a:latin typeface="Calibri" panose="020F0502020204030204" pitchFamily="34" charset="0"/>
                <a:ea typeface="ＭＳ Ｐゴシック" panose="020B0600070205080204" pitchFamily="34" charset="-128"/>
              </a:defRPr>
            </a:lvl2pPr>
            <a:lvl3pPr marL="1143000" indent="-228600" defTabSz="823913">
              <a:defRPr>
                <a:solidFill>
                  <a:schemeClr val="tx1"/>
                </a:solidFill>
                <a:latin typeface="Calibri" panose="020F0502020204030204" pitchFamily="34" charset="0"/>
                <a:ea typeface="ＭＳ Ｐゴシック" panose="020B0600070205080204" pitchFamily="34" charset="-128"/>
              </a:defRPr>
            </a:lvl3pPr>
            <a:lvl4pPr marL="1600200" indent="-228600" defTabSz="823913">
              <a:defRPr>
                <a:solidFill>
                  <a:schemeClr val="tx1"/>
                </a:solidFill>
                <a:latin typeface="Calibri" panose="020F0502020204030204" pitchFamily="34" charset="0"/>
                <a:ea typeface="ＭＳ Ｐゴシック" panose="020B0600070205080204" pitchFamily="34" charset="-128"/>
              </a:defRPr>
            </a:lvl4pPr>
            <a:lvl5pPr marL="2057400" indent="-228600" defTabSz="823913">
              <a:defRPr>
                <a:solidFill>
                  <a:schemeClr val="tx1"/>
                </a:solidFill>
                <a:latin typeface="Calibri" panose="020F0502020204030204" pitchFamily="34" charset="0"/>
                <a:ea typeface="ＭＳ Ｐゴシック" panose="020B0600070205080204" pitchFamily="34" charset="-128"/>
              </a:defRPr>
            </a:lvl5pPr>
            <a:lvl6pPr marL="2514600" indent="-228600" defTabSz="82391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82391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82391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82391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nSpc>
                <a:spcPct val="90000"/>
              </a:lnSpc>
              <a:spcBef>
                <a:spcPct val="50000"/>
              </a:spcBef>
            </a:pPr>
            <a:r>
              <a:rPr lang="en-US" altLang="en-US" sz="1200" b="1">
                <a:latin typeface="Constantia" panose="02030602050306030303" pitchFamily="18" charset="0"/>
              </a:rPr>
              <a:t>Crisis</a:t>
            </a:r>
            <a:endParaRPr lang="en-US" altLang="en-US" sz="1200">
              <a:latin typeface="Constantia" panose="02030602050306030303" pitchFamily="18" charset="0"/>
            </a:endParaRPr>
          </a:p>
        </p:txBody>
      </p:sp>
      <p:sp>
        <p:nvSpPr>
          <p:cNvPr id="6172" name="Line 30">
            <a:extLst>
              <a:ext uri="{FF2B5EF4-FFF2-40B4-BE49-F238E27FC236}">
                <a16:creationId xmlns:a16="http://schemas.microsoft.com/office/drawing/2014/main" id="{BECC499D-5A5C-E24A-988D-A1B08D8C33D3}"/>
              </a:ext>
            </a:extLst>
          </p:cNvPr>
          <p:cNvSpPr>
            <a:spLocks noChangeShapeType="1"/>
          </p:cNvSpPr>
          <p:nvPr/>
        </p:nvSpPr>
        <p:spPr bwMode="auto">
          <a:xfrm>
            <a:off x="4229101" y="4463654"/>
            <a:ext cx="669131"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013"/>
          </a:p>
        </p:txBody>
      </p:sp>
      <p:sp>
        <p:nvSpPr>
          <p:cNvPr id="6173" name="Line 31">
            <a:extLst>
              <a:ext uri="{FF2B5EF4-FFF2-40B4-BE49-F238E27FC236}">
                <a16:creationId xmlns:a16="http://schemas.microsoft.com/office/drawing/2014/main" id="{22B135F0-334C-3849-A8E5-5BF94FD3063A}"/>
              </a:ext>
            </a:extLst>
          </p:cNvPr>
          <p:cNvSpPr>
            <a:spLocks noChangeShapeType="1"/>
          </p:cNvSpPr>
          <p:nvPr/>
        </p:nvSpPr>
        <p:spPr bwMode="auto">
          <a:xfrm>
            <a:off x="2326481" y="4463654"/>
            <a:ext cx="667941" cy="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sz="1013"/>
          </a:p>
        </p:txBody>
      </p:sp>
      <p:sp>
        <p:nvSpPr>
          <p:cNvPr id="6174" name="Line 32">
            <a:extLst>
              <a:ext uri="{FF2B5EF4-FFF2-40B4-BE49-F238E27FC236}">
                <a16:creationId xmlns:a16="http://schemas.microsoft.com/office/drawing/2014/main" id="{7D319D44-68A6-D343-9134-C279A334954C}"/>
              </a:ext>
            </a:extLst>
          </p:cNvPr>
          <p:cNvSpPr>
            <a:spLocks noChangeShapeType="1"/>
          </p:cNvSpPr>
          <p:nvPr/>
        </p:nvSpPr>
        <p:spPr bwMode="auto">
          <a:xfrm flipV="1">
            <a:off x="5001816" y="3664744"/>
            <a:ext cx="0" cy="10048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013"/>
          </a:p>
        </p:txBody>
      </p:sp>
      <p:sp>
        <p:nvSpPr>
          <p:cNvPr id="6175" name="Line 33">
            <a:extLst>
              <a:ext uri="{FF2B5EF4-FFF2-40B4-BE49-F238E27FC236}">
                <a16:creationId xmlns:a16="http://schemas.microsoft.com/office/drawing/2014/main" id="{8583661A-4806-5E48-B4FF-1ACEB5734F7F}"/>
              </a:ext>
            </a:extLst>
          </p:cNvPr>
          <p:cNvSpPr>
            <a:spLocks noChangeShapeType="1"/>
          </p:cNvSpPr>
          <p:nvPr/>
        </p:nvSpPr>
        <p:spPr bwMode="auto">
          <a:xfrm>
            <a:off x="5053012" y="4463654"/>
            <a:ext cx="977504" cy="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sz="1013"/>
          </a:p>
        </p:txBody>
      </p:sp>
      <p:sp>
        <p:nvSpPr>
          <p:cNvPr id="6176" name="Line 34">
            <a:extLst>
              <a:ext uri="{FF2B5EF4-FFF2-40B4-BE49-F238E27FC236}">
                <a16:creationId xmlns:a16="http://schemas.microsoft.com/office/drawing/2014/main" id="{94B88A4A-278C-B54B-8922-BB2FE3270F8D}"/>
              </a:ext>
            </a:extLst>
          </p:cNvPr>
          <p:cNvSpPr>
            <a:spLocks noChangeShapeType="1"/>
          </p:cNvSpPr>
          <p:nvPr/>
        </p:nvSpPr>
        <p:spPr bwMode="auto">
          <a:xfrm>
            <a:off x="6647261" y="4463654"/>
            <a:ext cx="977503"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013"/>
          </a:p>
        </p:txBody>
      </p:sp>
      <p:sp>
        <p:nvSpPr>
          <p:cNvPr id="6177" name="Rectangle 39">
            <a:extLst>
              <a:ext uri="{FF2B5EF4-FFF2-40B4-BE49-F238E27FC236}">
                <a16:creationId xmlns:a16="http://schemas.microsoft.com/office/drawing/2014/main" id="{A33D5D0D-2CF9-964A-BCD7-4301D7BBCB02}"/>
              </a:ext>
            </a:extLst>
          </p:cNvPr>
          <p:cNvSpPr>
            <a:spLocks noChangeArrowheads="1"/>
          </p:cNvSpPr>
          <p:nvPr/>
        </p:nvSpPr>
        <p:spPr bwMode="auto">
          <a:xfrm>
            <a:off x="1371600" y="171450"/>
            <a:ext cx="684137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nb-NO" altLang="en-US" sz="3300" dirty="0" err="1">
                <a:latin typeface="Trebuchet MS" panose="020B0703020202090204" pitchFamily="34" charset="0"/>
              </a:rPr>
              <a:t>Anticipatory</a:t>
            </a:r>
            <a:r>
              <a:rPr lang="nb-NO" altLang="en-US" sz="3300" dirty="0">
                <a:latin typeface="Trebuchet MS" panose="020B0703020202090204" pitchFamily="34" charset="0"/>
              </a:rPr>
              <a:t> </a:t>
            </a:r>
            <a:r>
              <a:rPr lang="nb-NO" altLang="en-US" sz="3300" dirty="0" err="1">
                <a:latin typeface="Trebuchet MS" panose="020B0703020202090204" pitchFamily="34" charset="0"/>
              </a:rPr>
              <a:t>Societal</a:t>
            </a:r>
            <a:r>
              <a:rPr lang="nb-NO" altLang="en-US" sz="3300" dirty="0">
                <a:latin typeface="Trebuchet MS" panose="020B0703020202090204" pitchFamily="34" charset="0"/>
              </a:rPr>
              <a:t> Management</a:t>
            </a:r>
            <a:endParaRPr lang="en-US" altLang="en-US" sz="3300" dirty="0">
              <a:latin typeface="Trebuchet MS" panose="020B0703020202090204" pitchFamily="34" charset="0"/>
            </a:endParaRPr>
          </a:p>
        </p:txBody>
      </p:sp>
    </p:spTree>
    <p:extLst>
      <p:ext uri="{BB962C8B-B14F-4D97-AF65-F5344CB8AC3E}">
        <p14:creationId xmlns:p14="http://schemas.microsoft.com/office/powerpoint/2010/main" val="393340740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track, measure and improve your brand health">
            <a:extLst>
              <a:ext uri="{FF2B5EF4-FFF2-40B4-BE49-F238E27FC236}">
                <a16:creationId xmlns:a16="http://schemas.microsoft.com/office/drawing/2014/main" id="{BFA98A96-6DFA-8F44-9CA6-B1545E4253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371" y="85725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6A9966-8F45-5249-F31F-B287C15B2CEF}"/>
              </a:ext>
            </a:extLst>
          </p:cNvPr>
          <p:cNvSpPr txBox="1"/>
          <p:nvPr/>
        </p:nvSpPr>
        <p:spPr>
          <a:xfrm>
            <a:off x="3700737" y="1455772"/>
            <a:ext cx="5194644" cy="2400657"/>
          </a:xfrm>
          <a:prstGeom prst="rect">
            <a:avLst/>
          </a:prstGeom>
          <a:noFill/>
        </p:spPr>
        <p:txBody>
          <a:bodyPr wrap="square" rtlCol="0">
            <a:spAutoFit/>
          </a:bodyPr>
          <a:lstStyle/>
          <a:p>
            <a:r>
              <a:rPr lang="en-US" sz="3000" dirty="0"/>
              <a:t>71% of McDonald’s customers:</a:t>
            </a:r>
          </a:p>
          <a:p>
            <a:endParaRPr lang="en-US" sz="3000" dirty="0"/>
          </a:p>
          <a:p>
            <a:r>
              <a:rPr lang="en-US" sz="3000" dirty="0"/>
              <a:t> “Don’t feel good about the food they are eating.”</a:t>
            </a:r>
          </a:p>
        </p:txBody>
      </p:sp>
    </p:spTree>
    <p:extLst>
      <p:ext uri="{BB962C8B-B14F-4D97-AF65-F5344CB8AC3E}">
        <p14:creationId xmlns:p14="http://schemas.microsoft.com/office/powerpoint/2010/main" val="3762591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59" y="242347"/>
            <a:ext cx="7456844" cy="788194"/>
          </a:xfrm>
        </p:spPr>
        <p:txBody>
          <a:bodyPr/>
          <a:lstStyle/>
          <a:p>
            <a:r>
              <a:rPr lang="en-US" dirty="0">
                <a:solidFill>
                  <a:schemeClr val="tx1"/>
                </a:solidFill>
              </a:rPr>
              <a:t>OUR JOURNEY. TOGETHER FOR GOOD.</a:t>
            </a:r>
          </a:p>
        </p:txBody>
      </p:sp>
      <p:grpSp>
        <p:nvGrpSpPr>
          <p:cNvPr id="7" name="Group 6"/>
          <p:cNvGrpSpPr/>
          <p:nvPr/>
        </p:nvGrpSpPr>
        <p:grpSpPr>
          <a:xfrm>
            <a:off x="-36908" y="1141168"/>
            <a:ext cx="3644584" cy="3679122"/>
            <a:chOff x="198576" y="1521558"/>
            <a:chExt cx="4859445" cy="4905495"/>
          </a:xfrm>
        </p:grpSpPr>
        <p:pic>
          <p:nvPicPr>
            <p:cNvPr id="5" name="Picture 4"/>
            <p:cNvPicPr>
              <a:picLocks noChangeAspect="1"/>
            </p:cNvPicPr>
            <p:nvPr/>
          </p:nvPicPr>
          <p:blipFill>
            <a:blip r:embed="rId3" cstate="print"/>
            <a:stretch>
              <a:fillRect/>
            </a:stretch>
          </p:blipFill>
          <p:spPr>
            <a:xfrm>
              <a:off x="1504515" y="1521558"/>
              <a:ext cx="1913965" cy="1312151"/>
            </a:xfrm>
            <a:prstGeom prst="rect">
              <a:avLst/>
            </a:prstGeom>
          </p:spPr>
        </p:pic>
        <p:sp>
          <p:nvSpPr>
            <p:cNvPr id="6" name="TextBox 5"/>
            <p:cNvSpPr txBox="1"/>
            <p:nvPr/>
          </p:nvSpPr>
          <p:spPr>
            <a:xfrm>
              <a:off x="198576" y="2979956"/>
              <a:ext cx="4859445" cy="3447097"/>
            </a:xfrm>
            <a:prstGeom prst="rect">
              <a:avLst/>
            </a:prstGeom>
            <a:noFill/>
          </p:spPr>
          <p:txBody>
            <a:bodyPr wrap="square" rtlCol="0">
              <a:spAutoFit/>
            </a:bodyPr>
            <a:lstStyle/>
            <a:p>
              <a:pPr marL="428625" indent="-428625">
                <a:buFont typeface="Wingdings" charset="2"/>
                <a:buChar char=""/>
              </a:pPr>
              <a:r>
                <a:rPr lang="en-US" sz="2700" dirty="0">
                  <a:latin typeface="Gill Sans MT Condensed" pitchFamily="34" charset="0"/>
                </a:rPr>
                <a:t>Right thing to do</a:t>
              </a:r>
            </a:p>
            <a:p>
              <a:pPr marL="428625" indent="-428625">
                <a:buFont typeface="Wingdings" charset="2"/>
                <a:buChar char=""/>
              </a:pPr>
              <a:r>
                <a:rPr lang="en-US" sz="2700" dirty="0">
                  <a:latin typeface="Gill Sans MT Condensed" pitchFamily="34" charset="0"/>
                </a:rPr>
                <a:t>Disjointed</a:t>
              </a:r>
            </a:p>
            <a:p>
              <a:pPr marL="428625" indent="-428625">
                <a:buFont typeface="Wingdings" charset="2"/>
                <a:buChar char=""/>
              </a:pPr>
              <a:r>
                <a:rPr lang="en-US" sz="2700" dirty="0">
                  <a:latin typeface="Gill Sans MT Condensed" pitchFamily="34" charset="0"/>
                </a:rPr>
                <a:t>Potpourri of local, global, and AOW activities</a:t>
              </a:r>
            </a:p>
            <a:p>
              <a:pPr marL="428625" indent="-428625">
                <a:buFont typeface="Wingdings" charset="2"/>
                <a:buChar char=""/>
              </a:pPr>
              <a:r>
                <a:rPr lang="en-US" sz="2700" dirty="0">
                  <a:latin typeface="Gill Sans MT Condensed" pitchFamily="34" charset="0"/>
                </a:rPr>
                <a:t>Hard to drive sustainable effort that breaks through	</a:t>
              </a:r>
            </a:p>
          </p:txBody>
        </p:sp>
      </p:grpSp>
      <p:grpSp>
        <p:nvGrpSpPr>
          <p:cNvPr id="9" name="Group 8"/>
          <p:cNvGrpSpPr/>
          <p:nvPr/>
        </p:nvGrpSpPr>
        <p:grpSpPr>
          <a:xfrm>
            <a:off x="4763131" y="1141168"/>
            <a:ext cx="4254278" cy="3834999"/>
            <a:chOff x="6349253" y="1521558"/>
            <a:chExt cx="5672370" cy="5113331"/>
          </a:xfrm>
        </p:grpSpPr>
        <p:pic>
          <p:nvPicPr>
            <p:cNvPr id="4" name="Picture 3"/>
            <p:cNvPicPr>
              <a:picLocks noChangeAspect="1"/>
            </p:cNvPicPr>
            <p:nvPr/>
          </p:nvPicPr>
          <p:blipFill>
            <a:blip r:embed="rId4" cstate="print"/>
            <a:stretch>
              <a:fillRect/>
            </a:stretch>
          </p:blipFill>
          <p:spPr>
            <a:xfrm>
              <a:off x="8291634" y="1521558"/>
              <a:ext cx="947117" cy="1312151"/>
            </a:xfrm>
            <a:prstGeom prst="rect">
              <a:avLst/>
            </a:prstGeom>
          </p:spPr>
        </p:pic>
        <p:sp>
          <p:nvSpPr>
            <p:cNvPr id="8" name="TextBox 7"/>
            <p:cNvSpPr txBox="1"/>
            <p:nvPr/>
          </p:nvSpPr>
          <p:spPr>
            <a:xfrm>
              <a:off x="6349253" y="2979956"/>
              <a:ext cx="5672370" cy="3654933"/>
            </a:xfrm>
            <a:prstGeom prst="rect">
              <a:avLst/>
            </a:prstGeom>
            <a:noFill/>
          </p:spPr>
          <p:txBody>
            <a:bodyPr wrap="square" rtlCol="0">
              <a:spAutoFit/>
            </a:bodyPr>
            <a:lstStyle/>
            <a:p>
              <a:pPr marL="428625" indent="-428625">
                <a:buFont typeface="Wingdings" charset="2"/>
                <a:buChar char=""/>
              </a:pPr>
              <a:r>
                <a:rPr lang="en-US" sz="2700" dirty="0">
                  <a:latin typeface="Gill Sans MT Condensed" pitchFamily="34" charset="0"/>
                </a:rPr>
                <a:t>Central to growing our business &amp; brand</a:t>
              </a:r>
            </a:p>
            <a:p>
              <a:pPr marL="428625" indent="-428625">
                <a:buFont typeface="Wingdings" charset="2"/>
                <a:buChar char=""/>
              </a:pPr>
              <a:r>
                <a:rPr lang="en-US" sz="2700" dirty="0">
                  <a:latin typeface="Gill Sans MT Condensed" pitchFamily="34" charset="0"/>
                </a:rPr>
                <a:t>Aligned across the system</a:t>
              </a:r>
            </a:p>
            <a:p>
              <a:pPr marL="428625" indent="-428625">
                <a:buFont typeface="Wingdings" charset="2"/>
                <a:buChar char=""/>
              </a:pPr>
              <a:r>
                <a:rPr lang="en-US" sz="2700" dirty="0">
                  <a:latin typeface="Gill Sans MT Condensed" pitchFamily="34" charset="0"/>
                </a:rPr>
                <a:t>Focused vision and global framework</a:t>
              </a:r>
            </a:p>
            <a:p>
              <a:pPr marL="428625" indent="-428625">
                <a:buFont typeface="Wingdings" charset="2"/>
                <a:buChar char=""/>
              </a:pPr>
              <a:r>
                <a:rPr lang="en-US" sz="2700" dirty="0">
                  <a:latin typeface="Gill Sans MT Condensed" pitchFamily="34" charset="0"/>
                </a:rPr>
                <a:t>Sharing our story &amp; getting credit</a:t>
              </a:r>
            </a:p>
            <a:p>
              <a:pPr marL="214313" indent="-214313">
                <a:buFont typeface="Arial"/>
                <a:buChar char="•"/>
              </a:pPr>
              <a:endParaRPr lang="en-US" sz="1013" dirty="0"/>
            </a:p>
          </p:txBody>
        </p:sp>
      </p:grpSp>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PencilGrayscale/>
                    </a14:imgEffect>
                    <a14:imgEffect>
                      <a14:brightnessContrast bright="-30000" contrast="31000"/>
                    </a14:imgEffect>
                  </a14:imgLayer>
                </a14:imgProps>
              </a:ext>
              <a:ext uri="{28A0092B-C50C-407E-A947-70E740481C1C}">
                <a14:useLocalDpi xmlns:a14="http://schemas.microsoft.com/office/drawing/2010/main" val="0"/>
              </a:ext>
            </a:extLst>
          </a:blip>
          <a:srcRect/>
          <a:stretch>
            <a:fillRect/>
          </a:stretch>
        </p:blipFill>
        <p:spPr bwMode="auto">
          <a:xfrm>
            <a:off x="3618148" y="2443619"/>
            <a:ext cx="1025399" cy="13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83241" y="4871568"/>
            <a:ext cx="256802" cy="248209"/>
          </a:xfrm>
          <a:prstGeom prst="rect">
            <a:avLst/>
          </a:prstGeom>
          <a:noFill/>
        </p:spPr>
        <p:txBody>
          <a:bodyPr wrap="none" rtlCol="0">
            <a:spAutoFit/>
          </a:bodyPr>
          <a:lstStyle/>
          <a:p>
            <a:r>
              <a:rPr lang="en-US" sz="1013" dirty="0"/>
              <a:t>2</a:t>
            </a:r>
          </a:p>
        </p:txBody>
      </p:sp>
    </p:spTree>
    <p:extLst>
      <p:ext uri="{BB962C8B-B14F-4D97-AF65-F5344CB8AC3E}">
        <p14:creationId xmlns:p14="http://schemas.microsoft.com/office/powerpoint/2010/main" val="67930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7978" y="979715"/>
            <a:ext cx="3063379" cy="3032440"/>
            <a:chOff x="1503555" y="153589"/>
            <a:chExt cx="3181808" cy="3181808"/>
          </a:xfrm>
        </p:grpSpPr>
        <p:sp>
          <p:nvSpPr>
            <p:cNvPr id="14" name="Oval 13"/>
            <p:cNvSpPr/>
            <p:nvPr/>
          </p:nvSpPr>
          <p:spPr>
            <a:xfrm>
              <a:off x="1503555" y="153589"/>
              <a:ext cx="3181808" cy="3181808"/>
            </a:xfrm>
            <a:prstGeom prst="ellipse">
              <a:avLst/>
            </a:prstGeom>
            <a:solidFill>
              <a:srgbClr val="635D4E">
                <a:alpha val="75000"/>
              </a:srgbClr>
            </a:solidFill>
            <a:ln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5" name="Picture 14" descr="BusinessValue.png"/>
            <p:cNvPicPr>
              <a:picLocks noChangeAspect="1"/>
            </p:cNvPicPr>
            <p:nvPr/>
          </p:nvPicPr>
          <p:blipFill>
            <a:blip r:embed="rId3" cstate="print"/>
            <a:stretch>
              <a:fillRect/>
            </a:stretch>
          </p:blipFill>
          <p:spPr>
            <a:xfrm>
              <a:off x="1878489" y="1291069"/>
              <a:ext cx="1138147" cy="793798"/>
            </a:xfrm>
            <a:prstGeom prst="rect">
              <a:avLst/>
            </a:prstGeom>
          </p:spPr>
        </p:pic>
      </p:grpSp>
      <p:grpSp>
        <p:nvGrpSpPr>
          <p:cNvPr id="19" name="Group 12"/>
          <p:cNvGrpSpPr/>
          <p:nvPr/>
        </p:nvGrpSpPr>
        <p:grpSpPr>
          <a:xfrm>
            <a:off x="3828416" y="979714"/>
            <a:ext cx="2993094" cy="3029696"/>
            <a:chOff x="4319373" y="153589"/>
            <a:chExt cx="3181809" cy="3181807"/>
          </a:xfrm>
        </p:grpSpPr>
        <p:sp>
          <p:nvSpPr>
            <p:cNvPr id="20" name="Oval 19"/>
            <p:cNvSpPr/>
            <p:nvPr/>
          </p:nvSpPr>
          <p:spPr>
            <a:xfrm>
              <a:off x="4319373" y="153589"/>
              <a:ext cx="3181809" cy="3181807"/>
            </a:xfrm>
            <a:prstGeom prst="ellipse">
              <a:avLst/>
            </a:prstGeom>
            <a:solidFill>
              <a:schemeClr val="accent2">
                <a:alpha val="51000"/>
              </a:schemeClr>
            </a:solidFill>
            <a:ln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21" name="Picture 20" descr="SocialValue.png"/>
            <p:cNvPicPr>
              <a:picLocks noChangeAspect="1"/>
            </p:cNvPicPr>
            <p:nvPr/>
          </p:nvPicPr>
          <p:blipFill>
            <a:blip r:embed="rId4" cstate="print"/>
            <a:stretch>
              <a:fillRect/>
            </a:stretch>
          </p:blipFill>
          <p:spPr>
            <a:xfrm>
              <a:off x="6202657" y="1278481"/>
              <a:ext cx="841095" cy="804822"/>
            </a:xfrm>
            <a:prstGeom prst="rect">
              <a:avLst/>
            </a:prstGeom>
          </p:spPr>
        </p:pic>
      </p:grpSp>
      <p:pic>
        <p:nvPicPr>
          <p:cNvPr id="23" name="Picture 22" descr="SharedValue_OJTFG.png"/>
          <p:cNvPicPr>
            <a:picLocks noChangeAspect="1"/>
          </p:cNvPicPr>
          <p:nvPr/>
        </p:nvPicPr>
        <p:blipFill>
          <a:blip r:embed="rId5" cstate="print">
            <a:biLevel thresh="50000"/>
          </a:blip>
          <a:stretch>
            <a:fillRect/>
          </a:stretch>
        </p:blipFill>
        <p:spPr>
          <a:xfrm>
            <a:off x="2825662" y="4106428"/>
            <a:ext cx="2871908" cy="765140"/>
          </a:xfrm>
          <a:prstGeom prst="rect">
            <a:avLst/>
          </a:prstGeom>
        </p:spPr>
      </p:pic>
      <p:pic>
        <p:nvPicPr>
          <p:cNvPr id="24" name="Picture 4" descr="\\psf\Home\Desktop\1108026_McD_Build\1108026_McD_Arrow.png"/>
          <p:cNvPicPr>
            <a:picLocks noChangeAspect="1" noChangeArrowheads="1"/>
          </p:cNvPicPr>
          <p:nvPr/>
        </p:nvPicPr>
        <p:blipFill>
          <a:blip r:embed="rId6" cstate="print">
            <a:biLevel thresh="50000"/>
          </a:blip>
          <a:srcRect/>
          <a:stretch>
            <a:fillRect/>
          </a:stretch>
        </p:blipFill>
        <p:spPr bwMode="auto">
          <a:xfrm>
            <a:off x="4059281" y="3173670"/>
            <a:ext cx="404670" cy="835741"/>
          </a:xfrm>
          <a:prstGeom prst="rect">
            <a:avLst/>
          </a:prstGeom>
          <a:noFill/>
        </p:spPr>
      </p:pic>
      <p:sp>
        <p:nvSpPr>
          <p:cNvPr id="13" name="Title 2"/>
          <p:cNvSpPr>
            <a:spLocks noGrp="1"/>
          </p:cNvSpPr>
          <p:nvPr>
            <p:ph type="title"/>
          </p:nvPr>
        </p:nvSpPr>
        <p:spPr>
          <a:xfrm>
            <a:off x="709084" y="165658"/>
            <a:ext cx="8572499" cy="788194"/>
          </a:xfrm>
        </p:spPr>
        <p:txBody>
          <a:bodyPr/>
          <a:lstStyle/>
          <a:p>
            <a:r>
              <a:rPr lang="en-US" dirty="0"/>
              <a:t>GROWING OUR BUSINESS </a:t>
            </a:r>
            <a:r>
              <a:rPr lang="en-US" u="sng" dirty="0"/>
              <a:t>BY</a:t>
            </a:r>
            <a:r>
              <a:rPr lang="en-US" dirty="0"/>
              <a:t> MAKING A POSITIVE DIFFERENCE IN SOCIETY</a:t>
            </a:r>
          </a:p>
        </p:txBody>
      </p:sp>
      <p:sp>
        <p:nvSpPr>
          <p:cNvPr id="2" name="TextBox 1"/>
          <p:cNvSpPr txBox="1"/>
          <p:nvPr/>
        </p:nvSpPr>
        <p:spPr>
          <a:xfrm>
            <a:off x="8783241" y="4871568"/>
            <a:ext cx="256802" cy="248209"/>
          </a:xfrm>
          <a:prstGeom prst="rect">
            <a:avLst/>
          </a:prstGeom>
          <a:noFill/>
        </p:spPr>
        <p:txBody>
          <a:bodyPr wrap="none" rtlCol="0">
            <a:spAutoFit/>
          </a:bodyPr>
          <a:lstStyle/>
          <a:p>
            <a:r>
              <a:rPr lang="en-US" sz="1013" dirty="0"/>
              <a:t>1</a:t>
            </a:r>
          </a:p>
        </p:txBody>
      </p:sp>
    </p:spTree>
    <p:extLst>
      <p:ext uri="{BB962C8B-B14F-4D97-AF65-F5344CB8AC3E}">
        <p14:creationId xmlns:p14="http://schemas.microsoft.com/office/powerpoint/2010/main" val="346063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cxnSpLocks noChangeShapeType="1"/>
          </p:cNvCxnSpPr>
          <p:nvPr/>
        </p:nvCxnSpPr>
        <p:spPr bwMode="auto">
          <a:xfrm>
            <a:off x="940747" y="757238"/>
            <a:ext cx="6348" cy="3705225"/>
          </a:xfrm>
          <a:prstGeom prst="line">
            <a:avLst/>
          </a:prstGeom>
          <a:noFill/>
          <a:ln w="76200">
            <a:solidFill>
              <a:srgbClr val="635D4E"/>
            </a:solidFill>
            <a:round/>
            <a:headEnd type="triangle" w="med" len="me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2" name="Straight Connector 11"/>
          <p:cNvCxnSpPr>
            <a:cxnSpLocks noChangeShapeType="1"/>
          </p:cNvCxnSpPr>
          <p:nvPr/>
        </p:nvCxnSpPr>
        <p:spPr bwMode="auto">
          <a:xfrm>
            <a:off x="923290" y="4462463"/>
            <a:ext cx="7986220" cy="0"/>
          </a:xfrm>
          <a:prstGeom prst="line">
            <a:avLst/>
          </a:prstGeom>
          <a:noFill/>
          <a:ln w="76200">
            <a:solidFill>
              <a:srgbClr val="635D4E"/>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0244" name="TextBox 13"/>
          <p:cNvSpPr txBox="1">
            <a:spLocks noChangeArrowheads="1"/>
          </p:cNvSpPr>
          <p:nvPr/>
        </p:nvSpPr>
        <p:spPr bwMode="auto">
          <a:xfrm rot="-5400000">
            <a:off x="-1003278" y="2540810"/>
            <a:ext cx="3365897"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r>
              <a:rPr lang="en-US" sz="2100" b="1" dirty="0">
                <a:solidFill>
                  <a:srgbClr val="635D4E"/>
                </a:solidFill>
                <a:latin typeface="Calibri" charset="0"/>
                <a:cs typeface="Calibri" charset="0"/>
              </a:rPr>
              <a:t>GOAL UNCERTAINTY</a:t>
            </a:r>
          </a:p>
        </p:txBody>
      </p:sp>
      <p:sp>
        <p:nvSpPr>
          <p:cNvPr id="10245" name="TextBox 14"/>
          <p:cNvSpPr txBox="1">
            <a:spLocks noChangeArrowheads="1"/>
          </p:cNvSpPr>
          <p:nvPr/>
        </p:nvSpPr>
        <p:spPr bwMode="auto">
          <a:xfrm>
            <a:off x="2934127" y="4682729"/>
            <a:ext cx="4199355"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2100" b="1">
                <a:solidFill>
                  <a:srgbClr val="635D4E"/>
                </a:solidFill>
              </a:rPr>
              <a:t>SUSTAINABILITY LEADERSHIP</a:t>
            </a:r>
          </a:p>
        </p:txBody>
      </p:sp>
      <p:sp>
        <p:nvSpPr>
          <p:cNvPr id="10246" name="TextBox 16"/>
          <p:cNvSpPr txBox="1">
            <a:spLocks noChangeArrowheads="1"/>
          </p:cNvSpPr>
          <p:nvPr/>
        </p:nvSpPr>
        <p:spPr bwMode="auto">
          <a:xfrm>
            <a:off x="1051842" y="4420791"/>
            <a:ext cx="292068"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500" b="1">
                <a:solidFill>
                  <a:srgbClr val="515355"/>
                </a:solidFill>
              </a:rPr>
              <a:t>1</a:t>
            </a:r>
          </a:p>
        </p:txBody>
      </p:sp>
      <p:sp>
        <p:nvSpPr>
          <p:cNvPr id="10247" name="TextBox 20"/>
          <p:cNvSpPr txBox="1">
            <a:spLocks noChangeArrowheads="1"/>
          </p:cNvSpPr>
          <p:nvPr/>
        </p:nvSpPr>
        <p:spPr bwMode="auto">
          <a:xfrm>
            <a:off x="2811923" y="4420791"/>
            <a:ext cx="292068"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500" b="1">
                <a:solidFill>
                  <a:srgbClr val="515355"/>
                </a:solidFill>
              </a:rPr>
              <a:t>2</a:t>
            </a:r>
          </a:p>
        </p:txBody>
      </p:sp>
      <p:sp>
        <p:nvSpPr>
          <p:cNvPr id="10248" name="TextBox 21"/>
          <p:cNvSpPr txBox="1">
            <a:spLocks noChangeArrowheads="1"/>
          </p:cNvSpPr>
          <p:nvPr/>
        </p:nvSpPr>
        <p:spPr bwMode="auto">
          <a:xfrm>
            <a:off x="4572001" y="4420791"/>
            <a:ext cx="292068"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500" b="1">
                <a:solidFill>
                  <a:srgbClr val="515355"/>
                </a:solidFill>
              </a:rPr>
              <a:t>3</a:t>
            </a:r>
          </a:p>
        </p:txBody>
      </p:sp>
      <p:sp>
        <p:nvSpPr>
          <p:cNvPr id="10249" name="TextBox 22"/>
          <p:cNvSpPr txBox="1">
            <a:spLocks noChangeArrowheads="1"/>
          </p:cNvSpPr>
          <p:nvPr/>
        </p:nvSpPr>
        <p:spPr bwMode="auto">
          <a:xfrm>
            <a:off x="6313035" y="4420791"/>
            <a:ext cx="292068"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500" b="1">
                <a:solidFill>
                  <a:srgbClr val="515355"/>
                </a:solidFill>
              </a:rPr>
              <a:t>4</a:t>
            </a:r>
          </a:p>
        </p:txBody>
      </p:sp>
      <p:sp>
        <p:nvSpPr>
          <p:cNvPr id="10250" name="TextBox 23"/>
          <p:cNvSpPr txBox="1">
            <a:spLocks noChangeArrowheads="1"/>
          </p:cNvSpPr>
          <p:nvPr/>
        </p:nvSpPr>
        <p:spPr bwMode="auto">
          <a:xfrm>
            <a:off x="8073115" y="4420791"/>
            <a:ext cx="292068"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500" b="1">
                <a:solidFill>
                  <a:srgbClr val="515355"/>
                </a:solidFill>
              </a:rPr>
              <a:t>5</a:t>
            </a:r>
          </a:p>
        </p:txBody>
      </p:sp>
      <p:sp>
        <p:nvSpPr>
          <p:cNvPr id="10251" name="TextBox 24"/>
          <p:cNvSpPr txBox="1">
            <a:spLocks noChangeArrowheads="1"/>
          </p:cNvSpPr>
          <p:nvPr/>
        </p:nvSpPr>
        <p:spPr bwMode="auto">
          <a:xfrm>
            <a:off x="402725" y="4244579"/>
            <a:ext cx="463588"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500" b="1">
                <a:solidFill>
                  <a:srgbClr val="515355"/>
                </a:solidFill>
              </a:rPr>
              <a:t>0%</a:t>
            </a:r>
          </a:p>
        </p:txBody>
      </p:sp>
      <p:sp>
        <p:nvSpPr>
          <p:cNvPr id="10252" name="TextBox 26"/>
          <p:cNvSpPr txBox="1">
            <a:spLocks noChangeArrowheads="1"/>
          </p:cNvSpPr>
          <p:nvPr/>
        </p:nvSpPr>
        <p:spPr bwMode="auto">
          <a:xfrm>
            <a:off x="294805" y="719138"/>
            <a:ext cx="67839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500" b="1">
                <a:solidFill>
                  <a:srgbClr val="515355"/>
                </a:solidFill>
              </a:rPr>
              <a:t>100%</a:t>
            </a:r>
          </a:p>
        </p:txBody>
      </p:sp>
      <p:sp>
        <p:nvSpPr>
          <p:cNvPr id="10253" name="Title 1"/>
          <p:cNvSpPr>
            <a:spLocks noGrp="1"/>
          </p:cNvSpPr>
          <p:nvPr>
            <p:ph type="title"/>
          </p:nvPr>
        </p:nvSpPr>
        <p:spPr>
          <a:xfrm>
            <a:off x="2272589" y="97919"/>
            <a:ext cx="8571854" cy="788194"/>
          </a:xfrm>
        </p:spPr>
        <p:txBody>
          <a:bodyPr/>
          <a:lstStyle/>
          <a:p>
            <a:r>
              <a:rPr lang="en-US" sz="3000" dirty="0">
                <a:solidFill>
                  <a:schemeClr val="tx1"/>
                </a:solidFill>
                <a:latin typeface="+mn-lt"/>
              </a:rPr>
              <a:t>The Leadership Spectrum      </a:t>
            </a:r>
          </a:p>
        </p:txBody>
      </p:sp>
      <p:sp>
        <p:nvSpPr>
          <p:cNvPr id="10259" name="TextBox 39"/>
          <p:cNvSpPr txBox="1">
            <a:spLocks noChangeArrowheads="1"/>
          </p:cNvSpPr>
          <p:nvPr/>
        </p:nvSpPr>
        <p:spPr bwMode="auto">
          <a:xfrm>
            <a:off x="8782542" y="4872038"/>
            <a:ext cx="256802" cy="248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013">
                <a:solidFill>
                  <a:srgbClr val="333333"/>
                </a:solidFill>
              </a:rPr>
              <a:t>6</a:t>
            </a:r>
          </a:p>
        </p:txBody>
      </p:sp>
    </p:spTree>
    <p:extLst>
      <p:ext uri="{BB962C8B-B14F-4D97-AF65-F5344CB8AC3E}">
        <p14:creationId xmlns:p14="http://schemas.microsoft.com/office/powerpoint/2010/main" val="91356222"/>
      </p:ext>
    </p:extLst>
  </p:cSld>
  <p:clrMapOvr>
    <a:masterClrMapping/>
  </p:clrMapOvr>
  <p:transition spd="med" advClick="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C1F2-734E-3AD5-1EE8-24813AA08DC0}"/>
              </a:ext>
            </a:extLst>
          </p:cNvPr>
          <p:cNvSpPr>
            <a:spLocks noGrp="1"/>
          </p:cNvSpPr>
          <p:nvPr>
            <p:ph type="title"/>
          </p:nvPr>
        </p:nvSpPr>
        <p:spPr>
          <a:xfrm>
            <a:off x="3652407" y="493121"/>
            <a:ext cx="5130587" cy="788194"/>
          </a:xfrm>
        </p:spPr>
        <p:txBody>
          <a:bodyPr/>
          <a:lstStyle/>
          <a:p>
            <a:pPr fontAlgn="base"/>
            <a:r>
              <a:rPr lang="en-US" b="0" i="0" u="none" strike="noStrike" dirty="0">
                <a:solidFill>
                  <a:srgbClr val="0D0D0D"/>
                </a:solidFill>
                <a:effectLst/>
                <a:latin typeface="var(--ds-type-system-serif-lining)"/>
              </a:rPr>
              <a:t>A 25-year battle to improve the image of McDonald’s</a:t>
            </a:r>
            <a:br>
              <a:rPr lang="en-US" b="0" i="0" u="none" strike="noStrike" dirty="0">
                <a:solidFill>
                  <a:srgbClr val="0D0D0D"/>
                </a:solidFill>
                <a:effectLst/>
                <a:latin typeface="var(--ds-type-system-serif-lining)"/>
              </a:rPr>
            </a:br>
            <a:r>
              <a:rPr lang="en-US" b="0" i="0" u="none" strike="noStrike" dirty="0">
                <a:solidFill>
                  <a:srgbClr val="0D0D0D"/>
                </a:solidFill>
                <a:effectLst/>
                <a:latin typeface="EconomistSerifOsF"/>
              </a:rPr>
              <a:t>Do you want ethics with that?</a:t>
            </a:r>
            <a:br>
              <a:rPr lang="en-US" b="0" i="0" u="none" strike="noStrike" dirty="0">
                <a:solidFill>
                  <a:srgbClr val="0D0D0D"/>
                </a:solidFill>
                <a:effectLst/>
                <a:latin typeface="EconomistSerifOsF"/>
              </a:rPr>
            </a:br>
            <a:endParaRPr lang="en-US" dirty="0"/>
          </a:p>
        </p:txBody>
      </p:sp>
      <p:pic>
        <p:nvPicPr>
          <p:cNvPr id="1026" name="Picture 2">
            <a:extLst>
              <a:ext uri="{FF2B5EF4-FFF2-40B4-BE49-F238E27FC236}">
                <a16:creationId xmlns:a16="http://schemas.microsoft.com/office/drawing/2014/main" id="{62A52C6E-037F-00D0-1221-AE23A3BA7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726" y="1495077"/>
            <a:ext cx="6181107" cy="34769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Economist - Wikipedia">
            <a:extLst>
              <a:ext uri="{FF2B5EF4-FFF2-40B4-BE49-F238E27FC236}">
                <a16:creationId xmlns:a16="http://schemas.microsoft.com/office/drawing/2014/main" id="{33DB242E-30F9-0BE2-3827-A2278F984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23" y="15562"/>
            <a:ext cx="2810988" cy="141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664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997D8-09A5-9A8E-0B07-5E1D8D70A7D1}"/>
              </a:ext>
            </a:extLst>
          </p:cNvPr>
          <p:cNvSpPr txBox="1"/>
          <p:nvPr/>
        </p:nvSpPr>
        <p:spPr>
          <a:xfrm>
            <a:off x="2015929" y="229250"/>
            <a:ext cx="4807912" cy="4247317"/>
          </a:xfrm>
          <a:prstGeom prst="rect">
            <a:avLst/>
          </a:prstGeom>
          <a:noFill/>
        </p:spPr>
        <p:txBody>
          <a:bodyPr wrap="square" rtlCol="0">
            <a:spAutoFit/>
          </a:bodyPr>
          <a:lstStyle/>
          <a:p>
            <a:endParaRPr lang="en-US" sz="3000" dirty="0"/>
          </a:p>
          <a:p>
            <a:pPr algn="ctr"/>
            <a:r>
              <a:rPr lang="en-US" sz="3000" dirty="0"/>
              <a:t>OPENNESS</a:t>
            </a:r>
          </a:p>
          <a:p>
            <a:pPr algn="ctr"/>
            <a:r>
              <a:rPr lang="en-US" sz="3000" dirty="0"/>
              <a:t> + </a:t>
            </a:r>
          </a:p>
          <a:p>
            <a:pPr algn="ctr"/>
            <a:r>
              <a:rPr lang="en-US" sz="3000" dirty="0"/>
              <a:t>COLLABORATION</a:t>
            </a:r>
          </a:p>
          <a:p>
            <a:pPr algn="ctr"/>
            <a:r>
              <a:rPr lang="en-US" sz="3000" dirty="0"/>
              <a:t> + </a:t>
            </a:r>
          </a:p>
          <a:p>
            <a:pPr algn="ctr"/>
            <a:r>
              <a:rPr lang="en-US" sz="3000" dirty="0"/>
              <a:t>ACTION</a:t>
            </a:r>
          </a:p>
          <a:p>
            <a:pPr algn="ctr"/>
            <a:r>
              <a:rPr lang="en-US" sz="3000" dirty="0"/>
              <a:t>+</a:t>
            </a:r>
          </a:p>
          <a:p>
            <a:pPr algn="ctr"/>
            <a:r>
              <a:rPr lang="en-US" sz="3000" b="1" dirty="0">
                <a:solidFill>
                  <a:schemeClr val="accent6">
                    <a:lumMod val="75000"/>
                  </a:schemeClr>
                </a:solidFill>
              </a:rPr>
              <a:t>STRATEGIC FRAMEWORK </a:t>
            </a:r>
          </a:p>
        </p:txBody>
      </p:sp>
    </p:spTree>
    <p:extLst>
      <p:ext uri="{BB962C8B-B14F-4D97-AF65-F5344CB8AC3E}">
        <p14:creationId xmlns:p14="http://schemas.microsoft.com/office/powerpoint/2010/main" val="1711118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484" t="1887" r="17397" b="22606"/>
          <a:stretch/>
        </p:blipFill>
        <p:spPr>
          <a:xfrm>
            <a:off x="1191" y="1"/>
            <a:ext cx="9141619" cy="5143500"/>
          </a:xfrm>
          <a:prstGeom prst="rect">
            <a:avLst/>
          </a:prstGeom>
        </p:spPr>
      </p:pic>
      <p:sp>
        <p:nvSpPr>
          <p:cNvPr id="3" name="Rectangle 2"/>
          <p:cNvSpPr/>
          <p:nvPr/>
        </p:nvSpPr>
        <p:spPr>
          <a:xfrm>
            <a:off x="17356" y="5184032"/>
            <a:ext cx="2396810" cy="230832"/>
          </a:xfrm>
          <a:prstGeom prst="rect">
            <a:avLst/>
          </a:prstGeom>
        </p:spPr>
        <p:txBody>
          <a:bodyPr wrap="none">
            <a:spAutoFit/>
          </a:bodyPr>
          <a:lstStyle/>
          <a:p>
            <a:r>
              <a:rPr lang="en-US" sz="900" dirty="0">
                <a:solidFill>
                  <a:srgbClr val="FFFFFF"/>
                </a:solidFill>
              </a:rPr>
              <a:t>212_12903_Edmonton_01_Exterior_V3.jpg</a:t>
            </a:r>
          </a:p>
        </p:txBody>
      </p:sp>
      <p:sp>
        <p:nvSpPr>
          <p:cNvPr id="6" name="Rectangle 5"/>
          <p:cNvSpPr/>
          <p:nvPr/>
        </p:nvSpPr>
        <p:spPr>
          <a:xfrm>
            <a:off x="-240344" y="377191"/>
            <a:ext cx="6070508" cy="2662780"/>
          </a:xfrm>
          <a:prstGeom prst="rect">
            <a:avLst/>
          </a:prstGeom>
          <a:noFill/>
        </p:spPr>
        <p:txBody>
          <a:bodyPr wrap="none" lIns="68580" tIns="34290" rIns="68580" bIns="34290">
            <a:spAutoFit/>
            <a:scene3d>
              <a:camera prst="perspectiveContrastingRightFacing"/>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5000"/>
              </a:lnSpc>
            </a:pPr>
            <a:r>
              <a:rPr lang="en-US" sz="3300" dirty="0">
                <a:solidFill>
                  <a:srgbClr val="FFFFFF"/>
                </a:solidFill>
                <a:effectLst>
                  <a:outerShdw blurRad="38100" dist="38100" dir="2700000" algn="tl">
                    <a:srgbClr val="000000">
                      <a:alpha val="43137"/>
                    </a:srgbClr>
                  </a:outerShdw>
                </a:effectLst>
                <a:latin typeface="Arial Black" panose="020B0A04020102020204" pitchFamily="34" charset="0"/>
                <a:ea typeface="Calibri"/>
              </a:rPr>
              <a:t> 1.8 million employees </a:t>
            </a:r>
          </a:p>
          <a:p>
            <a:pPr>
              <a:lnSpc>
                <a:spcPct val="85000"/>
              </a:lnSpc>
            </a:pPr>
            <a:r>
              <a:rPr lang="en-US" sz="3300" dirty="0">
                <a:solidFill>
                  <a:srgbClr val="FFFFFF"/>
                </a:solidFill>
                <a:effectLst>
                  <a:outerShdw blurRad="38100" dist="38100" dir="2700000" algn="tl">
                    <a:srgbClr val="000000">
                      <a:alpha val="43137"/>
                    </a:srgbClr>
                  </a:outerShdw>
                </a:effectLst>
                <a:latin typeface="Arial Black" panose="020B0A04020102020204" pitchFamily="34" charset="0"/>
                <a:ea typeface="Calibri"/>
              </a:rPr>
              <a:t> 70 million customers/day</a:t>
            </a:r>
            <a:br>
              <a:rPr lang="en-US" sz="3300" dirty="0">
                <a:solidFill>
                  <a:srgbClr val="FFFFFF"/>
                </a:solidFill>
                <a:effectLst>
                  <a:outerShdw blurRad="38100" dist="38100" dir="2700000" algn="tl">
                    <a:srgbClr val="000000">
                      <a:alpha val="43137"/>
                    </a:srgbClr>
                  </a:outerShdw>
                </a:effectLst>
                <a:latin typeface="Arial Black" panose="020B0A04020102020204" pitchFamily="34" charset="0"/>
                <a:ea typeface="Calibri"/>
              </a:rPr>
            </a:br>
            <a:r>
              <a:rPr lang="en-US" sz="3300" dirty="0">
                <a:solidFill>
                  <a:srgbClr val="FFFFFF"/>
                </a:solidFill>
                <a:effectLst>
                  <a:outerShdw blurRad="38100" dist="38100" dir="2700000" algn="tl">
                    <a:srgbClr val="000000">
                      <a:alpha val="43137"/>
                    </a:srgbClr>
                  </a:outerShdw>
                </a:effectLst>
                <a:latin typeface="Arial Black" panose="020B0A04020102020204" pitchFamily="34" charset="0"/>
                <a:ea typeface="Calibri"/>
              </a:rPr>
              <a:t>45,000+ restaurants</a:t>
            </a:r>
          </a:p>
          <a:p>
            <a:pPr>
              <a:lnSpc>
                <a:spcPct val="85000"/>
              </a:lnSpc>
            </a:pPr>
            <a:r>
              <a:rPr lang="en-US" sz="3300" dirty="0">
                <a:solidFill>
                  <a:srgbClr val="FFFFFF"/>
                </a:solidFill>
                <a:effectLst>
                  <a:outerShdw blurRad="38100" dist="38100" dir="2700000" algn="tl">
                    <a:srgbClr val="000000">
                      <a:alpha val="43137"/>
                    </a:srgbClr>
                  </a:outerShdw>
                </a:effectLst>
                <a:latin typeface="Arial Black" panose="020B0A04020102020204" pitchFamily="34" charset="0"/>
                <a:ea typeface="Calibri"/>
              </a:rPr>
              <a:t> 120 countries</a:t>
            </a:r>
          </a:p>
          <a:p>
            <a:pPr>
              <a:lnSpc>
                <a:spcPct val="85000"/>
              </a:lnSpc>
            </a:pPr>
            <a:r>
              <a:rPr lang="en-US" sz="3300" dirty="0">
                <a:solidFill>
                  <a:srgbClr val="FFFFFF"/>
                </a:solidFill>
                <a:effectLst>
                  <a:outerShdw blurRad="38100" dist="38100" dir="2700000" algn="tl">
                    <a:srgbClr val="000000">
                      <a:alpha val="43137"/>
                    </a:srgbClr>
                  </a:outerShdw>
                </a:effectLst>
                <a:latin typeface="Arial Black" panose="020B0A04020102020204" pitchFamily="34" charset="0"/>
                <a:ea typeface="Calibri"/>
              </a:rPr>
              <a:t> </a:t>
            </a:r>
          </a:p>
          <a:p>
            <a:pPr>
              <a:lnSpc>
                <a:spcPct val="85000"/>
              </a:lnSpc>
            </a:pPr>
            <a:r>
              <a:rPr lang="en-US" sz="3300" dirty="0">
                <a:solidFill>
                  <a:srgbClr val="FFFFFF"/>
                </a:solidFill>
                <a:effectLst>
                  <a:outerShdw blurRad="38100" dist="38100" dir="2700000" algn="tl">
                    <a:srgbClr val="000000">
                      <a:alpha val="43137"/>
                    </a:srgbClr>
                  </a:outerShdw>
                </a:effectLst>
                <a:latin typeface="Arial Black" panose="020B0A04020102020204" pitchFamily="34" charset="0"/>
                <a:ea typeface="Calibri"/>
              </a:rPr>
              <a:t> </a:t>
            </a:r>
          </a:p>
        </p:txBody>
      </p:sp>
    </p:spTree>
    <p:extLst>
      <p:ext uri="{BB962C8B-B14F-4D97-AF65-F5344CB8AC3E}">
        <p14:creationId xmlns:p14="http://schemas.microsoft.com/office/powerpoint/2010/main" val="3225379145"/>
      </p:ext>
    </p:extLst>
  </p:cSld>
  <p:clrMapOvr>
    <a:masterClrMapping/>
  </p:clrMapOvr>
  <p:transition spd="slow">
    <p:wipe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ransparency: definition and meaning - Market Business News">
            <a:extLst>
              <a:ext uri="{FF2B5EF4-FFF2-40B4-BE49-F238E27FC236}">
                <a16:creationId xmlns:a16="http://schemas.microsoft.com/office/drawing/2014/main" id="{2F5BD079-C654-0C9A-E9F1-4768E5575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573" y="0"/>
            <a:ext cx="608885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254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91" y="1"/>
            <a:ext cx="9141619" cy="4836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ounded Rectangle 9"/>
          <p:cNvSpPr>
            <a:spLocks noChangeAspect="1"/>
          </p:cNvSpPr>
          <p:nvPr/>
        </p:nvSpPr>
        <p:spPr bwMode="auto">
          <a:xfrm>
            <a:off x="355877" y="168791"/>
            <a:ext cx="8518981" cy="527895"/>
          </a:xfrm>
          <a:prstGeom prst="roundRect">
            <a:avLst/>
          </a:prstGeom>
          <a:solidFill>
            <a:srgbClr val="BDC6BB"/>
          </a:solidFill>
          <a:ln w="5715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CA" sz="1800">
              <a:latin typeface="Arial" charset="0"/>
              <a:ea typeface="ＭＳ Ｐゴシック" pitchFamily="28" charset="-128"/>
            </a:endParaRPr>
          </a:p>
        </p:txBody>
      </p:sp>
      <p:sp>
        <p:nvSpPr>
          <p:cNvPr id="9" name="Rounded Rectangle 8"/>
          <p:cNvSpPr/>
          <p:nvPr/>
        </p:nvSpPr>
        <p:spPr bwMode="auto">
          <a:xfrm>
            <a:off x="336674" y="153714"/>
            <a:ext cx="8565769" cy="4592458"/>
          </a:xfrm>
          <a:prstGeom prst="roundRect">
            <a:avLst>
              <a:gd name="adj" fmla="val 3793"/>
            </a:avLst>
          </a:prstGeom>
          <a:noFill/>
          <a:ln w="57150"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CA" sz="1800">
              <a:latin typeface="Arial" charset="0"/>
              <a:ea typeface="ＭＳ Ｐゴシック" pitchFamily="28" charset="-128"/>
            </a:endParaRPr>
          </a:p>
        </p:txBody>
      </p:sp>
      <p:sp>
        <p:nvSpPr>
          <p:cNvPr id="12" name="Title 1"/>
          <p:cNvSpPr>
            <a:spLocks noGrp="1"/>
          </p:cNvSpPr>
          <p:nvPr>
            <p:ph type="title"/>
          </p:nvPr>
        </p:nvSpPr>
        <p:spPr>
          <a:xfrm>
            <a:off x="396624" y="174171"/>
            <a:ext cx="7770376" cy="457201"/>
          </a:xfrm>
        </p:spPr>
        <p:txBody>
          <a:bodyPr anchor="ctr">
            <a:normAutofit/>
          </a:bodyPr>
          <a:lstStyle/>
          <a:p>
            <a:r>
              <a:rPr lang="en-CA" sz="2100" dirty="0"/>
              <a:t>Trust gap between companies and scientists/NGOs</a:t>
            </a:r>
          </a:p>
        </p:txBody>
      </p:sp>
      <p:pic>
        <p:nvPicPr>
          <p:cNvPr id="11" name="Picture 10" descr="R12W1_1_fi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4839" y="1147005"/>
            <a:ext cx="7884647" cy="347781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07014" y="4441373"/>
            <a:ext cx="822929" cy="212272"/>
          </a:xfrm>
          <a:prstGeom prst="rect">
            <a:avLst/>
          </a:prstGeom>
        </p:spPr>
      </p:pic>
      <p:sp>
        <p:nvSpPr>
          <p:cNvPr id="17" name="Text Box 8"/>
          <p:cNvSpPr txBox="1">
            <a:spLocks/>
          </p:cNvSpPr>
          <p:nvPr/>
        </p:nvSpPr>
        <p:spPr bwMode="auto">
          <a:xfrm>
            <a:off x="513268" y="789974"/>
            <a:ext cx="63166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dirty="0">
                <a:solidFill>
                  <a:srgbClr val="000000"/>
                </a:solidFill>
                <a:latin typeface="Calibri" pitchFamily="34" charset="0"/>
                <a:sym typeface="Arial" charset="0"/>
              </a:rPr>
              <a:t>Net Trust in Institutions,* Average of 22 Countries </a:t>
            </a:r>
          </a:p>
        </p:txBody>
      </p:sp>
    </p:spTree>
    <p:extLst>
      <p:ext uri="{BB962C8B-B14F-4D97-AF65-F5344CB8AC3E}">
        <p14:creationId xmlns:p14="http://schemas.microsoft.com/office/powerpoint/2010/main" val="202198416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ustainable Product Business Case of McDonald's: An Innovative Approach  Towards Responsible Consumerism">
            <a:extLst>
              <a:ext uri="{FF2B5EF4-FFF2-40B4-BE49-F238E27FC236}">
                <a16:creationId xmlns:a16="http://schemas.microsoft.com/office/drawing/2014/main" id="{30C69AC0-9184-B78A-D0D3-C169EAD79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013" y="0"/>
            <a:ext cx="66579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067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9 drivers of the business case for sustainability">
            <a:extLst>
              <a:ext uri="{FF2B5EF4-FFF2-40B4-BE49-F238E27FC236}">
                <a16:creationId xmlns:a16="http://schemas.microsoft.com/office/drawing/2014/main" id="{69E17DA7-8D08-6F73-9382-0A0DA4992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 y="0"/>
            <a:ext cx="914161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388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74" name="Title 4"/>
          <p:cNvSpPr>
            <a:spLocks/>
          </p:cNvSpPr>
          <p:nvPr/>
        </p:nvSpPr>
        <p:spPr bwMode="auto">
          <a:xfrm>
            <a:off x="307165" y="239596"/>
            <a:ext cx="8290940" cy="771525"/>
          </a:xfrm>
          <a:prstGeom prst="rect">
            <a:avLst/>
          </a:prstGeom>
          <a:noFill/>
          <a:ln w="9525">
            <a:noFill/>
            <a:miter lim="800000"/>
            <a:headEnd/>
            <a:tailEnd/>
          </a:ln>
        </p:spPr>
        <p:txBody>
          <a:bodyPr bIns="0" anchor="t"/>
          <a:lstStyle/>
          <a:p>
            <a:pPr algn="ctr">
              <a:defRPr/>
            </a:pPr>
            <a:r>
              <a:rPr lang="en-US" sz="4050" cap="all" dirty="0">
                <a:latin typeface="+mj-lt"/>
              </a:rPr>
              <a:t>Improving our Brand Health by </a:t>
            </a:r>
            <a:r>
              <a:rPr lang="en-US" sz="4050" b="1" cap="all" dirty="0">
                <a:solidFill>
                  <a:schemeClr val="accent5"/>
                </a:solidFill>
                <a:latin typeface="Arial"/>
                <a:cs typeface="Arial"/>
              </a:rPr>
              <a:t>1%</a:t>
            </a:r>
          </a:p>
          <a:p>
            <a:pPr algn="ctr">
              <a:defRPr/>
            </a:pPr>
            <a:r>
              <a:rPr lang="en-US" sz="4050" cap="all" dirty="0">
                <a:latin typeface="+mj-lt"/>
              </a:rPr>
              <a:t>=</a:t>
            </a:r>
          </a:p>
          <a:p>
            <a:pPr algn="ctr">
              <a:defRPr/>
            </a:pPr>
            <a:r>
              <a:rPr lang="en-US" sz="4050" b="1" cap="all" dirty="0">
                <a:solidFill>
                  <a:schemeClr val="accent4"/>
                </a:solidFill>
                <a:latin typeface="Arial"/>
                <a:cs typeface="Arial"/>
              </a:rPr>
              <a:t>2%</a:t>
            </a:r>
            <a:r>
              <a:rPr lang="en-US" sz="4050" b="1" cap="all" dirty="0">
                <a:solidFill>
                  <a:schemeClr val="accent4"/>
                </a:solidFill>
                <a:latin typeface="+mj-lt"/>
                <a:cs typeface="Arial"/>
              </a:rPr>
              <a:t> </a:t>
            </a:r>
            <a:r>
              <a:rPr lang="en-US" sz="4050" cap="all" dirty="0">
                <a:latin typeface="+mj-lt"/>
              </a:rPr>
              <a:t>increase in sales</a:t>
            </a:r>
          </a:p>
          <a:p>
            <a:pPr algn="ctr">
              <a:defRPr/>
            </a:pPr>
            <a:r>
              <a:rPr lang="en-US" sz="6000" cap="all" dirty="0">
                <a:latin typeface="+mj-lt"/>
              </a:rPr>
              <a:t>(</a:t>
            </a:r>
            <a:r>
              <a:rPr lang="en-US" sz="3000" cap="all" dirty="0">
                <a:latin typeface="+mj-lt"/>
              </a:rPr>
              <a:t>Sustainability = 50% of Brand attributes</a:t>
            </a:r>
            <a:r>
              <a:rPr lang="en-US" sz="6000" cap="all" dirty="0">
                <a:latin typeface="+mj-lt"/>
              </a:rPr>
              <a:t>)</a:t>
            </a:r>
          </a:p>
        </p:txBody>
      </p:sp>
    </p:spTree>
    <p:extLst>
      <p:ext uri="{BB962C8B-B14F-4D97-AF65-F5344CB8AC3E}">
        <p14:creationId xmlns:p14="http://schemas.microsoft.com/office/powerpoint/2010/main" val="4195797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49D36-C409-9D90-F483-E9A9D74BB607}"/>
              </a:ext>
            </a:extLst>
          </p:cNvPr>
          <p:cNvSpPr>
            <a:spLocks noGrp="1"/>
          </p:cNvSpPr>
          <p:nvPr>
            <p:ph type="body" sz="quarter" idx="11"/>
          </p:nvPr>
        </p:nvSpPr>
        <p:spPr/>
        <p:txBody>
          <a:bodyPr>
            <a:normAutofit lnSpcReduction="10000"/>
          </a:bodyPr>
          <a:lstStyle/>
          <a:p>
            <a:endParaRPr lang="en-US"/>
          </a:p>
        </p:txBody>
      </p:sp>
      <p:pic>
        <p:nvPicPr>
          <p:cNvPr id="16386" name="Picture 2" descr="Nothing on Steam">
            <a:extLst>
              <a:ext uri="{FF2B5EF4-FFF2-40B4-BE49-F238E27FC236}">
                <a16:creationId xmlns:a16="http://schemas.microsoft.com/office/drawing/2014/main" id="{3B607322-0BCD-AA8D-6A0E-47A3FE54C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 y="-47562"/>
            <a:ext cx="9141619" cy="5238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829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rstanding Voluntary Sustainability Standards - Blockchain for Food  Safety, Traceability and Supplychain Transparency">
            <a:extLst>
              <a:ext uri="{FF2B5EF4-FFF2-40B4-BE49-F238E27FC236}">
                <a16:creationId xmlns:a16="http://schemas.microsoft.com/office/drawing/2014/main" id="{8F0D604C-6C73-E6F5-6448-474640A0E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2" y="462513"/>
            <a:ext cx="4008981" cy="42184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PAN AIRLINES Corporate Information">
            <a:extLst>
              <a:ext uri="{FF2B5EF4-FFF2-40B4-BE49-F238E27FC236}">
                <a16:creationId xmlns:a16="http://schemas.microsoft.com/office/drawing/2014/main" id="{38530873-EA38-CAF5-4104-8234569C83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063" y="72581"/>
            <a:ext cx="4008980" cy="2294702"/>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Environmental, Social and Governance | Sainsbury's">
            <a:extLst>
              <a:ext uri="{FF2B5EF4-FFF2-40B4-BE49-F238E27FC236}">
                <a16:creationId xmlns:a16="http://schemas.microsoft.com/office/drawing/2014/main" id="{B2868BCA-6D1A-EDE3-C66E-333B58DF6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163" y="2497666"/>
            <a:ext cx="4308780" cy="241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561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1631326-46A7-574C-2EC0-6B1635C9A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366"/>
          <a:stretch/>
        </p:blipFill>
        <p:spPr bwMode="auto">
          <a:xfrm>
            <a:off x="225695" y="1700214"/>
            <a:ext cx="2857500" cy="17696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171 Cynic Stock Photos - Free &amp; Royalty-Free Stock Photos from Dreamstime">
            <a:extLst>
              <a:ext uri="{FF2B5EF4-FFF2-40B4-BE49-F238E27FC236}">
                <a16:creationId xmlns:a16="http://schemas.microsoft.com/office/drawing/2014/main" id="{FB2330A1-97EE-63E9-442B-22E1A6159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95" y="3327026"/>
            <a:ext cx="2857500"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738C43-725B-C572-2FE5-8F5C040A1B06}"/>
              </a:ext>
            </a:extLst>
          </p:cNvPr>
          <p:cNvSpPr txBox="1"/>
          <p:nvPr/>
        </p:nvSpPr>
        <p:spPr>
          <a:xfrm>
            <a:off x="4211780" y="683241"/>
            <a:ext cx="2364750" cy="646331"/>
          </a:xfrm>
          <a:prstGeom prst="rect">
            <a:avLst/>
          </a:prstGeom>
          <a:noFill/>
        </p:spPr>
        <p:txBody>
          <a:bodyPr wrap="none" rtlCol="0">
            <a:spAutoFit/>
          </a:bodyPr>
          <a:lstStyle/>
          <a:p>
            <a:r>
              <a:rPr lang="en-US" sz="3600" b="1" dirty="0"/>
              <a:t>Believers </a:t>
            </a:r>
          </a:p>
        </p:txBody>
      </p:sp>
      <p:sp>
        <p:nvSpPr>
          <p:cNvPr id="3" name="TextBox 2">
            <a:extLst>
              <a:ext uri="{FF2B5EF4-FFF2-40B4-BE49-F238E27FC236}">
                <a16:creationId xmlns:a16="http://schemas.microsoft.com/office/drawing/2014/main" id="{D1F0919C-6D64-40B0-9F20-25C3B93D0989}"/>
              </a:ext>
            </a:extLst>
          </p:cNvPr>
          <p:cNvSpPr txBox="1"/>
          <p:nvPr/>
        </p:nvSpPr>
        <p:spPr>
          <a:xfrm>
            <a:off x="4211781" y="2260127"/>
            <a:ext cx="3211135" cy="646331"/>
          </a:xfrm>
          <a:prstGeom prst="rect">
            <a:avLst/>
          </a:prstGeom>
          <a:noFill/>
        </p:spPr>
        <p:txBody>
          <a:bodyPr wrap="none" rtlCol="0">
            <a:spAutoFit/>
          </a:bodyPr>
          <a:lstStyle/>
          <a:p>
            <a:r>
              <a:rPr lang="en-US" sz="3600" b="1" dirty="0"/>
              <a:t>Fence Sitters </a:t>
            </a:r>
          </a:p>
        </p:txBody>
      </p:sp>
      <p:sp>
        <p:nvSpPr>
          <p:cNvPr id="4" name="TextBox 3">
            <a:extLst>
              <a:ext uri="{FF2B5EF4-FFF2-40B4-BE49-F238E27FC236}">
                <a16:creationId xmlns:a16="http://schemas.microsoft.com/office/drawing/2014/main" id="{564E5971-E4E1-2CAC-2E67-B33A5196A078}"/>
              </a:ext>
            </a:extLst>
          </p:cNvPr>
          <p:cNvSpPr txBox="1"/>
          <p:nvPr/>
        </p:nvSpPr>
        <p:spPr>
          <a:xfrm>
            <a:off x="4211782" y="3837014"/>
            <a:ext cx="5533514" cy="646331"/>
          </a:xfrm>
          <a:prstGeom prst="rect">
            <a:avLst/>
          </a:prstGeom>
          <a:noFill/>
        </p:spPr>
        <p:txBody>
          <a:bodyPr wrap="square" rtlCol="0">
            <a:spAutoFit/>
          </a:bodyPr>
          <a:lstStyle/>
          <a:p>
            <a:r>
              <a:rPr lang="en-US" sz="3600" b="1" dirty="0"/>
              <a:t>Skeptics </a:t>
            </a:r>
          </a:p>
        </p:txBody>
      </p:sp>
      <p:pic>
        <p:nvPicPr>
          <p:cNvPr id="12290" name="Picture 2" descr="March Sustainability Champion: Dylan Vines | Office of Sustainability">
            <a:extLst>
              <a:ext uri="{FF2B5EF4-FFF2-40B4-BE49-F238E27FC236}">
                <a16:creationId xmlns:a16="http://schemas.microsoft.com/office/drawing/2014/main" id="{F86E4C44-B762-BFC6-A4E9-45DCE8BD84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932" y="1"/>
            <a:ext cx="2917263" cy="169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328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ok cov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028" y="0"/>
            <a:ext cx="3415791" cy="5143500"/>
          </a:xfrm>
          <a:prstGeom prst="rect">
            <a:avLst/>
          </a:prstGeom>
        </p:spPr>
      </p:pic>
      <p:sp>
        <p:nvSpPr>
          <p:cNvPr id="4" name="TextBox 3">
            <a:extLst>
              <a:ext uri="{FF2B5EF4-FFF2-40B4-BE49-F238E27FC236}">
                <a16:creationId xmlns:a16="http://schemas.microsoft.com/office/drawing/2014/main" id="{2E4F5E6A-5383-0C4C-84AF-16018E0CBCF2}"/>
              </a:ext>
            </a:extLst>
          </p:cNvPr>
          <p:cNvSpPr txBox="1"/>
          <p:nvPr/>
        </p:nvSpPr>
        <p:spPr>
          <a:xfrm>
            <a:off x="5215501" y="4126864"/>
            <a:ext cx="2573141" cy="923330"/>
          </a:xfrm>
          <a:prstGeom prst="rect">
            <a:avLst/>
          </a:prstGeom>
          <a:noFill/>
        </p:spPr>
        <p:txBody>
          <a:bodyPr wrap="none" rtlCol="0">
            <a:spAutoFit/>
          </a:bodyPr>
          <a:lstStyle/>
          <a:p>
            <a:pPr algn="ctr"/>
            <a:r>
              <a:rPr lang="en-US" sz="1800" dirty="0"/>
              <a:t>THANK YOU!</a:t>
            </a:r>
          </a:p>
          <a:p>
            <a:pPr algn="ctr"/>
            <a:r>
              <a:rPr lang="en-US" sz="1800" dirty="0">
                <a:hlinkClick r:id="rId4">
                  <a:extLst>
                    <a:ext uri="{A12FA001-AC4F-418D-AE19-62706E023703}">
                      <ahyp:hlinkClr xmlns:ahyp="http://schemas.microsoft.com/office/drawing/2018/hyperlinkcolor" val="tx"/>
                    </a:ext>
                  </a:extLst>
                </a:hlinkClick>
              </a:rPr>
              <a:t>langertbob@gmail.com</a:t>
            </a:r>
            <a:endParaRPr lang="en-US" sz="1800" dirty="0"/>
          </a:p>
          <a:p>
            <a:pPr algn="ctr"/>
            <a:r>
              <a:rPr lang="en-US" sz="1800" dirty="0"/>
              <a:t>LinkedIn:  @</a:t>
            </a:r>
            <a:r>
              <a:rPr lang="en-US" sz="1800" dirty="0" err="1"/>
              <a:t>boblangert</a:t>
            </a:r>
            <a:endParaRPr lang="en-US" sz="1800" dirty="0"/>
          </a:p>
        </p:txBody>
      </p:sp>
      <p:sp>
        <p:nvSpPr>
          <p:cNvPr id="3" name="TextBox 2">
            <a:extLst>
              <a:ext uri="{FF2B5EF4-FFF2-40B4-BE49-F238E27FC236}">
                <a16:creationId xmlns:a16="http://schemas.microsoft.com/office/drawing/2014/main" id="{0E9270B6-D3A1-254F-5BA5-C4688CEDC0BD}"/>
              </a:ext>
            </a:extLst>
          </p:cNvPr>
          <p:cNvSpPr txBox="1"/>
          <p:nvPr/>
        </p:nvSpPr>
        <p:spPr>
          <a:xfrm>
            <a:off x="4572001" y="-133597"/>
            <a:ext cx="4570809" cy="4310860"/>
          </a:xfrm>
          <a:prstGeom prst="rect">
            <a:avLst/>
          </a:prstGeom>
          <a:noFill/>
        </p:spPr>
        <p:txBody>
          <a:bodyPr wrap="square" rtlCol="0">
            <a:spAutoFit/>
          </a:bodyPr>
          <a:lstStyle/>
          <a:p>
            <a:endParaRPr lang="en-US" sz="2400" b="1" dirty="0"/>
          </a:p>
          <a:p>
            <a:r>
              <a:rPr lang="en-US" sz="2400" b="1" dirty="0"/>
              <a:t>The Social License Challenge:</a:t>
            </a:r>
          </a:p>
          <a:p>
            <a:endParaRPr lang="en-US" sz="2400" b="1" dirty="0"/>
          </a:p>
          <a:p>
            <a:r>
              <a:rPr lang="en-US" sz="2400" b="1" dirty="0"/>
              <a:t>Open</a:t>
            </a:r>
          </a:p>
          <a:p>
            <a:endParaRPr lang="en-US" sz="2400" b="1" dirty="0"/>
          </a:p>
          <a:p>
            <a:r>
              <a:rPr lang="en-US" sz="2400" b="1" dirty="0"/>
              <a:t>Collaborative</a:t>
            </a:r>
          </a:p>
          <a:p>
            <a:endParaRPr lang="en-US" sz="2400" b="1" dirty="0"/>
          </a:p>
          <a:p>
            <a:r>
              <a:rPr lang="en-US" sz="2400" b="1" dirty="0"/>
              <a:t>Action-oriented</a:t>
            </a:r>
          </a:p>
          <a:p>
            <a:endParaRPr lang="en-US" sz="2400" b="1" dirty="0"/>
          </a:p>
          <a:p>
            <a:r>
              <a:rPr lang="en-US" sz="2400" b="1" dirty="0"/>
              <a:t>Strategic</a:t>
            </a:r>
          </a:p>
          <a:p>
            <a:endParaRPr lang="en-US" sz="2400" dirty="0"/>
          </a:p>
          <a:p>
            <a:endParaRPr lang="en-US" sz="1013" dirty="0"/>
          </a:p>
        </p:txBody>
      </p:sp>
    </p:spTree>
    <p:extLst>
      <p:ext uri="{BB962C8B-B14F-4D97-AF65-F5344CB8AC3E}">
        <p14:creationId xmlns:p14="http://schemas.microsoft.com/office/powerpoint/2010/main" val="1734519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latimesphoto.files.wordpress.com/2010/10/pin04_lb0tean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45" y="349622"/>
            <a:ext cx="3514251" cy="19772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upersize_me.jpg">
            <a:extLst>
              <a:ext uri="{FF2B5EF4-FFF2-40B4-BE49-F238E27FC236}">
                <a16:creationId xmlns:a16="http://schemas.microsoft.com/office/drawing/2014/main" id="{83C9201F-BE0F-9BA9-A436-215A6888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559" y="378902"/>
            <a:ext cx="2923798" cy="4385697"/>
          </a:xfrm>
          <a:prstGeom prst="rect">
            <a:avLst/>
          </a:prstGeom>
        </p:spPr>
      </p:pic>
      <p:pic>
        <p:nvPicPr>
          <p:cNvPr id="2" name="Picture 2" descr="Fight for 15' campaign to target McDonald's stores April 14 | News |  niagara-gazette.com">
            <a:extLst>
              <a:ext uri="{FF2B5EF4-FFF2-40B4-BE49-F238E27FC236}">
                <a16:creationId xmlns:a16="http://schemas.microsoft.com/office/drawing/2014/main" id="{1CB0C589-BBE5-5C22-97D4-2E087D9B97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226" y="2571751"/>
            <a:ext cx="3401544" cy="24916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s wrong with McDonald's?">
            <a:extLst>
              <a:ext uri="{FF2B5EF4-FFF2-40B4-BE49-F238E27FC236}">
                <a16:creationId xmlns:a16="http://schemas.microsoft.com/office/drawing/2014/main" id="{CD769312-B90C-B59B-F90C-3964535F95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844" y="964190"/>
            <a:ext cx="2309327" cy="3417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537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andora's Box 2017. I didn't hear the ending to the story… | by Grace Dow |  Medium">
            <a:extLst>
              <a:ext uri="{FF2B5EF4-FFF2-40B4-BE49-F238E27FC236}">
                <a16:creationId xmlns:a16="http://schemas.microsoft.com/office/drawing/2014/main" id="{E50B200F-4431-8DC6-D878-564AA5EE66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8970" y="1295346"/>
            <a:ext cx="3822983" cy="317626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Five sustainability trends businesses will embrace in 2024 | BetaNews">
            <a:extLst>
              <a:ext uri="{FF2B5EF4-FFF2-40B4-BE49-F238E27FC236}">
                <a16:creationId xmlns:a16="http://schemas.microsoft.com/office/drawing/2014/main" id="{91235404-F39B-6199-BF38-71FF60077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141" y="1295346"/>
            <a:ext cx="4428011" cy="31762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3A6508-6501-3C85-2C38-3CC405BB55D0}"/>
              </a:ext>
            </a:extLst>
          </p:cNvPr>
          <p:cNvSpPr txBox="1"/>
          <p:nvPr/>
        </p:nvSpPr>
        <p:spPr>
          <a:xfrm>
            <a:off x="652267" y="0"/>
            <a:ext cx="7364932" cy="1107996"/>
          </a:xfrm>
          <a:prstGeom prst="rect">
            <a:avLst/>
          </a:prstGeom>
          <a:noFill/>
        </p:spPr>
        <p:txBody>
          <a:bodyPr wrap="square" rtlCol="0">
            <a:spAutoFit/>
          </a:bodyPr>
          <a:lstStyle/>
          <a:p>
            <a:pPr algn="ctr"/>
            <a:r>
              <a:rPr lang="en-US" sz="3300" b="1" dirty="0"/>
              <a:t> </a:t>
            </a:r>
          </a:p>
          <a:p>
            <a:r>
              <a:rPr lang="en-US" sz="3300" b="1" dirty="0"/>
              <a:t>Pandora’s Box      &gt;        Opportunity </a:t>
            </a:r>
          </a:p>
        </p:txBody>
      </p:sp>
    </p:spTree>
    <p:extLst>
      <p:ext uri="{BB962C8B-B14F-4D97-AF65-F5344CB8AC3E}">
        <p14:creationId xmlns:p14="http://schemas.microsoft.com/office/powerpoint/2010/main" val="120074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 ma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051" y="-623055"/>
            <a:ext cx="5468588" cy="6389610"/>
          </a:xfrm>
          <a:prstGeom prst="rect">
            <a:avLst/>
          </a:prstGeom>
        </p:spPr>
      </p:pic>
    </p:spTree>
    <p:extLst>
      <p:ext uri="{BB962C8B-B14F-4D97-AF65-F5344CB8AC3E}">
        <p14:creationId xmlns:p14="http://schemas.microsoft.com/office/powerpoint/2010/main" val="458517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67FE6EE-1635-50AE-B4A9-4BE91F6F5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43" y="0"/>
            <a:ext cx="814387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678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C7F02-8F7A-0C40-B942-9898E990DFFB}"/>
              </a:ext>
            </a:extLst>
          </p:cNvPr>
          <p:cNvPicPr>
            <a:picLocks noChangeAspect="1"/>
          </p:cNvPicPr>
          <p:nvPr/>
        </p:nvPicPr>
        <p:blipFill>
          <a:blip r:embed="rId3"/>
          <a:stretch>
            <a:fillRect/>
          </a:stretch>
        </p:blipFill>
        <p:spPr>
          <a:xfrm>
            <a:off x="831273" y="0"/>
            <a:ext cx="7481455" cy="5143500"/>
          </a:xfrm>
          <a:prstGeom prst="rect">
            <a:avLst/>
          </a:prstGeom>
        </p:spPr>
      </p:pic>
    </p:spTree>
    <p:extLst>
      <p:ext uri="{BB962C8B-B14F-4D97-AF65-F5344CB8AC3E}">
        <p14:creationId xmlns:p14="http://schemas.microsoft.com/office/powerpoint/2010/main" val="3339231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572331-8048-9DC0-6E61-32A2E7327B2A}"/>
              </a:ext>
            </a:extLst>
          </p:cNvPr>
          <p:cNvSpPr txBox="1"/>
          <p:nvPr/>
        </p:nvSpPr>
        <p:spPr>
          <a:xfrm>
            <a:off x="365614" y="771257"/>
            <a:ext cx="7706414" cy="3572196"/>
          </a:xfrm>
          <a:prstGeom prst="rect">
            <a:avLst/>
          </a:prstGeom>
          <a:noFill/>
        </p:spPr>
        <p:txBody>
          <a:bodyPr wrap="square" rtlCol="0">
            <a:spAutoFit/>
          </a:bodyPr>
          <a:lstStyle/>
          <a:p>
            <a:r>
              <a:rPr lang="en-US" sz="2700" dirty="0"/>
              <a:t>“This partnership showed that collaboration can effectively spur innovation and lead to powerful results that make sense for both business and the environment.”</a:t>
            </a:r>
          </a:p>
          <a:p>
            <a:endParaRPr lang="en-US" sz="2700" dirty="0"/>
          </a:p>
          <a:p>
            <a:endParaRPr lang="en-US" sz="2700" dirty="0"/>
          </a:p>
          <a:p>
            <a:r>
              <a:rPr lang="en-US" sz="2700" b="1" dirty="0"/>
              <a:t>Fred Krupp, President of the Environmental Defense Fund</a:t>
            </a:r>
          </a:p>
          <a:p>
            <a:endParaRPr lang="en-US" sz="1013" dirty="0"/>
          </a:p>
        </p:txBody>
      </p:sp>
    </p:spTree>
    <p:extLst>
      <p:ext uri="{BB962C8B-B14F-4D97-AF65-F5344CB8AC3E}">
        <p14:creationId xmlns:p14="http://schemas.microsoft.com/office/powerpoint/2010/main" val="17071131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bef91741d58f730744cfab4630cc74f527b85"/>
</p:tagLst>
</file>

<file path=ppt/theme/theme1.xml><?xml version="1.0" encoding="utf-8"?>
<a:theme xmlns:a="http://schemas.openxmlformats.org/drawingml/2006/main" name="Leadership Summit - Menu">
  <a:themeElements>
    <a:clrScheme name="McD Menu2">
      <a:dk1>
        <a:srgbClr val="333333"/>
      </a:dk1>
      <a:lt1>
        <a:sysClr val="window" lastClr="FFFFFF"/>
      </a:lt1>
      <a:dk2>
        <a:srgbClr val="6C6E71"/>
      </a:dk2>
      <a:lt2>
        <a:srgbClr val="BDBFC1"/>
      </a:lt2>
      <a:accent1>
        <a:srgbClr val="D4D921"/>
      </a:accent1>
      <a:accent2>
        <a:srgbClr val="3DB049"/>
      </a:accent2>
      <a:accent3>
        <a:srgbClr val="0D9790"/>
      </a:accent3>
      <a:accent4>
        <a:srgbClr val="AA903C"/>
      </a:accent4>
      <a:accent5>
        <a:srgbClr val="FFC324"/>
      </a:accent5>
      <a:accent6>
        <a:srgbClr val="BF3630"/>
      </a:accent6>
      <a:hlink>
        <a:srgbClr val="FFC324"/>
      </a:hlink>
      <a:folHlink>
        <a:srgbClr val="BF3630"/>
      </a:folHlink>
    </a:clrScheme>
    <a:fontScheme name="SOS">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S">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2810</Words>
  <Application>Microsoft Macintosh PowerPoint</Application>
  <PresentationFormat>On-screen Show (16:9)</PresentationFormat>
  <Paragraphs>545</Paragraphs>
  <Slides>38</Slides>
  <Notes>36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38</vt:i4>
      </vt:variant>
    </vt:vector>
  </HeadingPairs>
  <TitlesOfParts>
    <vt:vector size="55" baseType="lpstr">
      <vt:lpstr>Arial</vt:lpstr>
      <vt:lpstr>Arial Black</vt:lpstr>
      <vt:lpstr>Arial Narrow</vt:lpstr>
      <vt:lpstr>Bellefair</vt:lpstr>
      <vt:lpstr>Calibri</vt:lpstr>
      <vt:lpstr>Calibri Light</vt:lpstr>
      <vt:lpstr>Century Gothic</vt:lpstr>
      <vt:lpstr>Constantia</vt:lpstr>
      <vt:lpstr>EconomistSerifOsF</vt:lpstr>
      <vt:lpstr>Gill Sans MT Condensed</vt:lpstr>
      <vt:lpstr>Montserrat</vt:lpstr>
      <vt:lpstr>Trebuchet MS</vt:lpstr>
      <vt:lpstr>var(--ds-type-system-serif-lining)</vt:lpstr>
      <vt:lpstr>Wingdings</vt:lpstr>
      <vt:lpstr>Leadership Summit - Menu</vt:lpstr>
      <vt:lpstr>Custom Design</vt:lpstr>
      <vt:lpstr>Office Theme</vt:lpstr>
      <vt:lpstr>PowerPoint Presentation</vt:lpstr>
      <vt:lpstr>The Social Licence Challenge:  Lessons Learned From  The Battlefront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JOURNEY. TOGETHER FOR GOOD.</vt:lpstr>
      <vt:lpstr>GROWING OUR BUSINESS BY MAKING A POSITIVE DIFFERENCE IN SOCIETY</vt:lpstr>
      <vt:lpstr>The Leadership Spectrum      </vt:lpstr>
      <vt:lpstr>A 25-year battle to improve the image of McDonald’s Do you want ethics with that? </vt:lpstr>
      <vt:lpstr>PowerPoint Presentation</vt:lpstr>
      <vt:lpstr>PowerPoint Presentation</vt:lpstr>
      <vt:lpstr>Trust gap between companies and scientists/NGOs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2024-09-16T20:06:09Z</cp:lastPrinted>
  <dcterms:created xsi:type="dcterms:W3CDTF">2013-02-20T19:28:13Z</dcterms:created>
  <dcterms:modified xsi:type="dcterms:W3CDTF">2024-10-03T15:20:29Z</dcterms:modified>
</cp:coreProperties>
</file>