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8" r:id="rId1"/>
    <p:sldMasterId id="2147483719" r:id="rId2"/>
    <p:sldMasterId id="2147483730" r:id="rId3"/>
    <p:sldMasterId id="2147483741" r:id="rId4"/>
  </p:sldMasterIdLst>
  <p:notesMasterIdLst>
    <p:notesMasterId r:id="rId30"/>
  </p:notesMasterIdLst>
  <p:sldIdLst>
    <p:sldId id="2147375056" r:id="rId5"/>
    <p:sldId id="258" r:id="rId6"/>
    <p:sldId id="363" r:id="rId7"/>
    <p:sldId id="364" r:id="rId8"/>
    <p:sldId id="2147375054" r:id="rId9"/>
    <p:sldId id="2147375049" r:id="rId10"/>
    <p:sldId id="2147375051" r:id="rId11"/>
    <p:sldId id="449" r:id="rId12"/>
    <p:sldId id="318" r:id="rId13"/>
    <p:sldId id="2147375053" r:id="rId14"/>
    <p:sldId id="299" r:id="rId15"/>
    <p:sldId id="2147375048" r:id="rId16"/>
    <p:sldId id="365" r:id="rId17"/>
    <p:sldId id="366" r:id="rId18"/>
    <p:sldId id="301" r:id="rId19"/>
    <p:sldId id="309" r:id="rId20"/>
    <p:sldId id="2147375052" r:id="rId21"/>
    <p:sldId id="2147375050" r:id="rId22"/>
    <p:sldId id="361" r:id="rId23"/>
    <p:sldId id="310" r:id="rId24"/>
    <p:sldId id="359" r:id="rId25"/>
    <p:sldId id="360" r:id="rId26"/>
    <p:sldId id="2147375055" r:id="rId27"/>
    <p:sldId id="256" r:id="rId28"/>
    <p:sldId id="264" r:id="rId29"/>
  </p:sldIdLst>
  <p:sldSz cx="9144000" cy="5143500" type="screen16x9"/>
  <p:notesSz cx="6669088" cy="98726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2EBCB"/>
    <a:srgbClr val="003C46"/>
    <a:srgbClr val="82EB3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C1048F9-4A26-4194-8CA4-4263FAB1C196}" v="40" dt="2024-09-11T10:47:25.99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439"/>
    <p:restoredTop sz="96327"/>
  </p:normalViewPr>
  <p:slideViewPr>
    <p:cSldViewPr snapToGrid="0" snapToObjects="1">
      <p:cViewPr varScale="1">
        <p:scale>
          <a:sx n="167" d="100"/>
          <a:sy n="167" d="100"/>
        </p:scale>
        <p:origin x="17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900" b="0" i="0" u="none" strike="noStrike" kern="1200" spc="0" baseline="0">
                <a:solidFill>
                  <a:schemeClr val="tx1">
                    <a:lumMod val="65000"/>
                    <a:lumOff val="35000"/>
                  </a:schemeClr>
                </a:solidFill>
                <a:latin typeface="Bahnschrift" panose="020B0502040204020203" pitchFamily="34" charset="0"/>
                <a:ea typeface="+mn-ea"/>
                <a:cs typeface="Arial" panose="020B0604020202020204" pitchFamily="34" charset="0"/>
              </a:defRPr>
            </a:pPr>
            <a:r>
              <a:rPr lang="en-GB" sz="900">
                <a:latin typeface="Bahnschrift" panose="020B0502040204020203" pitchFamily="34" charset="0"/>
              </a:rPr>
              <a:t>Concern about welfare (%)</a:t>
            </a:r>
          </a:p>
        </c:rich>
      </c:tx>
      <c:layout>
        <c:manualLayout>
          <c:xMode val="edge"/>
          <c:yMode val="edge"/>
          <c:x val="0.36213504743156061"/>
          <c:y val="4.7337278106508875E-2"/>
        </c:manualLayout>
      </c:layout>
      <c:overlay val="0"/>
      <c:spPr>
        <a:noFill/>
        <a:ln>
          <a:noFill/>
        </a:ln>
        <a:effectLst/>
      </c:spPr>
      <c:txPr>
        <a:bodyPr rot="0" spcFirstLastPara="1" vertOverflow="ellipsis" vert="horz" wrap="square" anchor="ctr" anchorCtr="1"/>
        <a:lstStyle/>
        <a:p>
          <a:pPr>
            <a:defRPr sz="900" b="0" i="0" u="none" strike="noStrike" kern="1200" spc="0" baseline="0">
              <a:solidFill>
                <a:schemeClr val="tx1">
                  <a:lumMod val="65000"/>
                  <a:lumOff val="35000"/>
                </a:schemeClr>
              </a:solidFill>
              <a:latin typeface="Bahnschrift" panose="020B0502040204020203" pitchFamily="34" charset="0"/>
              <a:ea typeface="+mn-ea"/>
              <a:cs typeface="Arial" panose="020B0604020202020204" pitchFamily="34" charset="0"/>
            </a:defRPr>
          </a:pPr>
          <a:endParaRPr lang="en-US"/>
        </a:p>
      </c:txPr>
    </c:title>
    <c:autoTitleDeleted val="0"/>
    <c:plotArea>
      <c:layout>
        <c:manualLayout>
          <c:layoutTarget val="inner"/>
          <c:xMode val="edge"/>
          <c:yMode val="edge"/>
          <c:x val="6.1386270531815834E-2"/>
          <c:y val="0.17370824209104038"/>
          <c:w val="0.88250923338639842"/>
          <c:h val="0.60865582630573545"/>
        </c:manualLayout>
      </c:layout>
      <c:barChart>
        <c:barDir val="col"/>
        <c:grouping val="percentStacked"/>
        <c:varyColors val="0"/>
        <c:ser>
          <c:idx val="0"/>
          <c:order val="0"/>
          <c:tx>
            <c:strRef>
              <c:f>Sheet1!$B$1</c:f>
              <c:strCache>
                <c:ptCount val="1"/>
                <c:pt idx="0">
                  <c:v>Very concerned</c:v>
                </c:pt>
              </c:strCache>
            </c:strRef>
          </c:tx>
          <c:spPr>
            <a:solidFill>
              <a:srgbClr val="142D2B"/>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Sheet1!$B$2:$B$10</c:f>
              <c:numCache>
                <c:formatCode>General</c:formatCode>
                <c:ptCount val="9"/>
                <c:pt idx="0">
                  <c:v>28</c:v>
                </c:pt>
                <c:pt idx="1">
                  <c:v>20</c:v>
                </c:pt>
                <c:pt idx="2">
                  <c:v>36</c:v>
                </c:pt>
                <c:pt idx="3">
                  <c:v>34</c:v>
                </c:pt>
                <c:pt idx="4">
                  <c:v>30</c:v>
                </c:pt>
                <c:pt idx="5">
                  <c:v>32</c:v>
                </c:pt>
                <c:pt idx="6">
                  <c:v>31</c:v>
                </c:pt>
                <c:pt idx="7">
                  <c:v>22</c:v>
                </c:pt>
                <c:pt idx="8">
                  <c:v>23</c:v>
                </c:pt>
              </c:numCache>
            </c:numRef>
          </c:val>
          <c:extLst>
            <c:ext xmlns:c16="http://schemas.microsoft.com/office/drawing/2014/chart" uri="{C3380CC4-5D6E-409C-BE32-E72D297353CC}">
              <c16:uniqueId val="{00000000-71E3-452B-9679-A61AE40B7E3B}"/>
            </c:ext>
          </c:extLst>
        </c:ser>
        <c:ser>
          <c:idx val="1"/>
          <c:order val="1"/>
          <c:tx>
            <c:strRef>
              <c:f>Sheet1!$C$1</c:f>
              <c:strCache>
                <c:ptCount val="1"/>
                <c:pt idx="0">
                  <c:v>Quite concerned</c:v>
                </c:pt>
              </c:strCache>
            </c:strRef>
          </c:tx>
          <c:spPr>
            <a:solidFill>
              <a:srgbClr val="AF9664"/>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Sheet1!$C$2:$C$10</c:f>
              <c:numCache>
                <c:formatCode>General</c:formatCode>
                <c:ptCount val="9"/>
                <c:pt idx="0">
                  <c:v>27</c:v>
                </c:pt>
                <c:pt idx="1">
                  <c:v>24</c:v>
                </c:pt>
                <c:pt idx="2">
                  <c:v>30</c:v>
                </c:pt>
                <c:pt idx="3">
                  <c:v>36</c:v>
                </c:pt>
                <c:pt idx="4">
                  <c:v>29</c:v>
                </c:pt>
                <c:pt idx="5">
                  <c:v>24</c:v>
                </c:pt>
                <c:pt idx="6">
                  <c:v>26</c:v>
                </c:pt>
                <c:pt idx="7">
                  <c:v>30</c:v>
                </c:pt>
                <c:pt idx="8">
                  <c:v>22</c:v>
                </c:pt>
              </c:numCache>
            </c:numRef>
          </c:val>
          <c:extLst>
            <c:ext xmlns:c16="http://schemas.microsoft.com/office/drawing/2014/chart" uri="{C3380CC4-5D6E-409C-BE32-E72D297353CC}">
              <c16:uniqueId val="{00000001-71E3-452B-9679-A61AE40B7E3B}"/>
            </c:ext>
          </c:extLst>
        </c:ser>
        <c:ser>
          <c:idx val="2"/>
          <c:order val="2"/>
          <c:tx>
            <c:strRef>
              <c:f>Sheet1!$D$1</c:f>
              <c:strCache>
                <c:ptCount val="1"/>
                <c:pt idx="0">
                  <c:v>Neither</c:v>
                </c:pt>
              </c:strCache>
            </c:strRef>
          </c:tx>
          <c:spPr>
            <a:solidFill>
              <a:srgbClr val="FDF8DF"/>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Sheet1!$D$2:$D$10</c:f>
              <c:numCache>
                <c:formatCode>General</c:formatCode>
                <c:ptCount val="9"/>
                <c:pt idx="0">
                  <c:v>13</c:v>
                </c:pt>
                <c:pt idx="1">
                  <c:v>15</c:v>
                </c:pt>
                <c:pt idx="2">
                  <c:v>12</c:v>
                </c:pt>
                <c:pt idx="3">
                  <c:v>12</c:v>
                </c:pt>
                <c:pt idx="4">
                  <c:v>12</c:v>
                </c:pt>
                <c:pt idx="5">
                  <c:v>11</c:v>
                </c:pt>
                <c:pt idx="6">
                  <c:v>12</c:v>
                </c:pt>
                <c:pt idx="7">
                  <c:v>16</c:v>
                </c:pt>
                <c:pt idx="8">
                  <c:v>16</c:v>
                </c:pt>
              </c:numCache>
            </c:numRef>
          </c:val>
          <c:extLst>
            <c:ext xmlns:c16="http://schemas.microsoft.com/office/drawing/2014/chart" uri="{C3380CC4-5D6E-409C-BE32-E72D297353CC}">
              <c16:uniqueId val="{00000002-71E3-452B-9679-A61AE40B7E3B}"/>
            </c:ext>
          </c:extLst>
        </c:ser>
        <c:ser>
          <c:idx val="3"/>
          <c:order val="3"/>
          <c:tx>
            <c:strRef>
              <c:f>Sheet1!$E$1</c:f>
              <c:strCache>
                <c:ptCount val="1"/>
                <c:pt idx="0">
                  <c:v>Not very concerned</c:v>
                </c:pt>
              </c:strCache>
            </c:strRef>
          </c:tx>
          <c:spPr>
            <a:solidFill>
              <a:srgbClr val="1EC8D7"/>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Sheet1!$E$2:$E$10</c:f>
              <c:numCache>
                <c:formatCode>General</c:formatCode>
                <c:ptCount val="9"/>
                <c:pt idx="0">
                  <c:v>16</c:v>
                </c:pt>
                <c:pt idx="1">
                  <c:v>19</c:v>
                </c:pt>
                <c:pt idx="2">
                  <c:v>12</c:v>
                </c:pt>
                <c:pt idx="3">
                  <c:v>10</c:v>
                </c:pt>
                <c:pt idx="4">
                  <c:v>14</c:v>
                </c:pt>
                <c:pt idx="5">
                  <c:v>19</c:v>
                </c:pt>
                <c:pt idx="6">
                  <c:v>14</c:v>
                </c:pt>
                <c:pt idx="7">
                  <c:v>15</c:v>
                </c:pt>
                <c:pt idx="8">
                  <c:v>18</c:v>
                </c:pt>
              </c:numCache>
            </c:numRef>
          </c:val>
          <c:extLst>
            <c:ext xmlns:c16="http://schemas.microsoft.com/office/drawing/2014/chart" uri="{C3380CC4-5D6E-409C-BE32-E72D297353CC}">
              <c16:uniqueId val="{00000003-71E3-452B-9679-A61AE40B7E3B}"/>
            </c:ext>
          </c:extLst>
        </c:ser>
        <c:ser>
          <c:idx val="4"/>
          <c:order val="4"/>
          <c:tx>
            <c:strRef>
              <c:f>Sheet1!$F$1</c:f>
              <c:strCache>
                <c:ptCount val="1"/>
                <c:pt idx="0">
                  <c:v>Not at all concerned</c:v>
                </c:pt>
              </c:strCache>
            </c:strRef>
          </c:tx>
          <c:spPr>
            <a:solidFill>
              <a:schemeClr val="tx2"/>
            </a:solidFill>
            <a:ln>
              <a:noFill/>
            </a:ln>
            <a:effectLst/>
          </c:spPr>
          <c:invertIfNegative val="0"/>
          <c:dLbls>
            <c:spPr>
              <a:noFill/>
              <a:ln>
                <a:noFill/>
              </a:ln>
              <a:effectLst/>
            </c:spPr>
            <c:txPr>
              <a:bodyPr rot="0" spcFirstLastPara="1" vertOverflow="ellipsis" vert="horz" wrap="square" anchor="ctr" anchorCtr="1"/>
              <a:lstStyle/>
              <a:p>
                <a:pPr>
                  <a:defRPr sz="700" b="0" i="0" u="none" strike="noStrike" kern="1200" baseline="0">
                    <a:solidFill>
                      <a:schemeClr val="bg1"/>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Sheet1!$F$2:$F$10</c:f>
              <c:numCache>
                <c:formatCode>General</c:formatCode>
                <c:ptCount val="9"/>
                <c:pt idx="0">
                  <c:v>14</c:v>
                </c:pt>
                <c:pt idx="1">
                  <c:v>20</c:v>
                </c:pt>
                <c:pt idx="2">
                  <c:v>8</c:v>
                </c:pt>
                <c:pt idx="3">
                  <c:v>5</c:v>
                </c:pt>
                <c:pt idx="4">
                  <c:v>12</c:v>
                </c:pt>
                <c:pt idx="5">
                  <c:v>10</c:v>
                </c:pt>
                <c:pt idx="6">
                  <c:v>16</c:v>
                </c:pt>
                <c:pt idx="7">
                  <c:v>14</c:v>
                </c:pt>
                <c:pt idx="8">
                  <c:v>19</c:v>
                </c:pt>
              </c:numCache>
            </c:numRef>
          </c:val>
          <c:extLst>
            <c:ext xmlns:c16="http://schemas.microsoft.com/office/drawing/2014/chart" uri="{C3380CC4-5D6E-409C-BE32-E72D297353CC}">
              <c16:uniqueId val="{00000004-71E3-452B-9679-A61AE40B7E3B}"/>
            </c:ext>
          </c:extLst>
        </c:ser>
        <c:ser>
          <c:idx val="5"/>
          <c:order val="5"/>
          <c:tx>
            <c:strRef>
              <c:f>Sheet1!$G$1</c:f>
              <c:strCache>
                <c:ptCount val="1"/>
                <c:pt idx="0">
                  <c:v>Don’t know</c:v>
                </c:pt>
              </c:strCache>
            </c:strRef>
          </c:tx>
          <c:spPr>
            <a:solidFill>
              <a:schemeClr val="bg1">
                <a:lumMod val="75000"/>
              </a:schemeClr>
            </a:solidFill>
            <a:ln>
              <a:noFill/>
            </a:ln>
            <a:effectLst/>
          </c:spPr>
          <c:invertIfNegative val="0"/>
          <c:dLbls>
            <c:dLbl>
              <c:idx val="8"/>
              <c:layout>
                <c:manualLayout>
                  <c:x val="-1.645712873650163E-16"/>
                  <c:y val="7.8895463510847939E-3"/>
                </c:manualLayout>
              </c:layout>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E3-452B-9679-A61AE40B7E3B}"/>
                </c:ext>
              </c:extLst>
            </c:dLbl>
            <c:spPr>
              <a:noFill/>
              <a:ln>
                <a:noFill/>
              </a:ln>
              <a:effectLst/>
            </c:spPr>
            <c:txPr>
              <a:bodyPr rot="0" spcFirstLastPara="1" vertOverflow="ellipsis" vert="horz" wrap="square" anchor="ctr" anchorCtr="1"/>
              <a:lstStyle/>
              <a:p>
                <a:pPr>
                  <a:defRPr sz="700" b="0" i="0" u="none" strike="noStrike" kern="1200" baseline="0">
                    <a:solidFill>
                      <a:schemeClr val="tx1">
                        <a:lumMod val="75000"/>
                        <a:lumOff val="25000"/>
                      </a:schemeClr>
                    </a:solidFill>
                    <a:latin typeface="Bahnschrift" panose="020B0502040204020203" pitchFamily="34" charset="0"/>
                    <a:ea typeface="+mn-ea"/>
                    <a:cs typeface="Arial"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Sheet1!$A$2:$A$10</c:f>
              <c:strCache>
                <c:ptCount val="9"/>
                <c:pt idx="0">
                  <c:v>All</c:v>
                </c:pt>
                <c:pt idx="1">
                  <c:v>Men</c:v>
                </c:pt>
                <c:pt idx="2">
                  <c:v>Women</c:v>
                </c:pt>
                <c:pt idx="3">
                  <c:v>18-24</c:v>
                </c:pt>
                <c:pt idx="4">
                  <c:v>25-34</c:v>
                </c:pt>
                <c:pt idx="5">
                  <c:v>35-44</c:v>
                </c:pt>
                <c:pt idx="6">
                  <c:v>45-54</c:v>
                </c:pt>
                <c:pt idx="7">
                  <c:v>55-64</c:v>
                </c:pt>
                <c:pt idx="8">
                  <c:v>65+</c:v>
                </c:pt>
              </c:strCache>
            </c:strRef>
          </c:cat>
          <c:val>
            <c:numRef>
              <c:f>Sheet1!$G$2:$G$10</c:f>
              <c:numCache>
                <c:formatCode>General</c:formatCode>
                <c:ptCount val="9"/>
                <c:pt idx="0">
                  <c:v>2</c:v>
                </c:pt>
                <c:pt idx="1">
                  <c:v>1</c:v>
                </c:pt>
                <c:pt idx="2">
                  <c:v>3</c:v>
                </c:pt>
                <c:pt idx="3">
                  <c:v>2</c:v>
                </c:pt>
                <c:pt idx="4">
                  <c:v>4</c:v>
                </c:pt>
                <c:pt idx="5">
                  <c:v>3</c:v>
                </c:pt>
                <c:pt idx="6">
                  <c:v>1</c:v>
                </c:pt>
                <c:pt idx="7">
                  <c:v>2</c:v>
                </c:pt>
                <c:pt idx="8">
                  <c:v>2</c:v>
                </c:pt>
              </c:numCache>
            </c:numRef>
          </c:val>
          <c:extLst>
            <c:ext xmlns:c16="http://schemas.microsoft.com/office/drawing/2014/chart" uri="{C3380CC4-5D6E-409C-BE32-E72D297353CC}">
              <c16:uniqueId val="{00000006-71E3-452B-9679-A61AE40B7E3B}"/>
            </c:ext>
          </c:extLst>
        </c:ser>
        <c:dLbls>
          <c:dLblPos val="ctr"/>
          <c:showLegendKey val="0"/>
          <c:showVal val="1"/>
          <c:showCatName val="0"/>
          <c:showSerName val="0"/>
          <c:showPercent val="0"/>
          <c:showBubbleSize val="0"/>
        </c:dLbls>
        <c:gapWidth val="150"/>
        <c:overlap val="100"/>
        <c:axId val="311370735"/>
        <c:axId val="311385295"/>
      </c:barChart>
      <c:catAx>
        <c:axId val="3113707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Bahnschrift" panose="020B0502040204020203" pitchFamily="34" charset="0"/>
                <a:ea typeface="+mn-ea"/>
                <a:cs typeface="Arial" panose="020B0604020202020204" pitchFamily="34" charset="0"/>
              </a:defRPr>
            </a:pPr>
            <a:endParaRPr lang="en-US"/>
          </a:p>
        </c:txPr>
        <c:crossAx val="311385295"/>
        <c:crosses val="autoZero"/>
        <c:auto val="1"/>
        <c:lblAlgn val="ctr"/>
        <c:lblOffset val="100"/>
        <c:noMultiLvlLbl val="0"/>
      </c:catAx>
      <c:valAx>
        <c:axId val="311385295"/>
        <c:scaling>
          <c:orientation val="minMax"/>
        </c:scaling>
        <c:delete val="1"/>
        <c:axPos val="l"/>
        <c:numFmt formatCode="0%" sourceLinked="1"/>
        <c:majorTickMark val="none"/>
        <c:minorTickMark val="none"/>
        <c:tickLblPos val="nextTo"/>
        <c:crossAx val="311370735"/>
        <c:crosses val="autoZero"/>
        <c:crossBetween val="between"/>
      </c:valAx>
      <c:spPr>
        <a:noFill/>
        <a:ln>
          <a:noFill/>
        </a:ln>
        <a:effectLst/>
      </c:spPr>
    </c:plotArea>
    <c:legend>
      <c:legendPos val="b"/>
      <c:layout>
        <c:manualLayout>
          <c:xMode val="edge"/>
          <c:yMode val="edge"/>
          <c:x val="6.939640220862639E-2"/>
          <c:y val="0.86799235894329774"/>
          <c:w val="0.93060359779137358"/>
          <c:h val="0.11785056453742097"/>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Bahnschrift" panose="020B0502040204020203"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900">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dirty="0">
                <a:solidFill>
                  <a:schemeClr val="tx1"/>
                </a:solidFill>
              </a:rPr>
              <a:t>Sentiment (Whole Period)</a:t>
            </a:r>
          </a:p>
        </c:rich>
      </c:tx>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308335116441802"/>
          <c:y val="0.13455716151302913"/>
          <c:w val="0.58688345410278797"/>
          <c:h val="0.72499049856121056"/>
        </c:manualLayout>
      </c:layout>
      <c:doughnutChart>
        <c:varyColors val="1"/>
        <c:ser>
          <c:idx val="0"/>
          <c:order val="0"/>
          <c:tx>
            <c:strRef>
              <c:f>Sheet1!$B$1</c:f>
              <c:strCache>
                <c:ptCount val="1"/>
                <c:pt idx="0">
                  <c:v>Sales</c:v>
                </c:pt>
              </c:strCache>
            </c:strRef>
          </c:tx>
          <c:spPr>
            <a:ln>
              <a:noFill/>
            </a:ln>
          </c:spPr>
          <c:dPt>
            <c:idx val="0"/>
            <c:bubble3D val="0"/>
            <c:spPr>
              <a:solidFill>
                <a:srgbClr val="008000"/>
              </a:solidFill>
              <a:ln w="19050">
                <a:noFill/>
              </a:ln>
              <a:effectLst/>
            </c:spPr>
            <c:extLst>
              <c:ext xmlns:c16="http://schemas.microsoft.com/office/drawing/2014/chart" uri="{C3380CC4-5D6E-409C-BE32-E72D297353CC}">
                <c16:uniqueId val="{00000001-4051-4363-A9C9-778BC2C8FD2C}"/>
              </c:ext>
            </c:extLst>
          </c:dPt>
          <c:dPt>
            <c:idx val="1"/>
            <c:bubble3D val="0"/>
            <c:spPr>
              <a:solidFill>
                <a:schemeClr val="bg1">
                  <a:lumMod val="65000"/>
                </a:schemeClr>
              </a:solidFill>
              <a:ln w="19050">
                <a:noFill/>
              </a:ln>
              <a:effectLst/>
            </c:spPr>
            <c:extLst>
              <c:ext xmlns:c16="http://schemas.microsoft.com/office/drawing/2014/chart" uri="{C3380CC4-5D6E-409C-BE32-E72D297353CC}">
                <c16:uniqueId val="{00000003-4051-4363-A9C9-778BC2C8FD2C}"/>
              </c:ext>
            </c:extLst>
          </c:dPt>
          <c:dPt>
            <c:idx val="2"/>
            <c:bubble3D val="0"/>
            <c:spPr>
              <a:solidFill>
                <a:srgbClr val="C00000"/>
              </a:solidFill>
              <a:ln w="19050">
                <a:noFill/>
              </a:ln>
              <a:effectLst/>
            </c:spPr>
            <c:extLst>
              <c:ext xmlns:c16="http://schemas.microsoft.com/office/drawing/2014/chart" uri="{C3380CC4-5D6E-409C-BE32-E72D297353CC}">
                <c16:uniqueId val="{00000005-4051-4363-A9C9-778BC2C8FD2C}"/>
              </c:ext>
            </c:extLst>
          </c:dPt>
          <c:dLbls>
            <c:dLbl>
              <c:idx val="2"/>
              <c:layout>
                <c:manualLayout>
                  <c:x val="9.8257724207976016E-3"/>
                  <c:y val="-1.814560490588578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4051-4363-A9C9-778BC2C8FD2C}"/>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Positive</c:v>
                </c:pt>
                <c:pt idx="1">
                  <c:v>Neutral</c:v>
                </c:pt>
                <c:pt idx="2">
                  <c:v>Negative</c:v>
                </c:pt>
              </c:strCache>
            </c:strRef>
          </c:cat>
          <c:val>
            <c:numRef>
              <c:f>Sheet1!$B$2:$B$4</c:f>
              <c:numCache>
                <c:formatCode>General</c:formatCode>
                <c:ptCount val="3"/>
                <c:pt idx="0">
                  <c:v>2600</c:v>
                </c:pt>
                <c:pt idx="1">
                  <c:v>3500</c:v>
                </c:pt>
                <c:pt idx="2">
                  <c:v>279</c:v>
                </c:pt>
              </c:numCache>
            </c:numRef>
          </c:val>
          <c:extLst>
            <c:ext xmlns:c16="http://schemas.microsoft.com/office/drawing/2014/chart" uri="{C3380CC4-5D6E-409C-BE32-E72D297353CC}">
              <c16:uniqueId val="{00000006-4051-4363-A9C9-778BC2C8FD2C}"/>
            </c:ext>
          </c:extLst>
        </c:ser>
        <c:dLbls>
          <c:showLegendKey val="0"/>
          <c:showVal val="0"/>
          <c:showCatName val="0"/>
          <c:showSerName val="0"/>
          <c:showPercent val="0"/>
          <c:showBubbleSize val="0"/>
          <c:showLeaderLines val="1"/>
        </c:dLbls>
        <c:firstSliceAng val="0"/>
        <c:holeSize val="53"/>
      </c:doughnutChart>
      <c:spPr>
        <a:noFill/>
        <a:ln>
          <a:noFill/>
        </a:ln>
        <a:effectLst/>
      </c:spPr>
    </c:plotArea>
    <c:legend>
      <c:legendPos val="b"/>
      <c:layout>
        <c:manualLayout>
          <c:xMode val="edge"/>
          <c:yMode val="edge"/>
          <c:x val="0.17525604473770956"/>
          <c:y val="0.88681893258121947"/>
          <c:w val="0.66789913196352046"/>
          <c:h val="7.2353456380537626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r>
              <a:rPr lang="en-US" sz="1100" b="1" dirty="0">
                <a:solidFill>
                  <a:schemeClr val="tx1"/>
                </a:solidFill>
              </a:rPr>
              <a:t>Sentiment (Event</a:t>
            </a:r>
            <a:r>
              <a:rPr lang="en-US" sz="1100" b="1" baseline="0" dirty="0">
                <a:solidFill>
                  <a:schemeClr val="tx1"/>
                </a:solidFill>
              </a:rPr>
              <a:t> days)</a:t>
            </a:r>
            <a:endParaRPr lang="en-US" sz="1100" b="1" dirty="0">
              <a:solidFill>
                <a:schemeClr val="tx1"/>
              </a:solidFill>
            </a:endParaRPr>
          </a:p>
        </c:rich>
      </c:tx>
      <c:layout>
        <c:manualLayout>
          <c:xMode val="edge"/>
          <c:yMode val="edge"/>
          <c:x val="0.15105315032130509"/>
          <c:y val="0"/>
        </c:manualLayout>
      </c:layout>
      <c:overlay val="0"/>
      <c:spPr>
        <a:noFill/>
        <a:ln>
          <a:noFill/>
        </a:ln>
        <a:effectLst/>
      </c:spPr>
      <c:txPr>
        <a:bodyPr rot="0" spcFirstLastPara="1" vertOverflow="ellipsis" vert="horz" wrap="square" anchor="ctr" anchorCtr="1"/>
        <a:lstStyle/>
        <a:p>
          <a:pPr>
            <a:defRPr sz="1100" b="1" i="0" u="none" strike="noStrike" kern="1200" spc="0" baseline="0">
              <a:solidFill>
                <a:schemeClr val="tx1"/>
              </a:solidFill>
              <a:latin typeface="+mn-lt"/>
              <a:ea typeface="+mn-ea"/>
              <a:cs typeface="+mn-cs"/>
            </a:defRPr>
          </a:pPr>
          <a:endParaRPr lang="en-US"/>
        </a:p>
      </c:txPr>
    </c:title>
    <c:autoTitleDeleted val="0"/>
    <c:plotArea>
      <c:layout>
        <c:manualLayout>
          <c:layoutTarget val="inner"/>
          <c:xMode val="edge"/>
          <c:yMode val="edge"/>
          <c:x val="0.22308335116441802"/>
          <c:y val="0.13455716151302913"/>
          <c:w val="0.58688345410278797"/>
          <c:h val="0.72499049856121056"/>
        </c:manualLayout>
      </c:layout>
      <c:doughnutChart>
        <c:varyColors val="1"/>
        <c:ser>
          <c:idx val="0"/>
          <c:order val="0"/>
          <c:tx>
            <c:strRef>
              <c:f>Sheet1!$B$1</c:f>
              <c:strCache>
                <c:ptCount val="1"/>
                <c:pt idx="0">
                  <c:v>2023</c:v>
                </c:pt>
              </c:strCache>
            </c:strRef>
          </c:tx>
          <c:spPr>
            <a:ln>
              <a:noFill/>
            </a:ln>
          </c:spPr>
          <c:dPt>
            <c:idx val="0"/>
            <c:bubble3D val="0"/>
            <c:spPr>
              <a:solidFill>
                <a:srgbClr val="008000"/>
              </a:solidFill>
              <a:ln w="19050">
                <a:noFill/>
              </a:ln>
              <a:effectLst/>
            </c:spPr>
            <c:extLst>
              <c:ext xmlns:c16="http://schemas.microsoft.com/office/drawing/2014/chart" uri="{C3380CC4-5D6E-409C-BE32-E72D297353CC}">
                <c16:uniqueId val="{00000001-EFE3-4356-8691-10189F7DD67E}"/>
              </c:ext>
            </c:extLst>
          </c:dPt>
          <c:dPt>
            <c:idx val="1"/>
            <c:bubble3D val="0"/>
            <c:spPr>
              <a:solidFill>
                <a:srgbClr val="A6A6A6"/>
              </a:solidFill>
              <a:ln w="19050">
                <a:noFill/>
              </a:ln>
              <a:effectLst/>
            </c:spPr>
            <c:extLst>
              <c:ext xmlns:c16="http://schemas.microsoft.com/office/drawing/2014/chart" uri="{C3380CC4-5D6E-409C-BE32-E72D297353CC}">
                <c16:uniqueId val="{00000003-EFE3-4356-8691-10189F7DD67E}"/>
              </c:ext>
            </c:extLst>
          </c:dPt>
          <c:dPt>
            <c:idx val="2"/>
            <c:bubble3D val="0"/>
            <c:spPr>
              <a:solidFill>
                <a:srgbClr val="C00000"/>
              </a:solidFill>
              <a:ln w="19050">
                <a:noFill/>
              </a:ln>
              <a:effectLst/>
            </c:spPr>
            <c:extLst>
              <c:ext xmlns:c16="http://schemas.microsoft.com/office/drawing/2014/chart" uri="{C3380CC4-5D6E-409C-BE32-E72D297353CC}">
                <c16:uniqueId val="{00000005-EFE3-4356-8691-10189F7DD67E}"/>
              </c:ext>
            </c:extLst>
          </c:dPt>
          <c:dLbls>
            <c:dLbl>
              <c:idx val="0"/>
              <c:layout>
                <c:manualLayout>
                  <c:x val="5.5083594052706755E-2"/>
                  <c:y val="0.11794643188825736"/>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1-EFE3-4356-8691-10189F7DD67E}"/>
                </c:ext>
              </c:extLst>
            </c:dLbl>
            <c:dLbl>
              <c:idx val="1"/>
              <c:layout>
                <c:manualLayout>
                  <c:x val="5.5083594052706755E-2"/>
                  <c:y val="-8.3166395073350258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3-EFE3-4356-8691-10189F7DD67E}"/>
                </c:ext>
              </c:extLst>
            </c:dLbl>
            <c:dLbl>
              <c:idx val="2"/>
              <c:layout>
                <c:manualLayout>
                  <c:x val="4.0394635638651623E-2"/>
                  <c:y val="-1.8145604905885748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5-EFE3-4356-8691-10189F7DD67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Positive</c:v>
                </c:pt>
                <c:pt idx="1">
                  <c:v>Neutral</c:v>
                </c:pt>
                <c:pt idx="2">
                  <c:v>Negative</c:v>
                </c:pt>
              </c:strCache>
            </c:strRef>
          </c:cat>
          <c:val>
            <c:numRef>
              <c:f>Sheet1!$B$2:$B$4</c:f>
              <c:numCache>
                <c:formatCode>General</c:formatCode>
                <c:ptCount val="3"/>
                <c:pt idx="0">
                  <c:v>1400</c:v>
                </c:pt>
                <c:pt idx="1">
                  <c:v>3600</c:v>
                </c:pt>
                <c:pt idx="2">
                  <c:v>915</c:v>
                </c:pt>
              </c:numCache>
            </c:numRef>
          </c:val>
          <c:extLst>
            <c:ext xmlns:c16="http://schemas.microsoft.com/office/drawing/2014/chart" uri="{C3380CC4-5D6E-409C-BE32-E72D297353CC}">
              <c16:uniqueId val="{00000006-EFE3-4356-8691-10189F7DD67E}"/>
            </c:ext>
          </c:extLst>
        </c:ser>
        <c:ser>
          <c:idx val="1"/>
          <c:order val="1"/>
          <c:tx>
            <c:strRef>
              <c:f>Sheet1!$C$1</c:f>
              <c:strCache>
                <c:ptCount val="1"/>
                <c:pt idx="0">
                  <c:v>2024</c:v>
                </c:pt>
              </c:strCache>
            </c:strRef>
          </c:tx>
          <c:spPr>
            <a:ln>
              <a:noFill/>
            </a:ln>
          </c:spPr>
          <c:dPt>
            <c:idx val="0"/>
            <c:bubble3D val="0"/>
            <c:spPr>
              <a:solidFill>
                <a:srgbClr val="008000"/>
              </a:solidFill>
              <a:ln w="19050">
                <a:noFill/>
              </a:ln>
              <a:effectLst/>
            </c:spPr>
            <c:extLst>
              <c:ext xmlns:c16="http://schemas.microsoft.com/office/drawing/2014/chart" uri="{C3380CC4-5D6E-409C-BE32-E72D297353CC}">
                <c16:uniqueId val="{00000008-EFE3-4356-8691-10189F7DD67E}"/>
              </c:ext>
            </c:extLst>
          </c:dPt>
          <c:dPt>
            <c:idx val="1"/>
            <c:bubble3D val="0"/>
            <c:spPr>
              <a:solidFill>
                <a:srgbClr val="A6A6A6"/>
              </a:solidFill>
              <a:ln w="19050">
                <a:noFill/>
              </a:ln>
              <a:effectLst/>
            </c:spPr>
            <c:extLst>
              <c:ext xmlns:c16="http://schemas.microsoft.com/office/drawing/2014/chart" uri="{C3380CC4-5D6E-409C-BE32-E72D297353CC}">
                <c16:uniqueId val="{0000000A-EFE3-4356-8691-10189F7DD67E}"/>
              </c:ext>
            </c:extLst>
          </c:dPt>
          <c:dPt>
            <c:idx val="2"/>
            <c:bubble3D val="0"/>
            <c:spPr>
              <a:solidFill>
                <a:srgbClr val="C00000"/>
              </a:solidFill>
              <a:ln w="19050">
                <a:noFill/>
              </a:ln>
              <a:effectLst/>
            </c:spPr>
            <c:extLst>
              <c:ext xmlns:c16="http://schemas.microsoft.com/office/drawing/2014/chart" uri="{C3380CC4-5D6E-409C-BE32-E72D297353CC}">
                <c16:uniqueId val="{0000000C-EFE3-4356-8691-10189F7DD67E}"/>
              </c:ext>
            </c:extLst>
          </c:dPt>
          <c:dLbls>
            <c:dLbl>
              <c:idx val="0"/>
              <c:layout>
                <c:manualLayout>
                  <c:x val="-5.6919713854463649E-2"/>
                  <c:y val="0.32662070970746993"/>
                </c:manualLayout>
              </c:layout>
              <c:showLegendKey val="0"/>
              <c:showVal val="0"/>
              <c:showCatName val="0"/>
              <c:showSerName val="0"/>
              <c:showPercent val="1"/>
              <c:showBubbleSize val="0"/>
              <c:extLst>
                <c:ext xmlns:c15="http://schemas.microsoft.com/office/drawing/2012/chart" uri="{CE6537A1-D6FC-4f65-9D91-7224C49458BB}">
                  <c15:layout>
                    <c:manualLayout>
                      <c:w val="0.1065498875195901"/>
                      <c:h val="5.5321591555292648E-2"/>
                    </c:manualLayout>
                  </c15:layout>
                </c:ext>
                <c:ext xmlns:c16="http://schemas.microsoft.com/office/drawing/2014/chart" uri="{C3380CC4-5D6E-409C-BE32-E72D297353CC}">
                  <c16:uniqueId val="{00000008-EFE3-4356-8691-10189F7DD67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bg1"/>
                    </a:solidFill>
                    <a:latin typeface="+mn-lt"/>
                    <a:ea typeface="+mn-ea"/>
                    <a:cs typeface="+mn-cs"/>
                  </a:defRPr>
                </a:pPr>
                <a:endParaRPr lang="en-US"/>
              </a:p>
            </c:txPr>
            <c:showLegendKey val="0"/>
            <c:showVal val="0"/>
            <c:showCatName val="0"/>
            <c:showSerName val="0"/>
            <c:showPercent val="1"/>
            <c:showBubbleSize val="0"/>
            <c:showLeaderLines val="0"/>
            <c:extLst>
              <c:ext xmlns:c15="http://schemas.microsoft.com/office/drawing/2012/chart" uri="{CE6537A1-D6FC-4f65-9D91-7224C49458BB}"/>
            </c:extLst>
          </c:dLbls>
          <c:cat>
            <c:strRef>
              <c:f>Sheet1!$A$2:$A$4</c:f>
              <c:strCache>
                <c:ptCount val="3"/>
                <c:pt idx="0">
                  <c:v>Positive</c:v>
                </c:pt>
                <c:pt idx="1">
                  <c:v>Neutral</c:v>
                </c:pt>
                <c:pt idx="2">
                  <c:v>Negative</c:v>
                </c:pt>
              </c:strCache>
            </c:strRef>
          </c:cat>
          <c:val>
            <c:numRef>
              <c:f>Sheet1!$C$2:$C$4</c:f>
              <c:numCache>
                <c:formatCode>General</c:formatCode>
                <c:ptCount val="3"/>
                <c:pt idx="0">
                  <c:v>1300</c:v>
                </c:pt>
                <c:pt idx="1">
                  <c:v>1900</c:v>
                </c:pt>
                <c:pt idx="2">
                  <c:v>89</c:v>
                </c:pt>
              </c:numCache>
            </c:numRef>
          </c:val>
          <c:extLst>
            <c:ext xmlns:c16="http://schemas.microsoft.com/office/drawing/2014/chart" uri="{C3380CC4-5D6E-409C-BE32-E72D297353CC}">
              <c16:uniqueId val="{0000000D-EFE3-4356-8691-10189F7DD67E}"/>
            </c:ext>
          </c:extLst>
        </c:ser>
        <c:dLbls>
          <c:showLegendKey val="0"/>
          <c:showVal val="0"/>
          <c:showCatName val="0"/>
          <c:showSerName val="0"/>
          <c:showPercent val="0"/>
          <c:showBubbleSize val="0"/>
          <c:showLeaderLines val="0"/>
        </c:dLbls>
        <c:firstSliceAng val="0"/>
        <c:holeSize val="53"/>
      </c:doughnutChart>
      <c:spPr>
        <a:noFill/>
        <a:ln>
          <a:noFill/>
        </a:ln>
        <a:effectLst/>
      </c:spPr>
    </c:plotArea>
    <c:legend>
      <c:legendPos val="b"/>
      <c:layout>
        <c:manualLayout>
          <c:xMode val="edge"/>
          <c:yMode val="edge"/>
          <c:x val="0.17525604473770956"/>
          <c:y val="0.88681893258121947"/>
          <c:w val="0.60315407792087627"/>
          <c:h val="7.7405649998428333E-2"/>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0.29365</cdr:x>
      <cdr:y>0.21836</cdr:y>
    </cdr:from>
    <cdr:to>
      <cdr:x>0.73848</cdr:x>
      <cdr:y>0.76786</cdr:y>
    </cdr:to>
    <cdr:sp macro="" textlink="">
      <cdr:nvSpPr>
        <cdr:cNvPr id="2" name="Oval 1">
          <a:extLst xmlns:a="http://schemas.openxmlformats.org/drawingml/2006/main">
            <a:ext uri="{FF2B5EF4-FFF2-40B4-BE49-F238E27FC236}">
              <a16:creationId xmlns:a16="http://schemas.microsoft.com/office/drawing/2014/main" id="{CC589D83-49B8-0CE2-99BE-1E931AD32963}"/>
            </a:ext>
          </a:extLst>
        </cdr:cNvPr>
        <cdr:cNvSpPr/>
      </cdr:nvSpPr>
      <cdr:spPr>
        <a:xfrm xmlns:a="http://schemas.openxmlformats.org/drawingml/2006/main">
          <a:off x="1015557" y="611315"/>
          <a:ext cx="1538381" cy="1538381"/>
        </a:xfrm>
        <a:prstGeom xmlns:a="http://schemas.openxmlformats.org/drawingml/2006/main" prst="ellipse">
          <a:avLst/>
        </a:prstGeom>
        <a:noFill xmlns:a="http://schemas.openxmlformats.org/drawingml/2006/main"/>
        <a:ln xmlns:a="http://schemas.openxmlformats.org/drawingml/2006/main" w="15875">
          <a:solidFill>
            <a:schemeClr val="bg1"/>
          </a:solid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rtlCol="0" anchor="ctr"/>
        <a:lstStyle xmlns:a="http://schemas.openxmlformats.org/drawingml/2006/main"/>
        <a:p xmlns:a="http://schemas.openxmlformats.org/drawingml/2006/main">
          <a:endParaRPr lang="en-US"/>
        </a:p>
      </cdr:txBody>
    </cdr:sp>
  </cdr:relSizeAnchor>
  <cdr:relSizeAnchor xmlns:cdr="http://schemas.openxmlformats.org/drawingml/2006/chartDrawing">
    <cdr:from>
      <cdr:x>0.15944</cdr:x>
      <cdr:y>0.16251</cdr:y>
    </cdr:from>
    <cdr:to>
      <cdr:x>0.30411</cdr:x>
      <cdr:y>0.24955</cdr:y>
    </cdr:to>
    <cdr:sp macro="" textlink="">
      <cdr:nvSpPr>
        <cdr:cNvPr id="3" name="TextBox 2">
          <a:extLst xmlns:a="http://schemas.openxmlformats.org/drawingml/2006/main">
            <a:ext uri="{FF2B5EF4-FFF2-40B4-BE49-F238E27FC236}">
              <a16:creationId xmlns:a16="http://schemas.microsoft.com/office/drawing/2014/main" id="{51CC5EF6-86F3-F800-E5E1-125089D8FDF8}"/>
            </a:ext>
          </a:extLst>
        </cdr:cNvPr>
        <cdr:cNvSpPr txBox="1"/>
      </cdr:nvSpPr>
      <cdr:spPr>
        <a:xfrm xmlns:a="http://schemas.openxmlformats.org/drawingml/2006/main">
          <a:off x="551413" y="454953"/>
          <a:ext cx="500317" cy="243668"/>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endParaRPr lang="en-GB" sz="1100" dirty="0"/>
        </a:p>
      </cdr:txBody>
    </cdr:sp>
  </cdr:relSizeAnchor>
  <cdr:relSizeAnchor xmlns:cdr="http://schemas.openxmlformats.org/drawingml/2006/chartDrawing">
    <cdr:from>
      <cdr:x>0.44477</cdr:x>
      <cdr:y>0.4509</cdr:y>
    </cdr:from>
    <cdr:to>
      <cdr:x>0.58944</cdr:x>
      <cdr:y>0.53794</cdr:y>
    </cdr:to>
    <cdr:sp macro="" textlink="">
      <cdr:nvSpPr>
        <cdr:cNvPr id="4" name="TextBox 1">
          <a:extLst xmlns:a="http://schemas.openxmlformats.org/drawingml/2006/main">
            <a:ext uri="{FF2B5EF4-FFF2-40B4-BE49-F238E27FC236}">
              <a16:creationId xmlns:a16="http://schemas.microsoft.com/office/drawing/2014/main" id="{C199F863-0165-100C-75D6-2597025A04A1}"/>
            </a:ext>
          </a:extLst>
        </cdr:cNvPr>
        <cdr:cNvSpPr txBox="1"/>
      </cdr:nvSpPr>
      <cdr:spPr>
        <a:xfrm xmlns:a="http://schemas.openxmlformats.org/drawingml/2006/main">
          <a:off x="1538183" y="1262324"/>
          <a:ext cx="500317" cy="243668"/>
        </a:xfrm>
        <a:prstGeom xmlns:a="http://schemas.openxmlformats.org/drawingml/2006/main" prst="rect">
          <a:avLst/>
        </a:prstGeom>
      </cdr:spPr>
      <cdr:txBody>
        <a:bodyPr xmlns:a="http://schemas.openxmlformats.org/drawingml/2006/main" wrap="non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GB" sz="1100" dirty="0"/>
            <a:t>2023</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D3AE88A2-3CA1-4D1C-8D2E-6D2318A8A8F2}" type="datetimeFigureOut">
              <a:rPr lang="en-GB" smtClean="0"/>
              <a:t>04/10/2024</a:t>
            </a:fld>
            <a:endParaRPr lang="en-GB"/>
          </a:p>
        </p:txBody>
      </p:sp>
      <p:sp>
        <p:nvSpPr>
          <p:cNvPr id="4" name="Slide Image Placeholder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66909" y="4751220"/>
            <a:ext cx="533527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377318"/>
            <a:ext cx="2889938" cy="49534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377318"/>
            <a:ext cx="2889938" cy="495347"/>
          </a:xfrm>
          <a:prstGeom prst="rect">
            <a:avLst/>
          </a:prstGeom>
        </p:spPr>
        <p:txBody>
          <a:bodyPr vert="horz" lIns="91440" tIns="45720" rIns="91440" bIns="45720" rtlCol="0" anchor="b"/>
          <a:lstStyle>
            <a:lvl1pPr algn="r">
              <a:defRPr sz="1200"/>
            </a:lvl1pPr>
          </a:lstStyle>
          <a:p>
            <a:fld id="{F4AB534A-16D9-4FC4-971D-EA1F01872015}" type="slidenum">
              <a:rPr lang="en-GB" smtClean="0"/>
              <a:t>‹#›</a:t>
            </a:fld>
            <a:endParaRPr lang="en-GB"/>
          </a:p>
        </p:txBody>
      </p:sp>
    </p:spTree>
    <p:extLst>
      <p:ext uri="{BB962C8B-B14F-4D97-AF65-F5344CB8AC3E}">
        <p14:creationId xmlns:p14="http://schemas.microsoft.com/office/powerpoint/2010/main" val="3769898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369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Catering to different audiences – racing and non-racing.</a:t>
            </a:r>
          </a:p>
          <a:p>
            <a:r>
              <a:rPr lang="en-GB" dirty="0"/>
              <a:t>Positioning The Jockey Club as putting Equine Welfare first.</a:t>
            </a:r>
          </a:p>
          <a:p>
            <a:r>
              <a:rPr lang="en-GB" dirty="0"/>
              <a:t>Recognising that not all coverage would be positive.</a:t>
            </a:r>
          </a:p>
          <a:p>
            <a:r>
              <a:rPr lang="en-GB" dirty="0"/>
              <a:t>Media briefing day before formal </a:t>
            </a:r>
            <a:r>
              <a:rPr lang="en-GB" dirty="0" err="1"/>
              <a:t>announcmenet</a:t>
            </a:r>
            <a:r>
              <a:rPr lang="en-GB" dirty="0"/>
              <a:t> – attended by c30-35 journalists, print &amp; broadcast, racing &amp; non-racing (although racing predominant)</a:t>
            </a:r>
          </a:p>
          <a:p>
            <a:r>
              <a:rPr lang="en-GB" dirty="0"/>
              <a:t>Opportunity to answer questions, present facts etc, prior to formal publication of changes.</a:t>
            </a:r>
          </a:p>
          <a:p>
            <a:r>
              <a:rPr lang="en-GB" dirty="0"/>
              <a:t>Balance of reporting tipped in favour of factual and positive, rather than negative.</a:t>
            </a:r>
          </a:p>
          <a:p>
            <a:r>
              <a:rPr lang="en-GB" dirty="0"/>
              <a:t>Long but detailed press release+ Executive summary of changes + foreword from respected Vet, Professor Chris Proudman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41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Important to have respected industry voices working in support.</a:t>
            </a:r>
          </a:p>
          <a:p>
            <a:r>
              <a:rPr lang="en-GB" dirty="0"/>
              <a:t>Conversations with leading trainers, NTF, PJA, RSPCA, WHW,</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41916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203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5011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9098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78180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1996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this evolution has come change.</a:t>
            </a:r>
          </a:p>
          <a:p>
            <a:r>
              <a:rPr lang="en-GB" dirty="0"/>
              <a:t>Horses travelling faster in the race (proven by stats)</a:t>
            </a:r>
          </a:p>
          <a:p>
            <a:r>
              <a:rPr lang="en-GB" dirty="0"/>
              <a:t>Better quality horses running for richest jump race in Europe (proven by stats)</a:t>
            </a:r>
          </a:p>
          <a:p>
            <a:r>
              <a:rPr lang="en-GB" dirty="0"/>
              <a:t>Safer obstacles = course ridden with more confidence as years have passed. Video on next slide shows 2008, 2012, 2013, 2022 &amp; 2023 fences 1-6.  Notable increase in horses taking inside line and bunching on inside. (NB 2022 shows and mentions Éclair Surf fall). None on wide outside.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91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With this evolution has come change.</a:t>
            </a:r>
          </a:p>
          <a:p>
            <a:r>
              <a:rPr lang="en-GB" dirty="0"/>
              <a:t>Horses travelling faster in the race (proven by stats)</a:t>
            </a:r>
          </a:p>
          <a:p>
            <a:r>
              <a:rPr lang="en-GB" dirty="0"/>
              <a:t>Better quality horses running for richest jump race in Europe (proven by stats)</a:t>
            </a:r>
          </a:p>
          <a:p>
            <a:r>
              <a:rPr lang="en-GB" dirty="0"/>
              <a:t>Safer obstacles = course ridden with more confidence as years have passed. Video on next slide shows 2008, 2012, 2013, 2022 &amp; 2023 fences 1-6.  Notable increase in horses taking inside line and bunching on inside. (NB 2022 shows and mentions Éclair Surf fall). None on wide outside. </a:t>
            </a:r>
          </a:p>
          <a:p>
            <a:endParaRPr lang="en-GB" dirty="0"/>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3277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800" dirty="0"/>
              <a:t>The RGN has never stood still. </a:t>
            </a:r>
          </a:p>
          <a:p>
            <a:r>
              <a:rPr lang="en-GB" sz="800" dirty="0"/>
              <a:t>Inception in 1839, </a:t>
            </a:r>
          </a:p>
          <a:p>
            <a:r>
              <a:rPr lang="en-GB" sz="800" dirty="0"/>
              <a:t>Becoming a handicap in 1843, </a:t>
            </a:r>
          </a:p>
          <a:p>
            <a:r>
              <a:rPr lang="en-GB" sz="800" dirty="0"/>
              <a:t>Being moved from a Friday to a Saturday in 1947.</a:t>
            </a:r>
          </a:p>
          <a:p>
            <a:r>
              <a:rPr lang="en-GB" sz="800" dirty="0"/>
              <a:t>Right through to the near closure of the racecourse in 1975.</a:t>
            </a:r>
          </a:p>
          <a:p>
            <a:endParaRPr lang="en-GB" sz="800" dirty="0"/>
          </a:p>
          <a:p>
            <a:r>
              <a:rPr lang="en-GB" sz="800" dirty="0"/>
              <a:t>Why the race is loved – so many stories:</a:t>
            </a:r>
          </a:p>
          <a:p>
            <a:r>
              <a:rPr lang="en-GB" sz="800" dirty="0"/>
              <a:t>Devon Loch</a:t>
            </a:r>
          </a:p>
          <a:p>
            <a:r>
              <a:rPr lang="en-GB" sz="800" dirty="0" err="1"/>
              <a:t>Foinavon</a:t>
            </a:r>
            <a:endParaRPr lang="en-GB" sz="800" dirty="0"/>
          </a:p>
          <a:p>
            <a:r>
              <a:rPr lang="en-GB" sz="800" dirty="0"/>
              <a:t>Red Rum</a:t>
            </a:r>
          </a:p>
          <a:p>
            <a:r>
              <a:rPr lang="en-GB" sz="800" dirty="0"/>
              <a:t>Bob Champion &amp; </a:t>
            </a:r>
            <a:r>
              <a:rPr lang="en-GB" sz="800" dirty="0" err="1"/>
              <a:t>Aldaniti</a:t>
            </a:r>
            <a:endParaRPr lang="en-GB" sz="800" dirty="0"/>
          </a:p>
          <a:p>
            <a:r>
              <a:rPr lang="en-GB" sz="800" dirty="0"/>
              <a:t>Void National</a:t>
            </a:r>
          </a:p>
          <a:p>
            <a:r>
              <a:rPr lang="en-GB" sz="800" dirty="0"/>
              <a:t>Bomb Scare - 1997</a:t>
            </a:r>
          </a:p>
          <a:p>
            <a:r>
              <a:rPr lang="en-GB" sz="800" dirty="0"/>
              <a:t>Rachel Blackmore</a:t>
            </a:r>
          </a:p>
          <a:p>
            <a:endParaRPr lang="en-GB" sz="800" dirty="0"/>
          </a:p>
          <a:p>
            <a:r>
              <a:rPr lang="en-GB" sz="800" dirty="0"/>
              <a:t>A potted history of more recent changes is on the slide, but the race has evolved over time to the become the worldwide event that it is today. </a:t>
            </a:r>
          </a:p>
          <a:p>
            <a:r>
              <a:rPr lang="en-GB" sz="800" dirty="0"/>
              <a:t>In addition to the slide, can mention:</a:t>
            </a:r>
          </a:p>
          <a:p>
            <a:r>
              <a:rPr lang="en-GB" sz="800" dirty="0"/>
              <a:t>Upgraded Vet facilities 2008</a:t>
            </a:r>
          </a:p>
          <a:p>
            <a:r>
              <a:rPr lang="en-GB" sz="800" dirty="0"/>
              <a:t>Increase in no of vets on course in 2023 +2 so now total of 13 + BHA Vos</a:t>
            </a:r>
          </a:p>
          <a:p>
            <a:r>
              <a:rPr lang="en-GB" sz="800" dirty="0"/>
              <a:t>Mounted Catchers x4 increased to x6 in 2023</a:t>
            </a:r>
          </a:p>
          <a:p>
            <a:r>
              <a:rPr lang="en-GB" sz="800" dirty="0"/>
              <a:t>Entry requirements tightened over the years – most recently 6 Chase run requirement. </a:t>
            </a:r>
          </a:p>
          <a:p>
            <a:r>
              <a:rPr lang="en-GB" sz="800" dirty="0"/>
              <a:t>Also – must have finished 1</a:t>
            </a:r>
            <a:r>
              <a:rPr lang="en-GB" sz="800" baseline="30000" dirty="0"/>
              <a:t>st</a:t>
            </a:r>
            <a:r>
              <a:rPr lang="en-GB" sz="800" dirty="0"/>
              <a:t>-4</a:t>
            </a:r>
            <a:r>
              <a:rPr lang="en-GB" sz="800" baseline="30000" dirty="0"/>
              <a:t>th</a:t>
            </a:r>
            <a:r>
              <a:rPr lang="en-GB" sz="800" dirty="0"/>
              <a:t> in chase 2m7.5f+ in career, must run in chase during current season</a:t>
            </a:r>
          </a:p>
          <a:p>
            <a:r>
              <a:rPr lang="en-GB" sz="800" dirty="0"/>
              <a:t>Rider requirements – not less than 15 winners, at least 10 over chase fences</a:t>
            </a:r>
          </a:p>
          <a:p>
            <a:r>
              <a:rPr lang="en-GB" sz="800" dirty="0"/>
              <a:t>Reserves removed in 2023</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29497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Catering to different audiences – racing and non-racing.</a:t>
            </a:r>
          </a:p>
          <a:p>
            <a:r>
              <a:rPr lang="en-GB" dirty="0"/>
              <a:t>Positioning The Jockey Club as putting Equine Welfare first.</a:t>
            </a:r>
          </a:p>
          <a:p>
            <a:r>
              <a:rPr lang="en-GB" dirty="0"/>
              <a:t>Recognising that not all coverage would be positive.</a:t>
            </a:r>
          </a:p>
          <a:p>
            <a:r>
              <a:rPr lang="en-GB" dirty="0"/>
              <a:t>Media briefing day before formal </a:t>
            </a:r>
            <a:r>
              <a:rPr lang="en-GB" dirty="0" err="1"/>
              <a:t>announcmenet</a:t>
            </a:r>
            <a:r>
              <a:rPr lang="en-GB" dirty="0"/>
              <a:t> – attended by c30-35 journalists, print &amp; broadcast, racing &amp; non-racing (although racing predominant)</a:t>
            </a:r>
          </a:p>
          <a:p>
            <a:r>
              <a:rPr lang="en-GB" dirty="0"/>
              <a:t>Opportunity to answer questions, present facts etc, prior to formal publication of changes.</a:t>
            </a:r>
          </a:p>
          <a:p>
            <a:r>
              <a:rPr lang="en-GB" dirty="0"/>
              <a:t>Balance of reporting tipped in favour of factual and positive, rather than negative.</a:t>
            </a:r>
          </a:p>
          <a:p>
            <a:r>
              <a:rPr lang="en-GB" dirty="0"/>
              <a:t>Long but detailed press release+ Executive summary of changes + foreword from respected Vet, Professor Chris Proudman</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D24547A-CCE1-ED4B-BD33-4213C2BDC737}" type="slidenum">
              <a:rPr kumimoji="0" lang="en-US"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3922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6.emf"/><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38051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J Section Header - Racing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756FD-0418-1E48-97E5-FB0A7B87EF8B}"/>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7235695-D3FE-6B4E-9D60-896CDE30FD0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20654"/>
          <a:stretch/>
        </p:blipFill>
        <p:spPr>
          <a:xfrm>
            <a:off x="4222120" y="0"/>
            <a:ext cx="4932040" cy="5143500"/>
          </a:xfrm>
          <a:prstGeom prst="rect">
            <a:avLst/>
          </a:prstGeom>
        </p:spPr>
      </p:pic>
      <p:sp>
        <p:nvSpPr>
          <p:cNvPr id="6" name="Title 1">
            <a:extLst>
              <a:ext uri="{FF2B5EF4-FFF2-40B4-BE49-F238E27FC236}">
                <a16:creationId xmlns:a16="http://schemas.microsoft.com/office/drawing/2014/main" id="{A35A0138-2E12-1D45-8112-CB6EF239E454}"/>
              </a:ext>
            </a:extLst>
          </p:cNvPr>
          <p:cNvSpPr>
            <a:spLocks noGrp="1"/>
          </p:cNvSpPr>
          <p:nvPr>
            <p:ph type="title" hasCustomPrompt="1"/>
          </p:nvPr>
        </p:nvSpPr>
        <p:spPr>
          <a:xfrm>
            <a:off x="0" y="0"/>
            <a:ext cx="7092280" cy="3363838"/>
          </a:xfrm>
          <a:prstGeom prst="rect">
            <a:avLst/>
          </a:prstGeom>
        </p:spPr>
        <p:txBody>
          <a:bodyPr rIns="0" anchor="ctr">
            <a:normAutofit/>
          </a:bodyPr>
          <a:lstStyle>
            <a:lvl1pPr algn="r">
              <a:lnSpc>
                <a:spcPts val="6500"/>
              </a:lnSpc>
              <a:defRPr sz="7200">
                <a:solidFill>
                  <a:srgbClr val="AF9664"/>
                </a:solidFill>
                <a:latin typeface="Jockey Club Display" pitchFamily="2" charset="77"/>
              </a:defRPr>
            </a:lvl1pPr>
          </a:lstStyle>
          <a:p>
            <a:r>
              <a:rPr lang="en-GB" dirty="0"/>
              <a:t>SECTION</a:t>
            </a:r>
            <a:br>
              <a:rPr lang="en-GB" dirty="0"/>
            </a:br>
            <a:r>
              <a:rPr lang="en-GB" dirty="0"/>
              <a:t>HEADER</a:t>
            </a:r>
            <a:endParaRPr lang="en-US" dirty="0"/>
          </a:p>
        </p:txBody>
      </p:sp>
    </p:spTree>
    <p:extLst>
      <p:ext uri="{BB962C8B-B14F-4D97-AF65-F5344CB8AC3E}">
        <p14:creationId xmlns:p14="http://schemas.microsoft.com/office/powerpoint/2010/main" val="657962034"/>
      </p:ext>
    </p:extLst>
  </p:cSld>
  <p:clrMapOvr>
    <a:masterClrMapping/>
  </p:clrMapOvr>
  <p:hf hdr="0" dt="0"/>
  <p:extLst>
    <p:ext uri="{DCECCB84-F9BA-43D5-87BE-67443E8EF086}">
      <p15:sldGuideLst xmlns:p15="http://schemas.microsoft.com/office/powerpoint/2012/main">
        <p15:guide id="1" orient="horz" pos="2074">
          <p15:clr>
            <a:srgbClr val="FBAE40"/>
          </p15:clr>
        </p15:guide>
        <p15:guide id="2" pos="4740">
          <p15:clr>
            <a:srgbClr val="FBAE40"/>
          </p15:clr>
        </p15:guide>
        <p15:guide id="3" pos="331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J Section Header - Cre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756FD-0418-1E48-97E5-FB0A7B87EF8B}"/>
              </a:ext>
            </a:extLst>
          </p:cNvPr>
          <p:cNvSpPr/>
          <p:nvPr userDrawn="1"/>
        </p:nvSpPr>
        <p:spPr>
          <a:xfrm>
            <a:off x="0" y="0"/>
            <a:ext cx="9144000" cy="5143500"/>
          </a:xfrm>
          <a:prstGeom prst="rect">
            <a:avLst/>
          </a:prstGeom>
          <a:solidFill>
            <a:srgbClr val="FDF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6DAAC1AE-544D-064D-804C-D7742A4BF8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9144000" cy="5141931"/>
          </a:xfrm>
          <a:prstGeom prst="rect">
            <a:avLst/>
          </a:prstGeom>
        </p:spPr>
      </p:pic>
      <p:sp>
        <p:nvSpPr>
          <p:cNvPr id="6" name="Title 1">
            <a:extLst>
              <a:ext uri="{FF2B5EF4-FFF2-40B4-BE49-F238E27FC236}">
                <a16:creationId xmlns:a16="http://schemas.microsoft.com/office/drawing/2014/main" id="{A35A0138-2E12-1D45-8112-CB6EF239E454}"/>
              </a:ext>
            </a:extLst>
          </p:cNvPr>
          <p:cNvSpPr>
            <a:spLocks noGrp="1"/>
          </p:cNvSpPr>
          <p:nvPr>
            <p:ph type="title" hasCustomPrompt="1"/>
          </p:nvPr>
        </p:nvSpPr>
        <p:spPr>
          <a:xfrm>
            <a:off x="0" y="0"/>
            <a:ext cx="7092280" cy="3363838"/>
          </a:xfrm>
          <a:prstGeom prst="rect">
            <a:avLst/>
          </a:prstGeom>
        </p:spPr>
        <p:txBody>
          <a:bodyPr rIns="0" anchor="ctr">
            <a:normAutofit/>
          </a:bodyPr>
          <a:lstStyle>
            <a:lvl1pPr algn="r">
              <a:lnSpc>
                <a:spcPts val="6500"/>
              </a:lnSpc>
              <a:defRPr sz="7200">
                <a:solidFill>
                  <a:srgbClr val="0F2D2D"/>
                </a:solidFill>
                <a:latin typeface="Jockey Club Display" pitchFamily="2" charset="77"/>
              </a:defRPr>
            </a:lvl1pPr>
          </a:lstStyle>
          <a:p>
            <a:r>
              <a:rPr lang="en-GB" dirty="0"/>
              <a:t>SECTION</a:t>
            </a:r>
            <a:br>
              <a:rPr lang="en-GB" dirty="0"/>
            </a:br>
            <a:r>
              <a:rPr lang="en-GB" dirty="0"/>
              <a:t>HEADER</a:t>
            </a:r>
            <a:endParaRPr lang="en-US" dirty="0"/>
          </a:p>
        </p:txBody>
      </p:sp>
      <p:sp>
        <p:nvSpPr>
          <p:cNvPr id="4" name="TextBox 3">
            <a:extLst>
              <a:ext uri="{FF2B5EF4-FFF2-40B4-BE49-F238E27FC236}">
                <a16:creationId xmlns:a16="http://schemas.microsoft.com/office/drawing/2014/main" id="{8637296D-7A68-8845-918A-FBD004368DD5}"/>
              </a:ext>
            </a:extLst>
          </p:cNvPr>
          <p:cNvSpPr txBox="1"/>
          <p:nvPr userDrawn="1"/>
        </p:nvSpPr>
        <p:spPr>
          <a:xfrm>
            <a:off x="16867762" y="5505855"/>
            <a:ext cx="316112" cy="369332"/>
          </a:xfrm>
          <a:prstGeom prst="rect">
            <a:avLst/>
          </a:prstGeom>
          <a:noFill/>
        </p:spPr>
        <p:txBody>
          <a:bodyPr wrap="none" rtlCol="0">
            <a:spAutoFit/>
          </a:bodyPr>
          <a:lstStyle/>
          <a:p>
            <a:r>
              <a:rPr lang="en-GB"/>
              <a:t>V</a:t>
            </a:r>
          </a:p>
        </p:txBody>
      </p:sp>
    </p:spTree>
    <p:extLst>
      <p:ext uri="{BB962C8B-B14F-4D97-AF65-F5344CB8AC3E}">
        <p14:creationId xmlns:p14="http://schemas.microsoft.com/office/powerpoint/2010/main" val="4160496026"/>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3356">
          <p15:clr>
            <a:srgbClr val="FBAE40"/>
          </p15:clr>
        </p15:guide>
        <p15:guide id="3" pos="4740">
          <p15:clr>
            <a:srgbClr val="FBAE40"/>
          </p15:clr>
        </p15:guide>
        <p15:guide id="4" pos="4468">
          <p15:clr>
            <a:srgbClr val="FBAE40"/>
          </p15:clr>
        </p15:guide>
        <p15:guide id="5" orient="horz" pos="2096">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Slide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14" name="Title 1">
            <a:extLst>
              <a:ext uri="{FF2B5EF4-FFF2-40B4-BE49-F238E27FC236}">
                <a16:creationId xmlns:a16="http://schemas.microsoft.com/office/drawing/2014/main" id="{5C7DC0BA-C0EB-374D-BF5A-06F915DD47F1}"/>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pic>
        <p:nvPicPr>
          <p:cNvPr id="15" name="Picture 14">
            <a:extLst>
              <a:ext uri="{FF2B5EF4-FFF2-40B4-BE49-F238E27FC236}">
                <a16:creationId xmlns:a16="http://schemas.microsoft.com/office/drawing/2014/main" id="{7A143E8F-53D5-724C-894C-24EB669F8D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22" name="TextBox 21">
            <a:extLst>
              <a:ext uri="{FF2B5EF4-FFF2-40B4-BE49-F238E27FC236}">
                <a16:creationId xmlns:a16="http://schemas.microsoft.com/office/drawing/2014/main" id="{265A5291-1451-AF49-A3D5-92B0A48729AA}"/>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0" name="Content Placeholder 3">
            <a:extLst>
              <a:ext uri="{FF2B5EF4-FFF2-40B4-BE49-F238E27FC236}">
                <a16:creationId xmlns:a16="http://schemas.microsoft.com/office/drawing/2014/main" id="{1E347F9F-D86D-A242-A63F-BE46EB784B2E}"/>
              </a:ext>
            </a:extLst>
          </p:cNvPr>
          <p:cNvSpPr>
            <a:spLocks noGrp="1"/>
          </p:cNvSpPr>
          <p:nvPr>
            <p:ph sz="half" idx="15" hasCustomPrompt="1"/>
          </p:nvPr>
        </p:nvSpPr>
        <p:spPr>
          <a:xfrm>
            <a:off x="5952564" y="10407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4" name="Content Placeholder 3">
            <a:extLst>
              <a:ext uri="{FF2B5EF4-FFF2-40B4-BE49-F238E27FC236}">
                <a16:creationId xmlns:a16="http://schemas.microsoft.com/office/drawing/2014/main" id="{91055CD1-9309-6146-A19F-5C50E332B446}"/>
              </a:ext>
            </a:extLst>
          </p:cNvPr>
          <p:cNvSpPr>
            <a:spLocks noGrp="1"/>
          </p:cNvSpPr>
          <p:nvPr>
            <p:ph sz="half" idx="16" hasCustomPrompt="1"/>
          </p:nvPr>
        </p:nvSpPr>
        <p:spPr>
          <a:xfrm>
            <a:off x="5952564" y="19551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5" name="Content Placeholder 3">
            <a:extLst>
              <a:ext uri="{FF2B5EF4-FFF2-40B4-BE49-F238E27FC236}">
                <a16:creationId xmlns:a16="http://schemas.microsoft.com/office/drawing/2014/main" id="{F88E15C3-0984-134A-A10A-D86301D5C65A}"/>
              </a:ext>
            </a:extLst>
          </p:cNvPr>
          <p:cNvSpPr>
            <a:spLocks noGrp="1"/>
          </p:cNvSpPr>
          <p:nvPr>
            <p:ph sz="half" idx="17" hasCustomPrompt="1"/>
          </p:nvPr>
        </p:nvSpPr>
        <p:spPr>
          <a:xfrm>
            <a:off x="5952564" y="2878524"/>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7" name="Content Placeholder 3">
            <a:extLst>
              <a:ext uri="{FF2B5EF4-FFF2-40B4-BE49-F238E27FC236}">
                <a16:creationId xmlns:a16="http://schemas.microsoft.com/office/drawing/2014/main" id="{7ACED780-ADD3-F74D-AC81-CDE4D1A62E39}"/>
              </a:ext>
            </a:extLst>
          </p:cNvPr>
          <p:cNvSpPr>
            <a:spLocks noGrp="1"/>
          </p:cNvSpPr>
          <p:nvPr>
            <p:ph sz="half" idx="18" hasCustomPrompt="1"/>
          </p:nvPr>
        </p:nvSpPr>
        <p:spPr>
          <a:xfrm>
            <a:off x="5952564" y="3801888"/>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7" name="Content Placeholder 3">
            <a:extLst>
              <a:ext uri="{FF2B5EF4-FFF2-40B4-BE49-F238E27FC236}">
                <a16:creationId xmlns:a16="http://schemas.microsoft.com/office/drawing/2014/main" id="{CD4323D5-6980-0B4E-83A4-00016BCDE8E8}"/>
              </a:ext>
            </a:extLst>
          </p:cNvPr>
          <p:cNvSpPr>
            <a:spLocks noGrp="1"/>
          </p:cNvSpPr>
          <p:nvPr>
            <p:ph sz="half" idx="19" hasCustomPrompt="1"/>
          </p:nvPr>
        </p:nvSpPr>
        <p:spPr>
          <a:xfrm>
            <a:off x="1658470" y="10407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8" name="Content Placeholder 3">
            <a:extLst>
              <a:ext uri="{FF2B5EF4-FFF2-40B4-BE49-F238E27FC236}">
                <a16:creationId xmlns:a16="http://schemas.microsoft.com/office/drawing/2014/main" id="{4D153613-7E32-2A46-B541-0F2F5EE17BD4}"/>
              </a:ext>
            </a:extLst>
          </p:cNvPr>
          <p:cNvSpPr>
            <a:spLocks noGrp="1"/>
          </p:cNvSpPr>
          <p:nvPr>
            <p:ph sz="half" idx="20" hasCustomPrompt="1"/>
          </p:nvPr>
        </p:nvSpPr>
        <p:spPr>
          <a:xfrm>
            <a:off x="1658470" y="19551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9" name="Content Placeholder 3">
            <a:extLst>
              <a:ext uri="{FF2B5EF4-FFF2-40B4-BE49-F238E27FC236}">
                <a16:creationId xmlns:a16="http://schemas.microsoft.com/office/drawing/2014/main" id="{784F3409-F0FD-F046-8A21-D1362A55979F}"/>
              </a:ext>
            </a:extLst>
          </p:cNvPr>
          <p:cNvSpPr>
            <a:spLocks noGrp="1"/>
          </p:cNvSpPr>
          <p:nvPr>
            <p:ph sz="half" idx="21" hasCustomPrompt="1"/>
          </p:nvPr>
        </p:nvSpPr>
        <p:spPr>
          <a:xfrm>
            <a:off x="1658470" y="2878524"/>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3" name="Content Placeholder 3">
            <a:extLst>
              <a:ext uri="{FF2B5EF4-FFF2-40B4-BE49-F238E27FC236}">
                <a16:creationId xmlns:a16="http://schemas.microsoft.com/office/drawing/2014/main" id="{715F7E19-680D-E142-9E24-3C92B6BFC9B2}"/>
              </a:ext>
            </a:extLst>
          </p:cNvPr>
          <p:cNvSpPr>
            <a:spLocks noGrp="1"/>
          </p:cNvSpPr>
          <p:nvPr>
            <p:ph sz="half" idx="22" hasCustomPrompt="1"/>
          </p:nvPr>
        </p:nvSpPr>
        <p:spPr>
          <a:xfrm>
            <a:off x="1658470" y="3801888"/>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pic>
        <p:nvPicPr>
          <p:cNvPr id="17" name="Picture 16">
            <a:extLst>
              <a:ext uri="{FF2B5EF4-FFF2-40B4-BE49-F238E27FC236}">
                <a16:creationId xmlns:a16="http://schemas.microsoft.com/office/drawing/2014/main" id="{FCE75BA4-8C64-1D40-8D3E-6603479D98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2696141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Slide 1 - Racing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pic>
        <p:nvPicPr>
          <p:cNvPr id="4" name="Picture 3">
            <a:extLst>
              <a:ext uri="{FF2B5EF4-FFF2-40B4-BE49-F238E27FC236}">
                <a16:creationId xmlns:a16="http://schemas.microsoft.com/office/drawing/2014/main" id="{EF0F92C8-A62B-F642-892F-825EA6886820}"/>
              </a:ext>
            </a:extLst>
          </p:cNvPr>
          <p:cNvPicPr>
            <a:picLocks noChangeAspect="1"/>
          </p:cNvPicPr>
          <p:nvPr userDrawn="1"/>
        </p:nvPicPr>
        <p:blipFill>
          <a:blip r:embed="rId2">
            <a:alphaModFix amt="8000"/>
          </a:blip>
          <a:stretch>
            <a:fillRect/>
          </a:stretch>
        </p:blipFill>
        <p:spPr>
          <a:xfrm>
            <a:off x="5291910" y="0"/>
            <a:ext cx="3852090" cy="5143500"/>
          </a:xfrm>
          <a:prstGeom prst="rect">
            <a:avLst/>
          </a:prstGeom>
        </p:spPr>
      </p:pic>
      <p:sp>
        <p:nvSpPr>
          <p:cNvPr id="3" name="Content Placeholder 2"/>
          <p:cNvSpPr>
            <a:spLocks noGrp="1"/>
          </p:cNvSpPr>
          <p:nvPr>
            <p:ph sz="half" idx="1" hasCustomPrompt="1"/>
          </p:nvPr>
        </p:nvSpPr>
        <p:spPr>
          <a:xfrm>
            <a:off x="250827" y="900226"/>
            <a:ext cx="7261597" cy="463880"/>
          </a:xfrm>
          <a:prstGeom prst="rect">
            <a:avLst/>
          </a:prstGeom>
        </p:spPr>
        <p:txBody>
          <a:bodyPr lIns="0" tIns="0" rIns="180000" bIns="0"/>
          <a:lstStyle>
            <a:lvl1pPr marL="0">
              <a:lnSpc>
                <a:spcPct val="120000"/>
              </a:lnSpc>
              <a:spcBef>
                <a:spcPts val="200"/>
              </a:spcBef>
              <a:buNone/>
              <a:defRPr sz="12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introduction here</a:t>
            </a:r>
          </a:p>
        </p:txBody>
      </p:sp>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250827" y="1636401"/>
            <a:ext cx="7261597" cy="2928505"/>
          </a:xfrm>
          <a:prstGeom prst="rect">
            <a:avLst/>
          </a:prstGeom>
        </p:spPr>
        <p:txBody>
          <a:bodyPr lIns="0" tIns="0" rIns="180000" bIns="0"/>
          <a:lstStyle>
            <a:lvl1pPr marL="0">
              <a:lnSpc>
                <a:spcPct val="120000"/>
              </a:lnSpc>
              <a:spcBef>
                <a:spcPts val="200"/>
              </a:spcBef>
              <a:spcAft>
                <a:spcPts val="600"/>
              </a:spcAft>
              <a:buNone/>
              <a:defRPr sz="1000" b="0" i="0">
                <a:solidFill>
                  <a:schemeClr val="bg1"/>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261599"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pic>
        <p:nvPicPr>
          <p:cNvPr id="15" name="Picture 14">
            <a:extLst>
              <a:ext uri="{FF2B5EF4-FFF2-40B4-BE49-F238E27FC236}">
                <a16:creationId xmlns:a16="http://schemas.microsoft.com/office/drawing/2014/main" id="{D4A1CBBB-F6C8-6B4B-B0FE-1B2A56B0E1C7}"/>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6" y="4904741"/>
            <a:ext cx="1152822" cy="115282"/>
          </a:xfrm>
          <a:prstGeom prst="rect">
            <a:avLst/>
          </a:prstGeom>
        </p:spPr>
      </p:pic>
      <p:sp>
        <p:nvSpPr>
          <p:cNvPr id="18" name="TextBox 17">
            <a:extLst>
              <a:ext uri="{FF2B5EF4-FFF2-40B4-BE49-F238E27FC236}">
                <a16:creationId xmlns:a16="http://schemas.microsoft.com/office/drawing/2014/main" id="{2E2DEBDA-9BB0-E04B-A27F-5EE4A2E6BA61}"/>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Tree>
    <p:extLst>
      <p:ext uri="{BB962C8B-B14F-4D97-AF65-F5344CB8AC3E}">
        <p14:creationId xmlns:p14="http://schemas.microsoft.com/office/powerpoint/2010/main" val="1079794198"/>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xt Slide 2 - Cr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DF8D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14" name="Title 1">
            <a:extLst>
              <a:ext uri="{FF2B5EF4-FFF2-40B4-BE49-F238E27FC236}">
                <a16:creationId xmlns:a16="http://schemas.microsoft.com/office/drawing/2014/main" id="{5C7DC0BA-C0EB-374D-BF5A-06F915DD47F1}"/>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pic>
        <p:nvPicPr>
          <p:cNvPr id="15" name="Picture 14">
            <a:extLst>
              <a:ext uri="{FF2B5EF4-FFF2-40B4-BE49-F238E27FC236}">
                <a16:creationId xmlns:a16="http://schemas.microsoft.com/office/drawing/2014/main" id="{7A143E8F-53D5-724C-894C-24EB669F8D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22" name="TextBox 21">
            <a:extLst>
              <a:ext uri="{FF2B5EF4-FFF2-40B4-BE49-F238E27FC236}">
                <a16:creationId xmlns:a16="http://schemas.microsoft.com/office/drawing/2014/main" id="{265A5291-1451-AF49-A3D5-92B0A48729AA}"/>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3" name="Content Placeholder 3">
            <a:extLst>
              <a:ext uri="{FF2B5EF4-FFF2-40B4-BE49-F238E27FC236}">
                <a16:creationId xmlns:a16="http://schemas.microsoft.com/office/drawing/2014/main" id="{A40627A1-70B9-BC40-9182-136950EC51F7}"/>
              </a:ext>
            </a:extLst>
          </p:cNvPr>
          <p:cNvSpPr>
            <a:spLocks noGrp="1"/>
          </p:cNvSpPr>
          <p:nvPr>
            <p:ph sz="half" idx="12" hasCustomPrompt="1"/>
          </p:nvPr>
        </p:nvSpPr>
        <p:spPr>
          <a:xfrm>
            <a:off x="250825" y="900226"/>
            <a:ext cx="4180286" cy="177204"/>
          </a:xfrm>
          <a:prstGeom prst="rect">
            <a:avLst/>
          </a:prstGeom>
        </p:spPr>
        <p:txBody>
          <a:bodyPr lIns="0" tIns="0" rIns="0" bIns="0"/>
          <a:lstStyle>
            <a:lvl1pPr marL="0">
              <a:lnSpc>
                <a:spcPct val="90000"/>
              </a:lnSpc>
              <a:spcBef>
                <a:spcPts val="200"/>
              </a:spcBef>
              <a:buNone/>
              <a:defRPr sz="16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TITLE HERE</a:t>
            </a:r>
            <a:endParaRPr lang="en-US" dirty="0"/>
          </a:p>
        </p:txBody>
      </p:sp>
      <p:sp>
        <p:nvSpPr>
          <p:cNvPr id="24" name="Content Placeholder 3">
            <a:extLst>
              <a:ext uri="{FF2B5EF4-FFF2-40B4-BE49-F238E27FC236}">
                <a16:creationId xmlns:a16="http://schemas.microsoft.com/office/drawing/2014/main" id="{60BEA3AA-F3F8-BB40-80BE-E45CD6910A37}"/>
              </a:ext>
            </a:extLst>
          </p:cNvPr>
          <p:cNvSpPr>
            <a:spLocks noGrp="1"/>
          </p:cNvSpPr>
          <p:nvPr>
            <p:ph sz="half" idx="13" hasCustomPrompt="1"/>
          </p:nvPr>
        </p:nvSpPr>
        <p:spPr>
          <a:xfrm>
            <a:off x="250825" y="1346933"/>
            <a:ext cx="4180286" cy="3217973"/>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5" name="Content Placeholder 3">
            <a:extLst>
              <a:ext uri="{FF2B5EF4-FFF2-40B4-BE49-F238E27FC236}">
                <a16:creationId xmlns:a16="http://schemas.microsoft.com/office/drawing/2014/main" id="{4791501B-678B-3247-950B-BA54C16A1C61}"/>
              </a:ext>
            </a:extLst>
          </p:cNvPr>
          <p:cNvSpPr>
            <a:spLocks noGrp="1"/>
          </p:cNvSpPr>
          <p:nvPr>
            <p:ph sz="half" idx="14" hasCustomPrompt="1"/>
          </p:nvPr>
        </p:nvSpPr>
        <p:spPr>
          <a:xfrm>
            <a:off x="4712194" y="900226"/>
            <a:ext cx="4180286" cy="177204"/>
          </a:xfrm>
          <a:prstGeom prst="rect">
            <a:avLst/>
          </a:prstGeom>
        </p:spPr>
        <p:txBody>
          <a:bodyPr lIns="0" tIns="0" rIns="0" bIns="0"/>
          <a:lstStyle>
            <a:lvl1pPr marL="0">
              <a:lnSpc>
                <a:spcPct val="90000"/>
              </a:lnSpc>
              <a:spcBef>
                <a:spcPts val="200"/>
              </a:spcBef>
              <a:buNone/>
              <a:defRPr sz="16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TITLE HERE</a:t>
            </a:r>
            <a:endParaRPr lang="en-US" dirty="0"/>
          </a:p>
        </p:txBody>
      </p:sp>
      <p:sp>
        <p:nvSpPr>
          <p:cNvPr id="26" name="Content Placeholder 3">
            <a:extLst>
              <a:ext uri="{FF2B5EF4-FFF2-40B4-BE49-F238E27FC236}">
                <a16:creationId xmlns:a16="http://schemas.microsoft.com/office/drawing/2014/main" id="{F43E8F27-E14C-C14F-BEC7-CD98A2F8B0BE}"/>
              </a:ext>
            </a:extLst>
          </p:cNvPr>
          <p:cNvSpPr>
            <a:spLocks noGrp="1"/>
          </p:cNvSpPr>
          <p:nvPr>
            <p:ph sz="half" idx="15" hasCustomPrompt="1"/>
          </p:nvPr>
        </p:nvSpPr>
        <p:spPr>
          <a:xfrm>
            <a:off x="4712194" y="1346933"/>
            <a:ext cx="4180286" cy="3217973"/>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pic>
        <p:nvPicPr>
          <p:cNvPr id="17" name="Picture 16">
            <a:extLst>
              <a:ext uri="{FF2B5EF4-FFF2-40B4-BE49-F238E27FC236}">
                <a16:creationId xmlns:a16="http://schemas.microsoft.com/office/drawing/2014/main" id="{5C225CE7-FF32-2748-A027-FFD85094B1B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568543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Slide 3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14" name="Title 1">
            <a:extLst>
              <a:ext uri="{FF2B5EF4-FFF2-40B4-BE49-F238E27FC236}">
                <a16:creationId xmlns:a16="http://schemas.microsoft.com/office/drawing/2014/main" id="{5C7DC0BA-C0EB-374D-BF5A-06F915DD47F1}"/>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pic>
        <p:nvPicPr>
          <p:cNvPr id="15" name="Picture 14">
            <a:extLst>
              <a:ext uri="{FF2B5EF4-FFF2-40B4-BE49-F238E27FC236}">
                <a16:creationId xmlns:a16="http://schemas.microsoft.com/office/drawing/2014/main" id="{7A143E8F-53D5-724C-894C-24EB669F8D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22" name="TextBox 21">
            <a:extLst>
              <a:ext uri="{FF2B5EF4-FFF2-40B4-BE49-F238E27FC236}">
                <a16:creationId xmlns:a16="http://schemas.microsoft.com/office/drawing/2014/main" id="{265A5291-1451-AF49-A3D5-92B0A48729AA}"/>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3" name="Content Placeholder 3">
            <a:extLst>
              <a:ext uri="{FF2B5EF4-FFF2-40B4-BE49-F238E27FC236}">
                <a16:creationId xmlns:a16="http://schemas.microsoft.com/office/drawing/2014/main" id="{A40627A1-70B9-BC40-9182-136950EC51F7}"/>
              </a:ext>
            </a:extLst>
          </p:cNvPr>
          <p:cNvSpPr>
            <a:spLocks noGrp="1"/>
          </p:cNvSpPr>
          <p:nvPr>
            <p:ph sz="half" idx="12" hasCustomPrompt="1"/>
          </p:nvPr>
        </p:nvSpPr>
        <p:spPr>
          <a:xfrm>
            <a:off x="250825" y="900226"/>
            <a:ext cx="2689000" cy="177204"/>
          </a:xfrm>
          <a:prstGeom prst="rect">
            <a:avLst/>
          </a:prstGeom>
        </p:spPr>
        <p:txBody>
          <a:bodyPr lIns="0" tIns="0" rIns="0" bIns="0"/>
          <a:lstStyle>
            <a:lvl1pPr marL="0">
              <a:lnSpc>
                <a:spcPct val="90000"/>
              </a:lnSpc>
              <a:spcBef>
                <a:spcPts val="200"/>
              </a:spcBef>
              <a:buNone/>
              <a:defRPr sz="16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TITLE HERE</a:t>
            </a:r>
            <a:endParaRPr lang="en-US" dirty="0"/>
          </a:p>
        </p:txBody>
      </p:sp>
      <p:sp>
        <p:nvSpPr>
          <p:cNvPr id="24" name="Content Placeholder 3">
            <a:extLst>
              <a:ext uri="{FF2B5EF4-FFF2-40B4-BE49-F238E27FC236}">
                <a16:creationId xmlns:a16="http://schemas.microsoft.com/office/drawing/2014/main" id="{60BEA3AA-F3F8-BB40-80BE-E45CD6910A37}"/>
              </a:ext>
            </a:extLst>
          </p:cNvPr>
          <p:cNvSpPr>
            <a:spLocks noGrp="1"/>
          </p:cNvSpPr>
          <p:nvPr>
            <p:ph sz="half" idx="13" hasCustomPrompt="1"/>
          </p:nvPr>
        </p:nvSpPr>
        <p:spPr>
          <a:xfrm>
            <a:off x="250825" y="1346933"/>
            <a:ext cx="2689000" cy="3217973"/>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19" name="Content Placeholder 3">
            <a:extLst>
              <a:ext uri="{FF2B5EF4-FFF2-40B4-BE49-F238E27FC236}">
                <a16:creationId xmlns:a16="http://schemas.microsoft.com/office/drawing/2014/main" id="{DC341D70-B1A7-A744-83DB-58ED24F88953}"/>
              </a:ext>
            </a:extLst>
          </p:cNvPr>
          <p:cNvSpPr>
            <a:spLocks noGrp="1"/>
          </p:cNvSpPr>
          <p:nvPr>
            <p:ph sz="half" idx="14" hasCustomPrompt="1"/>
          </p:nvPr>
        </p:nvSpPr>
        <p:spPr>
          <a:xfrm>
            <a:off x="3220908" y="900226"/>
            <a:ext cx="2689000" cy="177204"/>
          </a:xfrm>
          <a:prstGeom prst="rect">
            <a:avLst/>
          </a:prstGeom>
        </p:spPr>
        <p:txBody>
          <a:bodyPr lIns="0" tIns="0" rIns="0" bIns="0"/>
          <a:lstStyle>
            <a:lvl1pPr marL="0">
              <a:lnSpc>
                <a:spcPct val="90000"/>
              </a:lnSpc>
              <a:spcBef>
                <a:spcPts val="200"/>
              </a:spcBef>
              <a:buNone/>
              <a:defRPr sz="16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TITLE HERE</a:t>
            </a:r>
            <a:endParaRPr lang="en-US" dirty="0"/>
          </a:p>
        </p:txBody>
      </p:sp>
      <p:sp>
        <p:nvSpPr>
          <p:cNvPr id="20" name="Content Placeholder 3">
            <a:extLst>
              <a:ext uri="{FF2B5EF4-FFF2-40B4-BE49-F238E27FC236}">
                <a16:creationId xmlns:a16="http://schemas.microsoft.com/office/drawing/2014/main" id="{1E347F9F-D86D-A242-A63F-BE46EB784B2E}"/>
              </a:ext>
            </a:extLst>
          </p:cNvPr>
          <p:cNvSpPr>
            <a:spLocks noGrp="1"/>
          </p:cNvSpPr>
          <p:nvPr>
            <p:ph sz="half" idx="15" hasCustomPrompt="1"/>
          </p:nvPr>
        </p:nvSpPr>
        <p:spPr>
          <a:xfrm>
            <a:off x="3220908" y="1346933"/>
            <a:ext cx="2689000" cy="3217973"/>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1" name="Content Placeholder 3">
            <a:extLst>
              <a:ext uri="{FF2B5EF4-FFF2-40B4-BE49-F238E27FC236}">
                <a16:creationId xmlns:a16="http://schemas.microsoft.com/office/drawing/2014/main" id="{3504D311-9CB4-9340-BF2D-F20A0BEC8E42}"/>
              </a:ext>
            </a:extLst>
          </p:cNvPr>
          <p:cNvSpPr>
            <a:spLocks noGrp="1"/>
          </p:cNvSpPr>
          <p:nvPr>
            <p:ph sz="half" idx="16" hasCustomPrompt="1"/>
          </p:nvPr>
        </p:nvSpPr>
        <p:spPr>
          <a:xfrm>
            <a:off x="6211615" y="900226"/>
            <a:ext cx="2689000" cy="177204"/>
          </a:xfrm>
          <a:prstGeom prst="rect">
            <a:avLst/>
          </a:prstGeom>
        </p:spPr>
        <p:txBody>
          <a:bodyPr lIns="0" tIns="0" rIns="0" bIns="0"/>
          <a:lstStyle>
            <a:lvl1pPr marL="0">
              <a:lnSpc>
                <a:spcPct val="90000"/>
              </a:lnSpc>
              <a:spcBef>
                <a:spcPts val="200"/>
              </a:spcBef>
              <a:buNone/>
              <a:defRPr sz="16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TITLE HERE</a:t>
            </a:r>
            <a:endParaRPr lang="en-US" dirty="0"/>
          </a:p>
        </p:txBody>
      </p:sp>
      <p:sp>
        <p:nvSpPr>
          <p:cNvPr id="27" name="Content Placeholder 3">
            <a:extLst>
              <a:ext uri="{FF2B5EF4-FFF2-40B4-BE49-F238E27FC236}">
                <a16:creationId xmlns:a16="http://schemas.microsoft.com/office/drawing/2014/main" id="{99F60582-7447-384E-90C2-5496069D119A}"/>
              </a:ext>
            </a:extLst>
          </p:cNvPr>
          <p:cNvSpPr>
            <a:spLocks noGrp="1"/>
          </p:cNvSpPr>
          <p:nvPr>
            <p:ph sz="half" idx="17" hasCustomPrompt="1"/>
          </p:nvPr>
        </p:nvSpPr>
        <p:spPr>
          <a:xfrm>
            <a:off x="6211615" y="1346933"/>
            <a:ext cx="2689000" cy="3217973"/>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pic>
        <p:nvPicPr>
          <p:cNvPr id="17" name="Picture 16">
            <a:extLst>
              <a:ext uri="{FF2B5EF4-FFF2-40B4-BE49-F238E27FC236}">
                <a16:creationId xmlns:a16="http://schemas.microsoft.com/office/drawing/2014/main" id="{6354EE5E-C527-724A-B3EB-26A456924256}"/>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9310535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Slide 4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pic>
        <p:nvPicPr>
          <p:cNvPr id="2" name="Picture 1">
            <a:extLst>
              <a:ext uri="{FF2B5EF4-FFF2-40B4-BE49-F238E27FC236}">
                <a16:creationId xmlns:a16="http://schemas.microsoft.com/office/drawing/2014/main" id="{186DD28A-D5BD-DA40-AB6D-259C38564A68}"/>
              </a:ext>
            </a:extLst>
          </p:cNvPr>
          <p:cNvPicPr>
            <a:picLocks noChangeAspect="1"/>
          </p:cNvPicPr>
          <p:nvPr userDrawn="1"/>
        </p:nvPicPr>
        <p:blipFill>
          <a:blip r:embed="rId2">
            <a:alphaModFix amt="8000"/>
          </a:blip>
          <a:stretch>
            <a:fillRect/>
          </a:stretch>
        </p:blipFill>
        <p:spPr>
          <a:xfrm>
            <a:off x="5298395" y="0"/>
            <a:ext cx="3852090" cy="5143500"/>
          </a:xfrm>
          <a:prstGeom prst="rect">
            <a:avLst/>
          </a:prstGeom>
        </p:spPr>
      </p:pic>
      <p:sp>
        <p:nvSpPr>
          <p:cNvPr id="5" name="Rectangle 4">
            <a:extLst>
              <a:ext uri="{FF2B5EF4-FFF2-40B4-BE49-F238E27FC236}">
                <a16:creationId xmlns:a16="http://schemas.microsoft.com/office/drawing/2014/main" id="{1407EBC3-DC25-0549-8896-50BAAADB96C8}"/>
              </a:ext>
            </a:extLst>
          </p:cNvPr>
          <p:cNvSpPr/>
          <p:nvPr userDrawn="1"/>
        </p:nvSpPr>
        <p:spPr>
          <a:xfrm>
            <a:off x="250826" y="1030941"/>
            <a:ext cx="2304116" cy="654424"/>
          </a:xfrm>
          <a:custGeom>
            <a:avLst/>
            <a:gdLst>
              <a:gd name="connsiteX0" fmla="*/ 0 w 1999316"/>
              <a:gd name="connsiteY0" fmla="*/ 0 h 654424"/>
              <a:gd name="connsiteX1" fmla="*/ 1999316 w 1999316"/>
              <a:gd name="connsiteY1" fmla="*/ 0 h 654424"/>
              <a:gd name="connsiteX2" fmla="*/ 1999316 w 1999316"/>
              <a:gd name="connsiteY2" fmla="*/ 654424 h 654424"/>
              <a:gd name="connsiteX3" fmla="*/ 0 w 1999316"/>
              <a:gd name="connsiteY3" fmla="*/ 654424 h 654424"/>
              <a:gd name="connsiteX4" fmla="*/ 0 w 1999316"/>
              <a:gd name="connsiteY4" fmla="*/ 0 h 654424"/>
              <a:gd name="connsiteX0" fmla="*/ 0 w 1999316"/>
              <a:gd name="connsiteY0" fmla="*/ 0 h 654424"/>
              <a:gd name="connsiteX1" fmla="*/ 1999316 w 1999316"/>
              <a:gd name="connsiteY1" fmla="*/ 0 h 654424"/>
              <a:gd name="connsiteX2" fmla="*/ 1990351 w 1999316"/>
              <a:gd name="connsiteY2" fmla="*/ 322730 h 654424"/>
              <a:gd name="connsiteX3" fmla="*/ 1999316 w 1999316"/>
              <a:gd name="connsiteY3" fmla="*/ 654424 h 654424"/>
              <a:gd name="connsiteX4" fmla="*/ 0 w 1999316"/>
              <a:gd name="connsiteY4" fmla="*/ 654424 h 654424"/>
              <a:gd name="connsiteX5" fmla="*/ 0 w 1999316"/>
              <a:gd name="connsiteY5" fmla="*/ 0 h 654424"/>
              <a:gd name="connsiteX0" fmla="*/ 0 w 2232399"/>
              <a:gd name="connsiteY0" fmla="*/ 0 h 654424"/>
              <a:gd name="connsiteX1" fmla="*/ 1999316 w 2232399"/>
              <a:gd name="connsiteY1" fmla="*/ 0 h 654424"/>
              <a:gd name="connsiteX2" fmla="*/ 2232399 w 2232399"/>
              <a:gd name="connsiteY2" fmla="*/ 331695 h 654424"/>
              <a:gd name="connsiteX3" fmla="*/ 1999316 w 2232399"/>
              <a:gd name="connsiteY3" fmla="*/ 654424 h 654424"/>
              <a:gd name="connsiteX4" fmla="*/ 0 w 2232399"/>
              <a:gd name="connsiteY4" fmla="*/ 654424 h 654424"/>
              <a:gd name="connsiteX5" fmla="*/ 0 w 2232399"/>
              <a:gd name="connsiteY5" fmla="*/ 0 h 654424"/>
              <a:gd name="connsiteX0" fmla="*/ 0 w 2304116"/>
              <a:gd name="connsiteY0" fmla="*/ 0 h 654424"/>
              <a:gd name="connsiteX1" fmla="*/ 1999316 w 2304116"/>
              <a:gd name="connsiteY1" fmla="*/ 0 h 654424"/>
              <a:gd name="connsiteX2" fmla="*/ 2304116 w 2304116"/>
              <a:gd name="connsiteY2" fmla="*/ 340660 h 654424"/>
              <a:gd name="connsiteX3" fmla="*/ 1999316 w 2304116"/>
              <a:gd name="connsiteY3" fmla="*/ 654424 h 654424"/>
              <a:gd name="connsiteX4" fmla="*/ 0 w 2304116"/>
              <a:gd name="connsiteY4" fmla="*/ 654424 h 654424"/>
              <a:gd name="connsiteX5" fmla="*/ 0 w 2304116"/>
              <a:gd name="connsiteY5" fmla="*/ 0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116" h="654424">
                <a:moveTo>
                  <a:pt x="0" y="0"/>
                </a:moveTo>
                <a:lnTo>
                  <a:pt x="1999316" y="0"/>
                </a:lnTo>
                <a:lnTo>
                  <a:pt x="2304116" y="340660"/>
                </a:lnTo>
                <a:lnTo>
                  <a:pt x="1999316" y="654424"/>
                </a:lnTo>
                <a:lnTo>
                  <a:pt x="0" y="654424"/>
                </a:lnTo>
                <a:lnTo>
                  <a:pt x="0" y="0"/>
                </a:lnTo>
                <a:close/>
              </a:path>
            </a:pathLst>
          </a:cu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Ariana Pro Medium" panose="02010503060300000003" pitchFamily="2" charset="0"/>
            </a:endParaRPr>
          </a:p>
        </p:txBody>
      </p:sp>
      <p:sp>
        <p:nvSpPr>
          <p:cNvPr id="30" name="Rectangle 4">
            <a:extLst>
              <a:ext uri="{FF2B5EF4-FFF2-40B4-BE49-F238E27FC236}">
                <a16:creationId xmlns:a16="http://schemas.microsoft.com/office/drawing/2014/main" id="{FBDAC764-E4C3-7149-844F-0319C722C30B}"/>
              </a:ext>
            </a:extLst>
          </p:cNvPr>
          <p:cNvSpPr/>
          <p:nvPr userDrawn="1"/>
        </p:nvSpPr>
        <p:spPr>
          <a:xfrm>
            <a:off x="250826" y="1954314"/>
            <a:ext cx="2304116" cy="654424"/>
          </a:xfrm>
          <a:custGeom>
            <a:avLst/>
            <a:gdLst>
              <a:gd name="connsiteX0" fmla="*/ 0 w 1999316"/>
              <a:gd name="connsiteY0" fmla="*/ 0 h 654424"/>
              <a:gd name="connsiteX1" fmla="*/ 1999316 w 1999316"/>
              <a:gd name="connsiteY1" fmla="*/ 0 h 654424"/>
              <a:gd name="connsiteX2" fmla="*/ 1999316 w 1999316"/>
              <a:gd name="connsiteY2" fmla="*/ 654424 h 654424"/>
              <a:gd name="connsiteX3" fmla="*/ 0 w 1999316"/>
              <a:gd name="connsiteY3" fmla="*/ 654424 h 654424"/>
              <a:gd name="connsiteX4" fmla="*/ 0 w 1999316"/>
              <a:gd name="connsiteY4" fmla="*/ 0 h 654424"/>
              <a:gd name="connsiteX0" fmla="*/ 0 w 1999316"/>
              <a:gd name="connsiteY0" fmla="*/ 0 h 654424"/>
              <a:gd name="connsiteX1" fmla="*/ 1999316 w 1999316"/>
              <a:gd name="connsiteY1" fmla="*/ 0 h 654424"/>
              <a:gd name="connsiteX2" fmla="*/ 1990351 w 1999316"/>
              <a:gd name="connsiteY2" fmla="*/ 322730 h 654424"/>
              <a:gd name="connsiteX3" fmla="*/ 1999316 w 1999316"/>
              <a:gd name="connsiteY3" fmla="*/ 654424 h 654424"/>
              <a:gd name="connsiteX4" fmla="*/ 0 w 1999316"/>
              <a:gd name="connsiteY4" fmla="*/ 654424 h 654424"/>
              <a:gd name="connsiteX5" fmla="*/ 0 w 1999316"/>
              <a:gd name="connsiteY5" fmla="*/ 0 h 654424"/>
              <a:gd name="connsiteX0" fmla="*/ 0 w 2232399"/>
              <a:gd name="connsiteY0" fmla="*/ 0 h 654424"/>
              <a:gd name="connsiteX1" fmla="*/ 1999316 w 2232399"/>
              <a:gd name="connsiteY1" fmla="*/ 0 h 654424"/>
              <a:gd name="connsiteX2" fmla="*/ 2232399 w 2232399"/>
              <a:gd name="connsiteY2" fmla="*/ 331695 h 654424"/>
              <a:gd name="connsiteX3" fmla="*/ 1999316 w 2232399"/>
              <a:gd name="connsiteY3" fmla="*/ 654424 h 654424"/>
              <a:gd name="connsiteX4" fmla="*/ 0 w 2232399"/>
              <a:gd name="connsiteY4" fmla="*/ 654424 h 654424"/>
              <a:gd name="connsiteX5" fmla="*/ 0 w 2232399"/>
              <a:gd name="connsiteY5" fmla="*/ 0 h 654424"/>
              <a:gd name="connsiteX0" fmla="*/ 0 w 2304116"/>
              <a:gd name="connsiteY0" fmla="*/ 0 h 654424"/>
              <a:gd name="connsiteX1" fmla="*/ 1999316 w 2304116"/>
              <a:gd name="connsiteY1" fmla="*/ 0 h 654424"/>
              <a:gd name="connsiteX2" fmla="*/ 2304116 w 2304116"/>
              <a:gd name="connsiteY2" fmla="*/ 340660 h 654424"/>
              <a:gd name="connsiteX3" fmla="*/ 1999316 w 2304116"/>
              <a:gd name="connsiteY3" fmla="*/ 654424 h 654424"/>
              <a:gd name="connsiteX4" fmla="*/ 0 w 2304116"/>
              <a:gd name="connsiteY4" fmla="*/ 654424 h 654424"/>
              <a:gd name="connsiteX5" fmla="*/ 0 w 2304116"/>
              <a:gd name="connsiteY5" fmla="*/ 0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116" h="654424">
                <a:moveTo>
                  <a:pt x="0" y="0"/>
                </a:moveTo>
                <a:lnTo>
                  <a:pt x="1999316" y="0"/>
                </a:lnTo>
                <a:lnTo>
                  <a:pt x="2304116" y="340660"/>
                </a:lnTo>
                <a:lnTo>
                  <a:pt x="1999316" y="654424"/>
                </a:lnTo>
                <a:lnTo>
                  <a:pt x="0" y="654424"/>
                </a:lnTo>
                <a:lnTo>
                  <a:pt x="0" y="0"/>
                </a:lnTo>
                <a:close/>
              </a:path>
            </a:pathLst>
          </a:custGeom>
          <a:solidFill>
            <a:srgbClr val="0F2D2D">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Ariana Pro Medium" panose="02010503060300000003" pitchFamily="2" charset="0"/>
            </a:endParaRPr>
          </a:p>
        </p:txBody>
      </p:sp>
      <p:sp>
        <p:nvSpPr>
          <p:cNvPr id="31" name="Rectangle 4">
            <a:extLst>
              <a:ext uri="{FF2B5EF4-FFF2-40B4-BE49-F238E27FC236}">
                <a16:creationId xmlns:a16="http://schemas.microsoft.com/office/drawing/2014/main" id="{F9E409D2-821D-5B46-8911-D1000944F3E8}"/>
              </a:ext>
            </a:extLst>
          </p:cNvPr>
          <p:cNvSpPr/>
          <p:nvPr userDrawn="1"/>
        </p:nvSpPr>
        <p:spPr>
          <a:xfrm>
            <a:off x="250826" y="2877687"/>
            <a:ext cx="2304116" cy="654424"/>
          </a:xfrm>
          <a:custGeom>
            <a:avLst/>
            <a:gdLst>
              <a:gd name="connsiteX0" fmla="*/ 0 w 1999316"/>
              <a:gd name="connsiteY0" fmla="*/ 0 h 654424"/>
              <a:gd name="connsiteX1" fmla="*/ 1999316 w 1999316"/>
              <a:gd name="connsiteY1" fmla="*/ 0 h 654424"/>
              <a:gd name="connsiteX2" fmla="*/ 1999316 w 1999316"/>
              <a:gd name="connsiteY2" fmla="*/ 654424 h 654424"/>
              <a:gd name="connsiteX3" fmla="*/ 0 w 1999316"/>
              <a:gd name="connsiteY3" fmla="*/ 654424 h 654424"/>
              <a:gd name="connsiteX4" fmla="*/ 0 w 1999316"/>
              <a:gd name="connsiteY4" fmla="*/ 0 h 654424"/>
              <a:gd name="connsiteX0" fmla="*/ 0 w 1999316"/>
              <a:gd name="connsiteY0" fmla="*/ 0 h 654424"/>
              <a:gd name="connsiteX1" fmla="*/ 1999316 w 1999316"/>
              <a:gd name="connsiteY1" fmla="*/ 0 h 654424"/>
              <a:gd name="connsiteX2" fmla="*/ 1990351 w 1999316"/>
              <a:gd name="connsiteY2" fmla="*/ 322730 h 654424"/>
              <a:gd name="connsiteX3" fmla="*/ 1999316 w 1999316"/>
              <a:gd name="connsiteY3" fmla="*/ 654424 h 654424"/>
              <a:gd name="connsiteX4" fmla="*/ 0 w 1999316"/>
              <a:gd name="connsiteY4" fmla="*/ 654424 h 654424"/>
              <a:gd name="connsiteX5" fmla="*/ 0 w 1999316"/>
              <a:gd name="connsiteY5" fmla="*/ 0 h 654424"/>
              <a:gd name="connsiteX0" fmla="*/ 0 w 2232399"/>
              <a:gd name="connsiteY0" fmla="*/ 0 h 654424"/>
              <a:gd name="connsiteX1" fmla="*/ 1999316 w 2232399"/>
              <a:gd name="connsiteY1" fmla="*/ 0 h 654424"/>
              <a:gd name="connsiteX2" fmla="*/ 2232399 w 2232399"/>
              <a:gd name="connsiteY2" fmla="*/ 331695 h 654424"/>
              <a:gd name="connsiteX3" fmla="*/ 1999316 w 2232399"/>
              <a:gd name="connsiteY3" fmla="*/ 654424 h 654424"/>
              <a:gd name="connsiteX4" fmla="*/ 0 w 2232399"/>
              <a:gd name="connsiteY4" fmla="*/ 654424 h 654424"/>
              <a:gd name="connsiteX5" fmla="*/ 0 w 2232399"/>
              <a:gd name="connsiteY5" fmla="*/ 0 h 654424"/>
              <a:gd name="connsiteX0" fmla="*/ 0 w 2304116"/>
              <a:gd name="connsiteY0" fmla="*/ 0 h 654424"/>
              <a:gd name="connsiteX1" fmla="*/ 1999316 w 2304116"/>
              <a:gd name="connsiteY1" fmla="*/ 0 h 654424"/>
              <a:gd name="connsiteX2" fmla="*/ 2304116 w 2304116"/>
              <a:gd name="connsiteY2" fmla="*/ 340660 h 654424"/>
              <a:gd name="connsiteX3" fmla="*/ 1999316 w 2304116"/>
              <a:gd name="connsiteY3" fmla="*/ 654424 h 654424"/>
              <a:gd name="connsiteX4" fmla="*/ 0 w 2304116"/>
              <a:gd name="connsiteY4" fmla="*/ 654424 h 654424"/>
              <a:gd name="connsiteX5" fmla="*/ 0 w 2304116"/>
              <a:gd name="connsiteY5" fmla="*/ 0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116" h="654424">
                <a:moveTo>
                  <a:pt x="0" y="0"/>
                </a:moveTo>
                <a:lnTo>
                  <a:pt x="1999316" y="0"/>
                </a:lnTo>
                <a:lnTo>
                  <a:pt x="2304116" y="340660"/>
                </a:lnTo>
                <a:lnTo>
                  <a:pt x="1999316" y="654424"/>
                </a:lnTo>
                <a:lnTo>
                  <a:pt x="0" y="654424"/>
                </a:lnTo>
                <a:lnTo>
                  <a:pt x="0" y="0"/>
                </a:lnTo>
                <a:close/>
              </a:path>
            </a:pathLst>
          </a:cu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Ariana Pro Medium" panose="02010503060300000003" pitchFamily="2" charset="0"/>
            </a:endParaRPr>
          </a:p>
        </p:txBody>
      </p:sp>
      <p:sp>
        <p:nvSpPr>
          <p:cNvPr id="32" name="Rectangle 4">
            <a:extLst>
              <a:ext uri="{FF2B5EF4-FFF2-40B4-BE49-F238E27FC236}">
                <a16:creationId xmlns:a16="http://schemas.microsoft.com/office/drawing/2014/main" id="{F2D97415-AB3C-6147-8BAD-E6DED940C8BA}"/>
              </a:ext>
            </a:extLst>
          </p:cNvPr>
          <p:cNvSpPr/>
          <p:nvPr userDrawn="1"/>
        </p:nvSpPr>
        <p:spPr>
          <a:xfrm>
            <a:off x="250826" y="3801061"/>
            <a:ext cx="2304116" cy="654424"/>
          </a:xfrm>
          <a:custGeom>
            <a:avLst/>
            <a:gdLst>
              <a:gd name="connsiteX0" fmla="*/ 0 w 1999316"/>
              <a:gd name="connsiteY0" fmla="*/ 0 h 654424"/>
              <a:gd name="connsiteX1" fmla="*/ 1999316 w 1999316"/>
              <a:gd name="connsiteY1" fmla="*/ 0 h 654424"/>
              <a:gd name="connsiteX2" fmla="*/ 1999316 w 1999316"/>
              <a:gd name="connsiteY2" fmla="*/ 654424 h 654424"/>
              <a:gd name="connsiteX3" fmla="*/ 0 w 1999316"/>
              <a:gd name="connsiteY3" fmla="*/ 654424 h 654424"/>
              <a:gd name="connsiteX4" fmla="*/ 0 w 1999316"/>
              <a:gd name="connsiteY4" fmla="*/ 0 h 654424"/>
              <a:gd name="connsiteX0" fmla="*/ 0 w 1999316"/>
              <a:gd name="connsiteY0" fmla="*/ 0 h 654424"/>
              <a:gd name="connsiteX1" fmla="*/ 1999316 w 1999316"/>
              <a:gd name="connsiteY1" fmla="*/ 0 h 654424"/>
              <a:gd name="connsiteX2" fmla="*/ 1990351 w 1999316"/>
              <a:gd name="connsiteY2" fmla="*/ 322730 h 654424"/>
              <a:gd name="connsiteX3" fmla="*/ 1999316 w 1999316"/>
              <a:gd name="connsiteY3" fmla="*/ 654424 h 654424"/>
              <a:gd name="connsiteX4" fmla="*/ 0 w 1999316"/>
              <a:gd name="connsiteY4" fmla="*/ 654424 h 654424"/>
              <a:gd name="connsiteX5" fmla="*/ 0 w 1999316"/>
              <a:gd name="connsiteY5" fmla="*/ 0 h 654424"/>
              <a:gd name="connsiteX0" fmla="*/ 0 w 2232399"/>
              <a:gd name="connsiteY0" fmla="*/ 0 h 654424"/>
              <a:gd name="connsiteX1" fmla="*/ 1999316 w 2232399"/>
              <a:gd name="connsiteY1" fmla="*/ 0 h 654424"/>
              <a:gd name="connsiteX2" fmla="*/ 2232399 w 2232399"/>
              <a:gd name="connsiteY2" fmla="*/ 331695 h 654424"/>
              <a:gd name="connsiteX3" fmla="*/ 1999316 w 2232399"/>
              <a:gd name="connsiteY3" fmla="*/ 654424 h 654424"/>
              <a:gd name="connsiteX4" fmla="*/ 0 w 2232399"/>
              <a:gd name="connsiteY4" fmla="*/ 654424 h 654424"/>
              <a:gd name="connsiteX5" fmla="*/ 0 w 2232399"/>
              <a:gd name="connsiteY5" fmla="*/ 0 h 654424"/>
              <a:gd name="connsiteX0" fmla="*/ 0 w 2304116"/>
              <a:gd name="connsiteY0" fmla="*/ 0 h 654424"/>
              <a:gd name="connsiteX1" fmla="*/ 1999316 w 2304116"/>
              <a:gd name="connsiteY1" fmla="*/ 0 h 654424"/>
              <a:gd name="connsiteX2" fmla="*/ 2304116 w 2304116"/>
              <a:gd name="connsiteY2" fmla="*/ 340660 h 654424"/>
              <a:gd name="connsiteX3" fmla="*/ 1999316 w 2304116"/>
              <a:gd name="connsiteY3" fmla="*/ 654424 h 654424"/>
              <a:gd name="connsiteX4" fmla="*/ 0 w 2304116"/>
              <a:gd name="connsiteY4" fmla="*/ 654424 h 654424"/>
              <a:gd name="connsiteX5" fmla="*/ 0 w 2304116"/>
              <a:gd name="connsiteY5" fmla="*/ 0 h 6544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4116" h="654424">
                <a:moveTo>
                  <a:pt x="0" y="0"/>
                </a:moveTo>
                <a:lnTo>
                  <a:pt x="1999316" y="0"/>
                </a:lnTo>
                <a:lnTo>
                  <a:pt x="2304116" y="340660"/>
                </a:lnTo>
                <a:lnTo>
                  <a:pt x="1999316" y="654424"/>
                </a:lnTo>
                <a:lnTo>
                  <a:pt x="0" y="654424"/>
                </a:lnTo>
                <a:lnTo>
                  <a:pt x="0" y="0"/>
                </a:lnTo>
                <a:close/>
              </a:path>
            </a:pathLst>
          </a:custGeom>
          <a:solidFill>
            <a:srgbClr val="0F2D2D">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b="0" i="0">
              <a:latin typeface="Ariana Pro Medium" panose="02010503060300000003" pitchFamily="2" charset="0"/>
            </a:endParaRPr>
          </a:p>
        </p:txBody>
      </p:sp>
      <p:sp>
        <p:nvSpPr>
          <p:cNvPr id="14" name="Title 1">
            <a:extLst>
              <a:ext uri="{FF2B5EF4-FFF2-40B4-BE49-F238E27FC236}">
                <a16:creationId xmlns:a16="http://schemas.microsoft.com/office/drawing/2014/main" id="{5C7DC0BA-C0EB-374D-BF5A-06F915DD47F1}"/>
              </a:ext>
            </a:extLst>
          </p:cNvPr>
          <p:cNvSpPr>
            <a:spLocks noGrp="1"/>
          </p:cNvSpPr>
          <p:nvPr>
            <p:ph type="title" hasCustomPrompt="1"/>
          </p:nvPr>
        </p:nvSpPr>
        <p:spPr>
          <a:xfrm>
            <a:off x="250825" y="203921"/>
            <a:ext cx="7280133"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Content Placeholder 3">
            <a:extLst>
              <a:ext uri="{FF2B5EF4-FFF2-40B4-BE49-F238E27FC236}">
                <a16:creationId xmlns:a16="http://schemas.microsoft.com/office/drawing/2014/main" id="{1E347F9F-D86D-A242-A63F-BE46EB784B2E}"/>
              </a:ext>
            </a:extLst>
          </p:cNvPr>
          <p:cNvSpPr>
            <a:spLocks noGrp="1"/>
          </p:cNvSpPr>
          <p:nvPr>
            <p:ph sz="half" idx="15" hasCustomPrompt="1"/>
          </p:nvPr>
        </p:nvSpPr>
        <p:spPr>
          <a:xfrm>
            <a:off x="2994212" y="1040759"/>
            <a:ext cx="4536746" cy="644601"/>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4" name="Content Placeholder 3">
            <a:extLst>
              <a:ext uri="{FF2B5EF4-FFF2-40B4-BE49-F238E27FC236}">
                <a16:creationId xmlns:a16="http://schemas.microsoft.com/office/drawing/2014/main" id="{91055CD1-9309-6146-A19F-5C50E332B446}"/>
              </a:ext>
            </a:extLst>
          </p:cNvPr>
          <p:cNvSpPr>
            <a:spLocks noGrp="1"/>
          </p:cNvSpPr>
          <p:nvPr>
            <p:ph sz="half" idx="16" hasCustomPrompt="1"/>
          </p:nvPr>
        </p:nvSpPr>
        <p:spPr>
          <a:xfrm>
            <a:off x="2994212" y="1955159"/>
            <a:ext cx="4536746" cy="644601"/>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5" name="Content Placeholder 3">
            <a:extLst>
              <a:ext uri="{FF2B5EF4-FFF2-40B4-BE49-F238E27FC236}">
                <a16:creationId xmlns:a16="http://schemas.microsoft.com/office/drawing/2014/main" id="{F88E15C3-0984-134A-A10A-D86301D5C65A}"/>
              </a:ext>
            </a:extLst>
          </p:cNvPr>
          <p:cNvSpPr>
            <a:spLocks noGrp="1"/>
          </p:cNvSpPr>
          <p:nvPr>
            <p:ph sz="half" idx="17" hasCustomPrompt="1"/>
          </p:nvPr>
        </p:nvSpPr>
        <p:spPr>
          <a:xfrm>
            <a:off x="2994212" y="2878524"/>
            <a:ext cx="4536746" cy="644601"/>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7" name="Content Placeholder 3">
            <a:extLst>
              <a:ext uri="{FF2B5EF4-FFF2-40B4-BE49-F238E27FC236}">
                <a16:creationId xmlns:a16="http://schemas.microsoft.com/office/drawing/2014/main" id="{7ACED780-ADD3-F74D-AC81-CDE4D1A62E39}"/>
              </a:ext>
            </a:extLst>
          </p:cNvPr>
          <p:cNvSpPr>
            <a:spLocks noGrp="1"/>
          </p:cNvSpPr>
          <p:nvPr>
            <p:ph sz="half" idx="18" hasCustomPrompt="1"/>
          </p:nvPr>
        </p:nvSpPr>
        <p:spPr>
          <a:xfrm>
            <a:off x="2994212" y="3801888"/>
            <a:ext cx="4536746" cy="644601"/>
          </a:xfrm>
          <a:prstGeom prst="rect">
            <a:avLst/>
          </a:prstGeom>
        </p:spPr>
        <p:txBody>
          <a:bodyPr lIns="0" tIns="0" rIns="0" bIns="0"/>
          <a:lstStyle>
            <a:lvl1pPr marL="0">
              <a:lnSpc>
                <a:spcPct val="120000"/>
              </a:lnSpc>
              <a:spcBef>
                <a:spcPts val="200"/>
              </a:spcBef>
              <a:spcAft>
                <a:spcPts val="600"/>
              </a:spcAft>
              <a:buNone/>
              <a:defRPr sz="1000" b="0" i="0">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8" name="Content Placeholder 3">
            <a:extLst>
              <a:ext uri="{FF2B5EF4-FFF2-40B4-BE49-F238E27FC236}">
                <a16:creationId xmlns:a16="http://schemas.microsoft.com/office/drawing/2014/main" id="{D46EF5DC-E9E4-8146-B757-50FF15A7E304}"/>
              </a:ext>
            </a:extLst>
          </p:cNvPr>
          <p:cNvSpPr>
            <a:spLocks noGrp="1"/>
          </p:cNvSpPr>
          <p:nvPr>
            <p:ph sz="half" idx="12" hasCustomPrompt="1"/>
          </p:nvPr>
        </p:nvSpPr>
        <p:spPr>
          <a:xfrm>
            <a:off x="350378" y="1083589"/>
            <a:ext cx="1845891" cy="558946"/>
          </a:xfrm>
          <a:prstGeom prst="rect">
            <a:avLst/>
          </a:prstGeom>
        </p:spPr>
        <p:txBody>
          <a:bodyPr lIns="0" tIns="0" rIns="0" bIns="0" anchor="ctr">
            <a:normAutofit/>
          </a:bodyPr>
          <a:lstStyle>
            <a:lvl1pPr marL="0" algn="ctr">
              <a:lnSpc>
                <a:spcPct val="90000"/>
              </a:lnSpc>
              <a:spcBef>
                <a:spcPts val="200"/>
              </a:spcBef>
              <a:buNone/>
              <a:defRPr sz="14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SUB HEADING</a:t>
            </a:r>
            <a:endParaRPr lang="en-US" dirty="0"/>
          </a:p>
        </p:txBody>
      </p:sp>
      <p:sp>
        <p:nvSpPr>
          <p:cNvPr id="39" name="Content Placeholder 3">
            <a:extLst>
              <a:ext uri="{FF2B5EF4-FFF2-40B4-BE49-F238E27FC236}">
                <a16:creationId xmlns:a16="http://schemas.microsoft.com/office/drawing/2014/main" id="{987C9224-E718-9B4E-BEA3-848DA14E2690}"/>
              </a:ext>
            </a:extLst>
          </p:cNvPr>
          <p:cNvSpPr>
            <a:spLocks noGrp="1"/>
          </p:cNvSpPr>
          <p:nvPr>
            <p:ph sz="half" idx="19" hasCustomPrompt="1"/>
          </p:nvPr>
        </p:nvSpPr>
        <p:spPr>
          <a:xfrm>
            <a:off x="350378" y="1997989"/>
            <a:ext cx="1845891" cy="558946"/>
          </a:xfrm>
          <a:prstGeom prst="rect">
            <a:avLst/>
          </a:prstGeom>
        </p:spPr>
        <p:txBody>
          <a:bodyPr lIns="0" tIns="0" rIns="0" bIns="0" anchor="ctr">
            <a:normAutofit/>
          </a:bodyPr>
          <a:lstStyle>
            <a:lvl1pPr marL="0" algn="ctr">
              <a:lnSpc>
                <a:spcPct val="90000"/>
              </a:lnSpc>
              <a:spcBef>
                <a:spcPts val="200"/>
              </a:spcBef>
              <a:buNone/>
              <a:defRPr sz="1400" b="1" i="0" spc="150" baseline="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SUB HEADING</a:t>
            </a:r>
            <a:endParaRPr lang="en-US" dirty="0"/>
          </a:p>
        </p:txBody>
      </p:sp>
      <p:sp>
        <p:nvSpPr>
          <p:cNvPr id="40" name="Content Placeholder 3">
            <a:extLst>
              <a:ext uri="{FF2B5EF4-FFF2-40B4-BE49-F238E27FC236}">
                <a16:creationId xmlns:a16="http://schemas.microsoft.com/office/drawing/2014/main" id="{81B11867-B9A8-D345-B728-BD4CCF454D05}"/>
              </a:ext>
            </a:extLst>
          </p:cNvPr>
          <p:cNvSpPr>
            <a:spLocks noGrp="1"/>
          </p:cNvSpPr>
          <p:nvPr>
            <p:ph sz="half" idx="20" hasCustomPrompt="1"/>
          </p:nvPr>
        </p:nvSpPr>
        <p:spPr>
          <a:xfrm>
            <a:off x="350378" y="2920935"/>
            <a:ext cx="1845891" cy="558946"/>
          </a:xfrm>
          <a:prstGeom prst="rect">
            <a:avLst/>
          </a:prstGeom>
        </p:spPr>
        <p:txBody>
          <a:bodyPr lIns="0" tIns="0" rIns="0" bIns="0" anchor="ctr">
            <a:normAutofit/>
          </a:bodyPr>
          <a:lstStyle>
            <a:lvl1pPr marL="0" algn="ctr">
              <a:lnSpc>
                <a:spcPct val="90000"/>
              </a:lnSpc>
              <a:spcBef>
                <a:spcPts val="200"/>
              </a:spcBef>
              <a:buNone/>
              <a:defRPr sz="1400" b="1" i="0" spc="150" baseline="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SUB HEADING</a:t>
            </a:r>
            <a:endParaRPr lang="en-US" dirty="0"/>
          </a:p>
        </p:txBody>
      </p:sp>
      <p:sp>
        <p:nvSpPr>
          <p:cNvPr id="41" name="Content Placeholder 3">
            <a:extLst>
              <a:ext uri="{FF2B5EF4-FFF2-40B4-BE49-F238E27FC236}">
                <a16:creationId xmlns:a16="http://schemas.microsoft.com/office/drawing/2014/main" id="{AF964844-F52F-F347-9B2C-2242EE1EE2E6}"/>
              </a:ext>
            </a:extLst>
          </p:cNvPr>
          <p:cNvSpPr>
            <a:spLocks noGrp="1"/>
          </p:cNvSpPr>
          <p:nvPr>
            <p:ph sz="half" idx="21" hasCustomPrompt="1"/>
          </p:nvPr>
        </p:nvSpPr>
        <p:spPr>
          <a:xfrm>
            <a:off x="350378" y="3852426"/>
            <a:ext cx="1845891" cy="558946"/>
          </a:xfrm>
          <a:prstGeom prst="rect">
            <a:avLst/>
          </a:prstGeom>
        </p:spPr>
        <p:txBody>
          <a:bodyPr lIns="0" tIns="0" rIns="0" bIns="0" anchor="ctr">
            <a:normAutofit/>
          </a:bodyPr>
          <a:lstStyle>
            <a:lvl1pPr marL="0" algn="ctr">
              <a:lnSpc>
                <a:spcPct val="90000"/>
              </a:lnSpc>
              <a:spcBef>
                <a:spcPts val="200"/>
              </a:spcBef>
              <a:buNone/>
              <a:defRPr sz="1400" b="1" i="0" spc="150" baseline="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SUB HEADING</a:t>
            </a:r>
            <a:endParaRPr lang="en-US" dirty="0"/>
          </a:p>
        </p:txBody>
      </p:sp>
      <p:pic>
        <p:nvPicPr>
          <p:cNvPr id="21" name="Picture 20">
            <a:extLst>
              <a:ext uri="{FF2B5EF4-FFF2-40B4-BE49-F238E27FC236}">
                <a16:creationId xmlns:a16="http://schemas.microsoft.com/office/drawing/2014/main" id="{C0ED0553-0881-E340-9159-9C2FCA909E52}"/>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22" name="TextBox 21">
            <a:extLst>
              <a:ext uri="{FF2B5EF4-FFF2-40B4-BE49-F238E27FC236}">
                <a16:creationId xmlns:a16="http://schemas.microsoft.com/office/drawing/2014/main" id="{3AAC072D-354D-414C-AA98-776E84820CE2}"/>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Tree>
    <p:extLst>
      <p:ext uri="{BB962C8B-B14F-4D97-AF65-F5344CB8AC3E}">
        <p14:creationId xmlns:p14="http://schemas.microsoft.com/office/powerpoint/2010/main" val="1084767646"/>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ull Out Quote - Racing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descr="A picture containing nature, night sky&#10;&#10;Description automatically generated">
            <a:extLst>
              <a:ext uri="{FF2B5EF4-FFF2-40B4-BE49-F238E27FC236}">
                <a16:creationId xmlns:a16="http://schemas.microsoft.com/office/drawing/2014/main" id="{711995CA-9180-A84A-BED7-60D342623AEA}"/>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182875"/>
          <a:stretch/>
        </p:blipFill>
        <p:spPr>
          <a:xfrm>
            <a:off x="0" y="0"/>
            <a:ext cx="9144000" cy="6334284"/>
          </a:xfrm>
          <a:prstGeom prst="rect">
            <a:avLst/>
          </a:prstGeom>
        </p:spPr>
      </p:pic>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32" name="Text Placeholder 31">
            <a:extLst>
              <a:ext uri="{FF2B5EF4-FFF2-40B4-BE49-F238E27FC236}">
                <a16:creationId xmlns:a16="http://schemas.microsoft.com/office/drawing/2014/main" id="{A6823354-DF9C-564D-B206-B532292AE067}"/>
              </a:ext>
            </a:extLst>
          </p:cNvPr>
          <p:cNvSpPr>
            <a:spLocks noGrp="1"/>
          </p:cNvSpPr>
          <p:nvPr>
            <p:ph type="body" sz="quarter" idx="10" hasCustomPrompt="1"/>
          </p:nvPr>
        </p:nvSpPr>
        <p:spPr>
          <a:xfrm>
            <a:off x="524656" y="0"/>
            <a:ext cx="8094688" cy="4767247"/>
          </a:xfrm>
          <a:prstGeom prst="rect">
            <a:avLst/>
          </a:prstGeom>
        </p:spPr>
        <p:txBody>
          <a:bodyPr anchor="ctr"/>
          <a:lstStyle>
            <a:lvl1pPr algn="ctr">
              <a:spcBef>
                <a:spcPts val="100"/>
              </a:spcBef>
              <a:buNone/>
              <a:defRPr sz="4400">
                <a:solidFill>
                  <a:schemeClr val="bg1"/>
                </a:solidFill>
                <a:latin typeface="Jockey Club Display" pitchFamily="2" charset="77"/>
              </a:defRPr>
            </a:lvl1pPr>
          </a:lstStyle>
          <a:p>
            <a:pPr lvl="0"/>
            <a:r>
              <a:rPr lang="en-GB" dirty="0"/>
              <a:t>ADD</a:t>
            </a:r>
          </a:p>
          <a:p>
            <a:pPr lvl="0"/>
            <a:r>
              <a:rPr lang="en-GB" dirty="0"/>
              <a:t>PULL-OUT</a:t>
            </a:r>
          </a:p>
          <a:p>
            <a:pPr lvl="0"/>
            <a:r>
              <a:rPr lang="en-GB" dirty="0"/>
              <a:t>QUOTE</a:t>
            </a:r>
          </a:p>
          <a:p>
            <a:pPr lvl="0"/>
            <a:r>
              <a:rPr lang="en-GB" dirty="0"/>
              <a:t>HERE</a:t>
            </a:r>
          </a:p>
        </p:txBody>
      </p:sp>
      <p:sp>
        <p:nvSpPr>
          <p:cNvPr id="18" name="TextBox 17">
            <a:extLst>
              <a:ext uri="{FF2B5EF4-FFF2-40B4-BE49-F238E27FC236}">
                <a16:creationId xmlns:a16="http://schemas.microsoft.com/office/drawing/2014/main" id="{E655EBBD-BFE6-534C-83DC-9944BFB770D2}"/>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pic>
        <p:nvPicPr>
          <p:cNvPr id="15" name="Picture 14">
            <a:extLst>
              <a:ext uri="{FF2B5EF4-FFF2-40B4-BE49-F238E27FC236}">
                <a16:creationId xmlns:a16="http://schemas.microsoft.com/office/drawing/2014/main" id="{ADF68BC7-7699-FC47-88FA-D7DB78FF2A8B}"/>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6" y="4904741"/>
            <a:ext cx="1152822" cy="115282"/>
          </a:xfrm>
          <a:prstGeom prst="rect">
            <a:avLst/>
          </a:prstGeom>
        </p:spPr>
      </p:pic>
      <p:sp>
        <p:nvSpPr>
          <p:cNvPr id="23" name="Freeform 22">
            <a:extLst>
              <a:ext uri="{FF2B5EF4-FFF2-40B4-BE49-F238E27FC236}">
                <a16:creationId xmlns:a16="http://schemas.microsoft.com/office/drawing/2014/main" id="{B0CA0A96-EF50-4542-A2C8-31E8136F6386}"/>
              </a:ext>
            </a:extLst>
          </p:cNvPr>
          <p:cNvSpPr/>
          <p:nvPr userDrawn="1"/>
        </p:nvSpPr>
        <p:spPr>
          <a:xfrm rot="2700000" flipV="1">
            <a:off x="4283329" y="3804047"/>
            <a:ext cx="577332" cy="577334"/>
          </a:xfrm>
          <a:custGeom>
            <a:avLst/>
            <a:gdLst>
              <a:gd name="connsiteX0" fmla="*/ 0 w 577332"/>
              <a:gd name="connsiteY0" fmla="*/ 577334 h 577334"/>
              <a:gd name="connsiteX1" fmla="*/ 69323 w 577332"/>
              <a:gd name="connsiteY1" fmla="*/ 577334 h 577334"/>
              <a:gd name="connsiteX2" fmla="*/ 69323 w 577332"/>
              <a:gd name="connsiteY2" fmla="*/ 513100 h 577334"/>
              <a:gd name="connsiteX3" fmla="*/ 536704 w 577332"/>
              <a:gd name="connsiteY3" fmla="*/ 45719 h 577334"/>
              <a:gd name="connsiteX4" fmla="*/ 577332 w 577332"/>
              <a:gd name="connsiteY4" fmla="*/ 45719 h 577334"/>
              <a:gd name="connsiteX5" fmla="*/ 577332 w 577332"/>
              <a:gd name="connsiteY5" fmla="*/ 0 h 577334"/>
              <a:gd name="connsiteX6" fmla="*/ 531613 w 577332"/>
              <a:gd name="connsiteY6" fmla="*/ 0 h 577334"/>
              <a:gd name="connsiteX7" fmla="*/ 531613 w 577332"/>
              <a:gd name="connsiteY7" fmla="*/ 40628 h 577334"/>
              <a:gd name="connsiteX8" fmla="*/ 64230 w 577332"/>
              <a:gd name="connsiteY8" fmla="*/ 508011 h 577334"/>
              <a:gd name="connsiteX9" fmla="*/ 0 w 577332"/>
              <a:gd name="connsiteY9" fmla="*/ 508010 h 577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332" h="577334">
                <a:moveTo>
                  <a:pt x="0" y="577334"/>
                </a:moveTo>
                <a:lnTo>
                  <a:pt x="69323" y="577334"/>
                </a:lnTo>
                <a:lnTo>
                  <a:pt x="69323" y="513100"/>
                </a:lnTo>
                <a:lnTo>
                  <a:pt x="536704" y="45719"/>
                </a:lnTo>
                <a:lnTo>
                  <a:pt x="577332" y="45719"/>
                </a:lnTo>
                <a:lnTo>
                  <a:pt x="577332" y="0"/>
                </a:lnTo>
                <a:lnTo>
                  <a:pt x="531613" y="0"/>
                </a:lnTo>
                <a:lnTo>
                  <a:pt x="531613" y="40628"/>
                </a:lnTo>
                <a:lnTo>
                  <a:pt x="64230" y="508011"/>
                </a:lnTo>
                <a:lnTo>
                  <a:pt x="0" y="508010"/>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Freeform 23">
            <a:extLst>
              <a:ext uri="{FF2B5EF4-FFF2-40B4-BE49-F238E27FC236}">
                <a16:creationId xmlns:a16="http://schemas.microsoft.com/office/drawing/2014/main" id="{240EA764-0DEA-D648-908C-E67811E36E4F}"/>
              </a:ext>
            </a:extLst>
          </p:cNvPr>
          <p:cNvSpPr/>
          <p:nvPr userDrawn="1"/>
        </p:nvSpPr>
        <p:spPr>
          <a:xfrm rot="2700000" flipV="1">
            <a:off x="4292294" y="351994"/>
            <a:ext cx="559405" cy="559403"/>
          </a:xfrm>
          <a:custGeom>
            <a:avLst/>
            <a:gdLst>
              <a:gd name="connsiteX0" fmla="*/ 0 w 559405"/>
              <a:gd name="connsiteY0" fmla="*/ 559403 h 559403"/>
              <a:gd name="connsiteX1" fmla="*/ 45719 w 559405"/>
              <a:gd name="connsiteY1" fmla="*/ 559403 h 559403"/>
              <a:gd name="connsiteX2" fmla="*/ 45719 w 559405"/>
              <a:gd name="connsiteY2" fmla="*/ 518776 h 559403"/>
              <a:gd name="connsiteX3" fmla="*/ 495172 w 559405"/>
              <a:gd name="connsiteY3" fmla="*/ 69323 h 559403"/>
              <a:gd name="connsiteX4" fmla="*/ 559405 w 559405"/>
              <a:gd name="connsiteY4" fmla="*/ 69323 h 559403"/>
              <a:gd name="connsiteX5" fmla="*/ 559405 w 559405"/>
              <a:gd name="connsiteY5" fmla="*/ 0 h 559403"/>
              <a:gd name="connsiteX6" fmla="*/ 490082 w 559405"/>
              <a:gd name="connsiteY6" fmla="*/ 0 h 559403"/>
              <a:gd name="connsiteX7" fmla="*/ 490082 w 559405"/>
              <a:gd name="connsiteY7" fmla="*/ 64230 h 559403"/>
              <a:gd name="connsiteX8" fmla="*/ 40628 w 559405"/>
              <a:gd name="connsiteY8" fmla="*/ 513684 h 559403"/>
              <a:gd name="connsiteX9" fmla="*/ 0 w 559405"/>
              <a:gd name="connsiteY9" fmla="*/ 513685 h 55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59405" h="559403">
                <a:moveTo>
                  <a:pt x="0" y="559403"/>
                </a:moveTo>
                <a:lnTo>
                  <a:pt x="45719" y="559403"/>
                </a:lnTo>
                <a:lnTo>
                  <a:pt x="45719" y="518776"/>
                </a:lnTo>
                <a:lnTo>
                  <a:pt x="495172" y="69323"/>
                </a:lnTo>
                <a:lnTo>
                  <a:pt x="559405" y="69323"/>
                </a:lnTo>
                <a:lnTo>
                  <a:pt x="559405" y="0"/>
                </a:lnTo>
                <a:lnTo>
                  <a:pt x="490082" y="0"/>
                </a:lnTo>
                <a:lnTo>
                  <a:pt x="490082" y="64230"/>
                </a:lnTo>
                <a:lnTo>
                  <a:pt x="40628" y="513684"/>
                </a:lnTo>
                <a:lnTo>
                  <a:pt x="0" y="513685"/>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2" name="Picture 21">
            <a:extLst>
              <a:ext uri="{FF2B5EF4-FFF2-40B4-BE49-F238E27FC236}">
                <a16:creationId xmlns:a16="http://schemas.microsoft.com/office/drawing/2014/main" id="{33E315FD-0F14-5043-8135-2204E3B3AADC}"/>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3551696971"/>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15:clr>
            <a:srgbClr val="FBAE40"/>
          </p15:clr>
        </p15:guide>
        <p15:guide id="5" pos="158">
          <p15:clr>
            <a:srgbClr val="FBAE40"/>
          </p15:clr>
        </p15:guide>
        <p15:guide id="6" orient="horz" pos="123">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ull Out Quote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6" name="Picture 35" descr="Shape&#10;&#10;Description automatically generated with medium confidence">
            <a:extLst>
              <a:ext uri="{FF2B5EF4-FFF2-40B4-BE49-F238E27FC236}">
                <a16:creationId xmlns:a16="http://schemas.microsoft.com/office/drawing/2014/main" id="{AB50C9F4-5AB6-1948-A93C-BC49D96871F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154756"/>
          <a:stretch/>
        </p:blipFill>
        <p:spPr>
          <a:xfrm>
            <a:off x="0" y="0"/>
            <a:ext cx="9144000" cy="5143500"/>
          </a:xfrm>
          <a:prstGeom prst="rect">
            <a:avLst/>
          </a:prstGeom>
        </p:spPr>
      </p:pic>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32" name="Text Placeholder 31">
            <a:extLst>
              <a:ext uri="{FF2B5EF4-FFF2-40B4-BE49-F238E27FC236}">
                <a16:creationId xmlns:a16="http://schemas.microsoft.com/office/drawing/2014/main" id="{A6823354-DF9C-564D-B206-B532292AE067}"/>
              </a:ext>
            </a:extLst>
          </p:cNvPr>
          <p:cNvSpPr>
            <a:spLocks noGrp="1"/>
          </p:cNvSpPr>
          <p:nvPr>
            <p:ph type="body" sz="quarter" idx="10" hasCustomPrompt="1"/>
          </p:nvPr>
        </p:nvSpPr>
        <p:spPr>
          <a:xfrm>
            <a:off x="524656" y="0"/>
            <a:ext cx="8094688" cy="4767247"/>
          </a:xfrm>
          <a:prstGeom prst="rect">
            <a:avLst/>
          </a:prstGeom>
        </p:spPr>
        <p:txBody>
          <a:bodyPr anchor="ctr"/>
          <a:lstStyle>
            <a:lvl1pPr algn="ctr">
              <a:spcBef>
                <a:spcPts val="100"/>
              </a:spcBef>
              <a:buNone/>
              <a:defRPr sz="4400">
                <a:solidFill>
                  <a:srgbClr val="0F2D2D"/>
                </a:solidFill>
                <a:latin typeface="Jockey Club Display" pitchFamily="2" charset="77"/>
              </a:defRPr>
            </a:lvl1pPr>
          </a:lstStyle>
          <a:p>
            <a:pPr lvl="0"/>
            <a:r>
              <a:rPr lang="en-GB" dirty="0"/>
              <a:t>ADD</a:t>
            </a:r>
          </a:p>
          <a:p>
            <a:pPr lvl="0"/>
            <a:r>
              <a:rPr lang="en-GB" dirty="0"/>
              <a:t>PULL-OUT</a:t>
            </a:r>
          </a:p>
          <a:p>
            <a:pPr lvl="0"/>
            <a:r>
              <a:rPr lang="en-GB" dirty="0"/>
              <a:t>QUOTE</a:t>
            </a:r>
          </a:p>
          <a:p>
            <a:pPr lvl="0"/>
            <a:r>
              <a:rPr lang="en-GB" dirty="0"/>
              <a:t>HERE</a:t>
            </a:r>
          </a:p>
        </p:txBody>
      </p:sp>
      <p:pic>
        <p:nvPicPr>
          <p:cNvPr id="14" name="Picture 13">
            <a:extLst>
              <a:ext uri="{FF2B5EF4-FFF2-40B4-BE49-F238E27FC236}">
                <a16:creationId xmlns:a16="http://schemas.microsoft.com/office/drawing/2014/main" id="{4FD68804-45D7-4242-BD93-9C50C7F366A6}"/>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18" name="TextBox 17">
            <a:extLst>
              <a:ext uri="{FF2B5EF4-FFF2-40B4-BE49-F238E27FC236}">
                <a16:creationId xmlns:a16="http://schemas.microsoft.com/office/drawing/2014/main" id="{E655EBBD-BFE6-534C-83DC-9944BFB770D2}"/>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5" name="Freeform 24">
            <a:extLst>
              <a:ext uri="{FF2B5EF4-FFF2-40B4-BE49-F238E27FC236}">
                <a16:creationId xmlns:a16="http://schemas.microsoft.com/office/drawing/2014/main" id="{5C420064-00F2-4E40-BDA4-DF7B9E63DEF7}"/>
              </a:ext>
            </a:extLst>
          </p:cNvPr>
          <p:cNvSpPr/>
          <p:nvPr userDrawn="1"/>
        </p:nvSpPr>
        <p:spPr>
          <a:xfrm rot="2700000" flipV="1">
            <a:off x="4283329" y="3804049"/>
            <a:ext cx="577332" cy="577333"/>
          </a:xfrm>
          <a:custGeom>
            <a:avLst/>
            <a:gdLst>
              <a:gd name="connsiteX0" fmla="*/ 0 w 577332"/>
              <a:gd name="connsiteY0" fmla="*/ 577333 h 577333"/>
              <a:gd name="connsiteX1" fmla="*/ 69323 w 577332"/>
              <a:gd name="connsiteY1" fmla="*/ 577333 h 577333"/>
              <a:gd name="connsiteX2" fmla="*/ 69323 w 577332"/>
              <a:gd name="connsiteY2" fmla="*/ 513100 h 577333"/>
              <a:gd name="connsiteX3" fmla="*/ 536704 w 577332"/>
              <a:gd name="connsiteY3" fmla="*/ 45718 h 577333"/>
              <a:gd name="connsiteX4" fmla="*/ 577332 w 577332"/>
              <a:gd name="connsiteY4" fmla="*/ 45718 h 577333"/>
              <a:gd name="connsiteX5" fmla="*/ 577332 w 577332"/>
              <a:gd name="connsiteY5" fmla="*/ 0 h 577333"/>
              <a:gd name="connsiteX6" fmla="*/ 531613 w 577332"/>
              <a:gd name="connsiteY6" fmla="*/ 0 h 577333"/>
              <a:gd name="connsiteX7" fmla="*/ 531613 w 577332"/>
              <a:gd name="connsiteY7" fmla="*/ 40627 h 577333"/>
              <a:gd name="connsiteX8" fmla="*/ 64230 w 577332"/>
              <a:gd name="connsiteY8" fmla="*/ 508010 h 577333"/>
              <a:gd name="connsiteX9" fmla="*/ 0 w 577332"/>
              <a:gd name="connsiteY9" fmla="*/ 508010 h 577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7332" h="577333">
                <a:moveTo>
                  <a:pt x="0" y="577333"/>
                </a:moveTo>
                <a:lnTo>
                  <a:pt x="69323" y="577333"/>
                </a:lnTo>
                <a:lnTo>
                  <a:pt x="69323" y="513100"/>
                </a:lnTo>
                <a:lnTo>
                  <a:pt x="536704" y="45718"/>
                </a:lnTo>
                <a:lnTo>
                  <a:pt x="577332" y="45718"/>
                </a:lnTo>
                <a:lnTo>
                  <a:pt x="577332" y="0"/>
                </a:lnTo>
                <a:lnTo>
                  <a:pt x="531613" y="0"/>
                </a:lnTo>
                <a:lnTo>
                  <a:pt x="531613" y="40627"/>
                </a:lnTo>
                <a:lnTo>
                  <a:pt x="64230" y="508010"/>
                </a:lnTo>
                <a:lnTo>
                  <a:pt x="0" y="508010"/>
                </a:lnTo>
                <a:close/>
              </a:path>
            </a:pathLst>
          </a:cu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4" name="Freeform 23">
            <a:extLst>
              <a:ext uri="{FF2B5EF4-FFF2-40B4-BE49-F238E27FC236}">
                <a16:creationId xmlns:a16="http://schemas.microsoft.com/office/drawing/2014/main" id="{EDC18370-8EE3-3944-B7EF-6E856F4220FD}"/>
              </a:ext>
            </a:extLst>
          </p:cNvPr>
          <p:cNvSpPr/>
          <p:nvPr userDrawn="1"/>
        </p:nvSpPr>
        <p:spPr>
          <a:xfrm rot="2700000" flipV="1">
            <a:off x="4284589" y="355184"/>
            <a:ext cx="574813" cy="574813"/>
          </a:xfrm>
          <a:custGeom>
            <a:avLst/>
            <a:gdLst>
              <a:gd name="connsiteX0" fmla="*/ 0 w 574813"/>
              <a:gd name="connsiteY0" fmla="*/ 574813 h 574813"/>
              <a:gd name="connsiteX1" fmla="*/ 45718 w 574813"/>
              <a:gd name="connsiteY1" fmla="*/ 574813 h 574813"/>
              <a:gd name="connsiteX2" fmla="*/ 45719 w 574813"/>
              <a:gd name="connsiteY2" fmla="*/ 534186 h 574813"/>
              <a:gd name="connsiteX3" fmla="*/ 510581 w 574813"/>
              <a:gd name="connsiteY3" fmla="*/ 69323 h 574813"/>
              <a:gd name="connsiteX4" fmla="*/ 574813 w 574813"/>
              <a:gd name="connsiteY4" fmla="*/ 69323 h 574813"/>
              <a:gd name="connsiteX5" fmla="*/ 574813 w 574813"/>
              <a:gd name="connsiteY5" fmla="*/ 0 h 574813"/>
              <a:gd name="connsiteX6" fmla="*/ 505490 w 574813"/>
              <a:gd name="connsiteY6" fmla="*/ 0 h 574813"/>
              <a:gd name="connsiteX7" fmla="*/ 505490 w 574813"/>
              <a:gd name="connsiteY7" fmla="*/ 64232 h 574813"/>
              <a:gd name="connsiteX8" fmla="*/ 40627 w 574813"/>
              <a:gd name="connsiteY8" fmla="*/ 529094 h 574813"/>
              <a:gd name="connsiteX9" fmla="*/ 0 w 574813"/>
              <a:gd name="connsiteY9" fmla="*/ 529095 h 574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74813" h="574813">
                <a:moveTo>
                  <a:pt x="0" y="574813"/>
                </a:moveTo>
                <a:lnTo>
                  <a:pt x="45718" y="574813"/>
                </a:lnTo>
                <a:lnTo>
                  <a:pt x="45719" y="534186"/>
                </a:lnTo>
                <a:lnTo>
                  <a:pt x="510581" y="69323"/>
                </a:lnTo>
                <a:lnTo>
                  <a:pt x="574813" y="69323"/>
                </a:lnTo>
                <a:lnTo>
                  <a:pt x="574813" y="0"/>
                </a:lnTo>
                <a:lnTo>
                  <a:pt x="505490" y="0"/>
                </a:lnTo>
                <a:lnTo>
                  <a:pt x="505490" y="64232"/>
                </a:lnTo>
                <a:lnTo>
                  <a:pt x="40627" y="529094"/>
                </a:lnTo>
                <a:lnTo>
                  <a:pt x="0" y="529095"/>
                </a:lnTo>
                <a:close/>
              </a:path>
            </a:pathLst>
          </a:cu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23" name="Picture 22">
            <a:extLst>
              <a:ext uri="{FF2B5EF4-FFF2-40B4-BE49-F238E27FC236}">
                <a16:creationId xmlns:a16="http://schemas.microsoft.com/office/drawing/2014/main" id="{FB7096E7-B2CA-AC45-9CBD-F8C6B0902159}"/>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20517027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15:clr>
            <a:srgbClr val="FBAE40"/>
          </p15:clr>
        </p15:guide>
        <p15:guide id="5" pos="158">
          <p15:clr>
            <a:srgbClr val="FBAE40"/>
          </p15:clr>
        </p15:guide>
        <p15:guide id="6" orient="horz" pos="123">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mage Slide 1 - White">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250827" y="900226"/>
            <a:ext cx="7886698" cy="1239476"/>
          </a:xfrm>
          <a:prstGeom prst="rect">
            <a:avLst/>
          </a:prstGeom>
        </p:spPr>
        <p:txBody>
          <a:bodyPr lIns="0" tIns="0" rIns="180000" bIns="0"/>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22" name="Straight Connector 21">
            <a:extLst>
              <a:ext uri="{FF2B5EF4-FFF2-40B4-BE49-F238E27FC236}">
                <a16:creationId xmlns:a16="http://schemas.microsoft.com/office/drawing/2014/main" id="{44FC0A18-0574-464E-9DDD-25C50C66A57C}"/>
              </a:ext>
            </a:extLst>
          </p:cNvPr>
          <p:cNvCxnSpPr>
            <a:cxnSpLocks/>
          </p:cNvCxnSpPr>
          <p:nvPr userDrawn="1"/>
        </p:nvCxnSpPr>
        <p:spPr>
          <a:xfrm>
            <a:off x="251520" y="4765413"/>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pic>
        <p:nvPicPr>
          <p:cNvPr id="27" name="Picture 26">
            <a:extLst>
              <a:ext uri="{FF2B5EF4-FFF2-40B4-BE49-F238E27FC236}">
                <a16:creationId xmlns:a16="http://schemas.microsoft.com/office/drawing/2014/main" id="{5A7EF9AF-AB39-D941-BD7D-CB655A2F122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30" name="TextBox 29">
            <a:extLst>
              <a:ext uri="{FF2B5EF4-FFF2-40B4-BE49-F238E27FC236}">
                <a16:creationId xmlns:a16="http://schemas.microsoft.com/office/drawing/2014/main" id="{8D740EAD-57B2-1B44-8DC8-46C43EC231F7}"/>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3" name="Picture Placeholder 2">
            <a:extLst>
              <a:ext uri="{FF2B5EF4-FFF2-40B4-BE49-F238E27FC236}">
                <a16:creationId xmlns:a16="http://schemas.microsoft.com/office/drawing/2014/main" id="{B59B0824-6BB1-3244-965A-2414BC41DF28}"/>
              </a:ext>
            </a:extLst>
          </p:cNvPr>
          <p:cNvSpPr>
            <a:spLocks noGrp="1"/>
          </p:cNvSpPr>
          <p:nvPr>
            <p:ph type="pic" sz="quarter" idx="11"/>
          </p:nvPr>
        </p:nvSpPr>
        <p:spPr>
          <a:xfrm>
            <a:off x="273915" y="2317750"/>
            <a:ext cx="2089873" cy="2014538"/>
          </a:xfrm>
          <a:prstGeom prst="rect">
            <a:avLst/>
          </a:prstGeom>
        </p:spPr>
        <p:txBody>
          <a:bodyPr/>
          <a:lstStyle/>
          <a:p>
            <a:endParaRPr lang="en-GB"/>
          </a:p>
        </p:txBody>
      </p:sp>
      <p:sp>
        <p:nvSpPr>
          <p:cNvPr id="15" name="Picture Placeholder 2">
            <a:extLst>
              <a:ext uri="{FF2B5EF4-FFF2-40B4-BE49-F238E27FC236}">
                <a16:creationId xmlns:a16="http://schemas.microsoft.com/office/drawing/2014/main" id="{3B1F6736-EE99-F243-A8A2-F220AD644A6E}"/>
              </a:ext>
            </a:extLst>
          </p:cNvPr>
          <p:cNvSpPr>
            <a:spLocks noGrp="1"/>
          </p:cNvSpPr>
          <p:nvPr>
            <p:ph type="pic" sz="quarter" idx="12"/>
          </p:nvPr>
        </p:nvSpPr>
        <p:spPr>
          <a:xfrm>
            <a:off x="2459176" y="2317750"/>
            <a:ext cx="3319816" cy="2014538"/>
          </a:xfrm>
          <a:prstGeom prst="rect">
            <a:avLst/>
          </a:prstGeom>
        </p:spPr>
        <p:txBody>
          <a:bodyPr/>
          <a:lstStyle/>
          <a:p>
            <a:endParaRPr lang="en-GB"/>
          </a:p>
        </p:txBody>
      </p:sp>
      <p:sp>
        <p:nvSpPr>
          <p:cNvPr id="16" name="Picture Placeholder 2">
            <a:extLst>
              <a:ext uri="{FF2B5EF4-FFF2-40B4-BE49-F238E27FC236}">
                <a16:creationId xmlns:a16="http://schemas.microsoft.com/office/drawing/2014/main" id="{39A5E19E-A49E-A84D-85DC-EC15019C434C}"/>
              </a:ext>
            </a:extLst>
          </p:cNvPr>
          <p:cNvSpPr>
            <a:spLocks noGrp="1"/>
          </p:cNvSpPr>
          <p:nvPr>
            <p:ph type="pic" sz="quarter" idx="13"/>
          </p:nvPr>
        </p:nvSpPr>
        <p:spPr>
          <a:xfrm>
            <a:off x="5868803" y="2317750"/>
            <a:ext cx="3010313" cy="2014538"/>
          </a:xfrm>
          <a:prstGeom prst="rect">
            <a:avLst/>
          </a:prstGeom>
        </p:spPr>
        <p:txBody>
          <a:bodyPr/>
          <a:lstStyle/>
          <a:p>
            <a:endParaRPr lang="en-GB"/>
          </a:p>
        </p:txBody>
      </p:sp>
      <p:pic>
        <p:nvPicPr>
          <p:cNvPr id="12" name="Picture 11">
            <a:extLst>
              <a:ext uri="{FF2B5EF4-FFF2-40B4-BE49-F238E27FC236}">
                <a16:creationId xmlns:a16="http://schemas.microsoft.com/office/drawing/2014/main" id="{40B3EAC5-5E26-2A4D-8AAE-37258B5581E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755866273"/>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J Title Slide - Racing Green">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BF675B-369C-B147-A51A-D9F911795F97}"/>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776ED156-A872-4B4F-9BB2-C79C7F2C585A}"/>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r="-241"/>
          <a:stretch/>
        </p:blipFill>
        <p:spPr>
          <a:xfrm>
            <a:off x="4896610" y="548641"/>
            <a:ext cx="2955038" cy="3889248"/>
          </a:xfrm>
          <a:prstGeom prst="rect">
            <a:avLst/>
          </a:prstGeom>
        </p:spPr>
      </p:pic>
      <p:pic>
        <p:nvPicPr>
          <p:cNvPr id="11" name="Picture 10">
            <a:extLst>
              <a:ext uri="{FF2B5EF4-FFF2-40B4-BE49-F238E27FC236}">
                <a16:creationId xmlns:a16="http://schemas.microsoft.com/office/drawing/2014/main" id="{99C24CC5-B852-E94F-9AB3-9D0ED6D336EC}"/>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95536" y="4227934"/>
            <a:ext cx="1438000" cy="504056"/>
          </a:xfrm>
          <a:prstGeom prst="rect">
            <a:avLst/>
          </a:prstGeom>
        </p:spPr>
      </p:pic>
      <p:sp>
        <p:nvSpPr>
          <p:cNvPr id="14" name="Content Placeholder 3">
            <a:extLst>
              <a:ext uri="{FF2B5EF4-FFF2-40B4-BE49-F238E27FC236}">
                <a16:creationId xmlns:a16="http://schemas.microsoft.com/office/drawing/2014/main" id="{196DB4F6-B780-624C-876A-64330148ACA3}"/>
              </a:ext>
            </a:extLst>
          </p:cNvPr>
          <p:cNvSpPr>
            <a:spLocks noGrp="1"/>
          </p:cNvSpPr>
          <p:nvPr>
            <p:ph sz="half" idx="12" hasCustomPrompt="1"/>
          </p:nvPr>
        </p:nvSpPr>
        <p:spPr>
          <a:xfrm>
            <a:off x="395536" y="2895940"/>
            <a:ext cx="3888432" cy="211470"/>
          </a:xfrm>
          <a:prstGeom prst="rect">
            <a:avLst/>
          </a:prstGeom>
        </p:spPr>
        <p:txBody>
          <a:bodyPr lIns="0" tIns="0" rIns="0" bIns="0"/>
          <a:lstStyle>
            <a:lvl1pPr marL="0" algn="l">
              <a:lnSpc>
                <a:spcPct val="90000"/>
              </a:lnSpc>
              <a:spcBef>
                <a:spcPts val="200"/>
              </a:spcBef>
              <a:buNone/>
              <a:defRPr sz="16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15" name="Title 1">
            <a:extLst>
              <a:ext uri="{FF2B5EF4-FFF2-40B4-BE49-F238E27FC236}">
                <a16:creationId xmlns:a16="http://schemas.microsoft.com/office/drawing/2014/main" id="{8C85B39F-7903-6749-ACE6-A977289B525E}"/>
              </a:ext>
            </a:extLst>
          </p:cNvPr>
          <p:cNvSpPr>
            <a:spLocks noGrp="1"/>
          </p:cNvSpPr>
          <p:nvPr>
            <p:ph type="title" hasCustomPrompt="1"/>
          </p:nvPr>
        </p:nvSpPr>
        <p:spPr>
          <a:xfrm>
            <a:off x="395536" y="1995687"/>
            <a:ext cx="3888432" cy="792088"/>
          </a:xfrm>
          <a:prstGeom prst="rect">
            <a:avLst/>
          </a:prstGeom>
        </p:spPr>
        <p:txBody>
          <a:bodyPr lIns="0" tIns="0" rIns="0" bIns="0" anchor="ctr"/>
          <a:lstStyle>
            <a:lvl1pPr algn="l">
              <a:defRPr sz="3200">
                <a:solidFill>
                  <a:srgbClr val="FFFFFF"/>
                </a:solidFill>
                <a:latin typeface="Jockey Club Display" pitchFamily="2" charset="77"/>
              </a:defRPr>
            </a:lvl1pPr>
          </a:lstStyle>
          <a:p>
            <a:r>
              <a:rPr lang="en-GB" dirty="0"/>
              <a:t>POWERPOINT </a:t>
            </a:r>
            <a:br>
              <a:rPr lang="en-GB" dirty="0"/>
            </a:br>
            <a:r>
              <a:rPr lang="en-GB" dirty="0"/>
              <a:t>TITLE</a:t>
            </a:r>
            <a:endParaRPr lang="en-US" dirty="0"/>
          </a:p>
        </p:txBody>
      </p:sp>
    </p:spTree>
    <p:extLst>
      <p:ext uri="{BB962C8B-B14F-4D97-AF65-F5344CB8AC3E}">
        <p14:creationId xmlns:p14="http://schemas.microsoft.com/office/powerpoint/2010/main" val="316316884"/>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3901">
          <p15:clr>
            <a:srgbClr val="FBAE40"/>
          </p15:clr>
        </p15:guide>
        <p15:guide id="3" pos="4105">
          <p15:clr>
            <a:srgbClr val="FBAE40"/>
          </p15:clr>
        </p15:guide>
        <p15:guide id="4" orient="horz" pos="418">
          <p15:clr>
            <a:srgbClr val="FBAE40"/>
          </p15:clr>
        </p15:guide>
        <p15:guide id="5" orient="horz" pos="2731">
          <p15:clr>
            <a:srgbClr val="FBAE40"/>
          </p15:clr>
        </p15:guide>
        <p15:guide id="6" pos="4830">
          <p15:clr>
            <a:srgbClr val="FBAE40"/>
          </p15:clr>
        </p15:guide>
        <p15:guide id="7" pos="3107">
          <p15:clr>
            <a:srgbClr val="FBAE40"/>
          </p15:clr>
        </p15:guide>
        <p15:guide id="8" orient="horz" pos="1915">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Slide 2 - Racing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sp>
        <p:nvSpPr>
          <p:cNvPr id="3" name="Content Placeholder 2"/>
          <p:cNvSpPr>
            <a:spLocks noGrp="1"/>
          </p:cNvSpPr>
          <p:nvPr>
            <p:ph sz="half" idx="1" hasCustomPrompt="1"/>
          </p:nvPr>
        </p:nvSpPr>
        <p:spPr>
          <a:xfrm>
            <a:off x="250826" y="900225"/>
            <a:ext cx="4969246" cy="463880"/>
          </a:xfrm>
          <a:prstGeom prst="rect">
            <a:avLst/>
          </a:prstGeom>
        </p:spPr>
        <p:txBody>
          <a:bodyPr lIns="0" tIns="0" rIns="180000" bIns="0"/>
          <a:lstStyle>
            <a:lvl1pPr marL="0">
              <a:lnSpc>
                <a:spcPct val="120000"/>
              </a:lnSpc>
              <a:spcBef>
                <a:spcPts val="200"/>
              </a:spcBef>
              <a:buNone/>
              <a:defRPr sz="12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introduction here</a:t>
            </a:r>
          </a:p>
        </p:txBody>
      </p:sp>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250826" y="1636401"/>
            <a:ext cx="4969246" cy="2928505"/>
          </a:xfrm>
          <a:prstGeom prst="rect">
            <a:avLst/>
          </a:prstGeom>
        </p:spPr>
        <p:txBody>
          <a:bodyPr lIns="0" tIns="0" rIns="180000" bIns="0"/>
          <a:lstStyle>
            <a:lvl1pPr marL="0">
              <a:lnSpc>
                <a:spcPct val="120000"/>
              </a:lnSpc>
              <a:spcBef>
                <a:spcPts val="200"/>
              </a:spcBef>
              <a:spcAft>
                <a:spcPts val="600"/>
              </a:spcAft>
              <a:buNone/>
              <a:defRPr sz="1000" b="0" i="0">
                <a:solidFill>
                  <a:schemeClr val="bg1"/>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sp>
        <p:nvSpPr>
          <p:cNvPr id="26" name="TextBox 25">
            <a:extLst>
              <a:ext uri="{FF2B5EF4-FFF2-40B4-BE49-F238E27FC236}">
                <a16:creationId xmlns:a16="http://schemas.microsoft.com/office/drawing/2014/main" id="{E93EB0D9-EE5E-9544-90A5-4452378D9D23}"/>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pic>
        <p:nvPicPr>
          <p:cNvPr id="15" name="Picture 14">
            <a:extLst>
              <a:ext uri="{FF2B5EF4-FFF2-40B4-BE49-F238E27FC236}">
                <a16:creationId xmlns:a16="http://schemas.microsoft.com/office/drawing/2014/main" id="{0E708A4C-0C53-214B-A144-572434B88C7A}"/>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6" y="4904741"/>
            <a:ext cx="1152822" cy="115282"/>
          </a:xfrm>
          <a:prstGeom prst="rect">
            <a:avLst/>
          </a:prstGeom>
        </p:spPr>
      </p:pic>
      <p:sp>
        <p:nvSpPr>
          <p:cNvPr id="4" name="Picture Placeholder 3">
            <a:extLst>
              <a:ext uri="{FF2B5EF4-FFF2-40B4-BE49-F238E27FC236}">
                <a16:creationId xmlns:a16="http://schemas.microsoft.com/office/drawing/2014/main" id="{BDA6FEBE-151E-E944-AB7B-EC6D6DC99AE1}"/>
              </a:ext>
            </a:extLst>
          </p:cNvPr>
          <p:cNvSpPr>
            <a:spLocks noGrp="1"/>
          </p:cNvSpPr>
          <p:nvPr>
            <p:ph type="pic" sz="quarter" idx="11"/>
          </p:nvPr>
        </p:nvSpPr>
        <p:spPr>
          <a:xfrm>
            <a:off x="5412315" y="-1588"/>
            <a:ext cx="3483867" cy="5145088"/>
          </a:xfrm>
          <a:prstGeom prst="rect">
            <a:avLst/>
          </a:prstGeom>
        </p:spPr>
        <p:txBody>
          <a:bodyPr/>
          <a:lstStyle/>
          <a:p>
            <a:endParaRPr lang="en-GB" dirty="0"/>
          </a:p>
        </p:txBody>
      </p:sp>
    </p:spTree>
    <p:extLst>
      <p:ext uri="{BB962C8B-B14F-4D97-AF65-F5344CB8AC3E}">
        <p14:creationId xmlns:p14="http://schemas.microsoft.com/office/powerpoint/2010/main" val="512764022"/>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mage Slide 3 - Cr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DF8D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sp>
        <p:nvSpPr>
          <p:cNvPr id="3" name="Content Placeholder 2"/>
          <p:cNvSpPr>
            <a:spLocks noGrp="1"/>
          </p:cNvSpPr>
          <p:nvPr>
            <p:ph sz="half" idx="1" hasCustomPrompt="1"/>
          </p:nvPr>
        </p:nvSpPr>
        <p:spPr>
          <a:xfrm>
            <a:off x="250827" y="900226"/>
            <a:ext cx="3889126" cy="463880"/>
          </a:xfrm>
          <a:prstGeom prst="rect">
            <a:avLst/>
          </a:prstGeom>
        </p:spPr>
        <p:txBody>
          <a:bodyPr lIns="0" tIns="0" rIns="180000" bIns="0"/>
          <a:lstStyle>
            <a:lvl1pPr marL="0">
              <a:lnSpc>
                <a:spcPct val="120000"/>
              </a:lnSpc>
              <a:spcBef>
                <a:spcPts val="200"/>
              </a:spcBef>
              <a:buNone/>
              <a:defRPr sz="12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introduction here</a:t>
            </a:r>
          </a:p>
        </p:txBody>
      </p:sp>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250827" y="1636401"/>
            <a:ext cx="3889126" cy="2928505"/>
          </a:xfrm>
          <a:prstGeom prst="rect">
            <a:avLst/>
          </a:prstGeom>
        </p:spPr>
        <p:txBody>
          <a:bodyPr lIns="0" tIns="0" rIns="180000" bIns="0"/>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22" name="Straight Connector 21">
            <a:extLst>
              <a:ext uri="{FF2B5EF4-FFF2-40B4-BE49-F238E27FC236}">
                <a16:creationId xmlns:a16="http://schemas.microsoft.com/office/drawing/2014/main" id="{44FC0A18-0574-464E-9DDD-25C50C66A57C}"/>
              </a:ext>
            </a:extLst>
          </p:cNvPr>
          <p:cNvCxnSpPr>
            <a:cxnSpLocks/>
          </p:cNvCxnSpPr>
          <p:nvPr userDrawn="1"/>
        </p:nvCxnSpPr>
        <p:spPr>
          <a:xfrm>
            <a:off x="251520" y="4765413"/>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pic>
        <p:nvPicPr>
          <p:cNvPr id="12" name="Picture 11">
            <a:extLst>
              <a:ext uri="{FF2B5EF4-FFF2-40B4-BE49-F238E27FC236}">
                <a16:creationId xmlns:a16="http://schemas.microsoft.com/office/drawing/2014/main" id="{AF5F24FC-BBD5-974B-BA46-CD9F89727475}"/>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18" name="TextBox 17">
            <a:extLst>
              <a:ext uri="{FF2B5EF4-FFF2-40B4-BE49-F238E27FC236}">
                <a16:creationId xmlns:a16="http://schemas.microsoft.com/office/drawing/2014/main" id="{6DB1589B-B429-254E-AC8D-FDF59ED88BA7}"/>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4" name="Picture Placeholder 3">
            <a:extLst>
              <a:ext uri="{FF2B5EF4-FFF2-40B4-BE49-F238E27FC236}">
                <a16:creationId xmlns:a16="http://schemas.microsoft.com/office/drawing/2014/main" id="{C8F1BDD9-7535-904D-9138-BDEE284BAA34}"/>
              </a:ext>
            </a:extLst>
          </p:cNvPr>
          <p:cNvSpPr>
            <a:spLocks noGrp="1"/>
          </p:cNvSpPr>
          <p:nvPr>
            <p:ph type="pic" sz="quarter" idx="11"/>
          </p:nvPr>
        </p:nvSpPr>
        <p:spPr>
          <a:xfrm>
            <a:off x="4278313" y="900113"/>
            <a:ext cx="2669153" cy="1773237"/>
          </a:xfrm>
          <a:prstGeom prst="rect">
            <a:avLst/>
          </a:prstGeom>
        </p:spPr>
        <p:txBody>
          <a:bodyPr/>
          <a:lstStyle/>
          <a:p>
            <a:endParaRPr lang="en-GB"/>
          </a:p>
        </p:txBody>
      </p:sp>
      <p:sp>
        <p:nvSpPr>
          <p:cNvPr id="21" name="Picture Placeholder 3">
            <a:extLst>
              <a:ext uri="{FF2B5EF4-FFF2-40B4-BE49-F238E27FC236}">
                <a16:creationId xmlns:a16="http://schemas.microsoft.com/office/drawing/2014/main" id="{720D451C-9D60-B145-B481-64B4B5FC8D1B}"/>
              </a:ext>
            </a:extLst>
          </p:cNvPr>
          <p:cNvSpPr>
            <a:spLocks noGrp="1"/>
          </p:cNvSpPr>
          <p:nvPr>
            <p:ph type="pic" sz="quarter" idx="12"/>
          </p:nvPr>
        </p:nvSpPr>
        <p:spPr>
          <a:xfrm>
            <a:off x="7044760" y="900113"/>
            <a:ext cx="1835891" cy="1773237"/>
          </a:xfrm>
          <a:prstGeom prst="rect">
            <a:avLst/>
          </a:prstGeom>
        </p:spPr>
        <p:txBody>
          <a:bodyPr/>
          <a:lstStyle/>
          <a:p>
            <a:endParaRPr lang="en-GB"/>
          </a:p>
        </p:txBody>
      </p:sp>
      <p:sp>
        <p:nvSpPr>
          <p:cNvPr id="24" name="Picture Placeholder 3">
            <a:extLst>
              <a:ext uri="{FF2B5EF4-FFF2-40B4-BE49-F238E27FC236}">
                <a16:creationId xmlns:a16="http://schemas.microsoft.com/office/drawing/2014/main" id="{BEFF532E-9B78-354B-B7E2-3F9856CC833B}"/>
              </a:ext>
            </a:extLst>
          </p:cNvPr>
          <p:cNvSpPr>
            <a:spLocks noGrp="1"/>
          </p:cNvSpPr>
          <p:nvPr>
            <p:ph type="pic" sz="quarter" idx="13"/>
          </p:nvPr>
        </p:nvSpPr>
        <p:spPr>
          <a:xfrm>
            <a:off x="4278313" y="2767659"/>
            <a:ext cx="1835891" cy="1773237"/>
          </a:xfrm>
          <a:prstGeom prst="rect">
            <a:avLst/>
          </a:prstGeom>
        </p:spPr>
        <p:txBody>
          <a:bodyPr/>
          <a:lstStyle/>
          <a:p>
            <a:endParaRPr lang="en-GB"/>
          </a:p>
        </p:txBody>
      </p:sp>
      <p:sp>
        <p:nvSpPr>
          <p:cNvPr id="25" name="Picture Placeholder 3">
            <a:extLst>
              <a:ext uri="{FF2B5EF4-FFF2-40B4-BE49-F238E27FC236}">
                <a16:creationId xmlns:a16="http://schemas.microsoft.com/office/drawing/2014/main" id="{84CC61F0-3447-8342-A8AA-AD6401650179}"/>
              </a:ext>
            </a:extLst>
          </p:cNvPr>
          <p:cNvSpPr>
            <a:spLocks noGrp="1"/>
          </p:cNvSpPr>
          <p:nvPr>
            <p:ph type="pic" sz="quarter" idx="14"/>
          </p:nvPr>
        </p:nvSpPr>
        <p:spPr>
          <a:xfrm>
            <a:off x="6210880" y="2767659"/>
            <a:ext cx="2669772" cy="1773237"/>
          </a:xfrm>
          <a:prstGeom prst="rect">
            <a:avLst/>
          </a:prstGeom>
        </p:spPr>
        <p:txBody>
          <a:bodyPr/>
          <a:lstStyle/>
          <a:p>
            <a:endParaRPr lang="en-GB"/>
          </a:p>
        </p:txBody>
      </p:sp>
      <p:pic>
        <p:nvPicPr>
          <p:cNvPr id="15" name="Picture 14">
            <a:extLst>
              <a:ext uri="{FF2B5EF4-FFF2-40B4-BE49-F238E27FC236}">
                <a16:creationId xmlns:a16="http://schemas.microsoft.com/office/drawing/2014/main" id="{FA5561E6-5F4D-A147-923C-1C913DC6F23E}"/>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2980938917"/>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Image Slide 4 - Racing Green">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pic>
        <p:nvPicPr>
          <p:cNvPr id="21" name="Picture 20">
            <a:extLst>
              <a:ext uri="{FF2B5EF4-FFF2-40B4-BE49-F238E27FC236}">
                <a16:creationId xmlns:a16="http://schemas.microsoft.com/office/drawing/2014/main" id="{48D48066-6134-1B4E-ACCD-59270A1FC85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6" y="4904741"/>
            <a:ext cx="1152822" cy="115282"/>
          </a:xfrm>
          <a:prstGeom prst="rect">
            <a:avLst/>
          </a:prstGeom>
        </p:spPr>
      </p:pic>
      <p:cxnSp>
        <p:nvCxnSpPr>
          <p:cNvPr id="22" name="Straight Connector 21">
            <a:extLst>
              <a:ext uri="{FF2B5EF4-FFF2-40B4-BE49-F238E27FC236}">
                <a16:creationId xmlns:a16="http://schemas.microsoft.com/office/drawing/2014/main" id="{44FC0A18-0574-464E-9DDD-25C50C66A57C}"/>
              </a:ext>
            </a:extLst>
          </p:cNvPr>
          <p:cNvCxnSpPr>
            <a:cxnSpLocks/>
          </p:cNvCxnSpPr>
          <p:nvPr userDrawn="1"/>
        </p:nvCxnSpPr>
        <p:spPr>
          <a:xfrm>
            <a:off x="251520" y="4765413"/>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12" name="Content Placeholder 2">
            <a:extLst>
              <a:ext uri="{FF2B5EF4-FFF2-40B4-BE49-F238E27FC236}">
                <a16:creationId xmlns:a16="http://schemas.microsoft.com/office/drawing/2014/main" id="{1629D731-1CE2-D943-9153-988804D84160}"/>
              </a:ext>
            </a:extLst>
          </p:cNvPr>
          <p:cNvSpPr>
            <a:spLocks noGrp="1"/>
          </p:cNvSpPr>
          <p:nvPr>
            <p:ph sz="half" idx="12" hasCustomPrompt="1"/>
          </p:nvPr>
        </p:nvSpPr>
        <p:spPr>
          <a:xfrm>
            <a:off x="6211614" y="898383"/>
            <a:ext cx="1925911" cy="3666524"/>
          </a:xfrm>
          <a:prstGeom prst="rect">
            <a:avLst/>
          </a:prstGeom>
        </p:spPr>
        <p:txBody>
          <a:bodyPr lIns="0" tIns="0" rIns="0" bIns="0" anchor="ctr"/>
          <a:lstStyle>
            <a:lvl1pPr marL="0">
              <a:lnSpc>
                <a:spcPct val="110000"/>
              </a:lnSpc>
              <a:spcBef>
                <a:spcPts val="200"/>
              </a:spcBef>
              <a:spcAft>
                <a:spcPts val="600"/>
              </a:spcAft>
              <a:buNone/>
              <a:defRPr sz="1000" b="0" i="0">
                <a:solidFill>
                  <a:schemeClr val="bg1"/>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3" name="Content Placeholder 2">
            <a:extLst>
              <a:ext uri="{FF2B5EF4-FFF2-40B4-BE49-F238E27FC236}">
                <a16:creationId xmlns:a16="http://schemas.microsoft.com/office/drawing/2014/main" id="{E20096C3-208D-E44D-8209-DA8D42731356}"/>
              </a:ext>
            </a:extLst>
          </p:cNvPr>
          <p:cNvSpPr>
            <a:spLocks noGrp="1"/>
          </p:cNvSpPr>
          <p:nvPr>
            <p:ph sz="half" idx="13" hasCustomPrompt="1"/>
          </p:nvPr>
        </p:nvSpPr>
        <p:spPr>
          <a:xfrm>
            <a:off x="993346" y="898383"/>
            <a:ext cx="1925911" cy="3666524"/>
          </a:xfrm>
          <a:prstGeom prst="rect">
            <a:avLst/>
          </a:prstGeom>
        </p:spPr>
        <p:txBody>
          <a:bodyPr lIns="0" tIns="0" rIns="0" bIns="0" anchor="ctr"/>
          <a:lstStyle>
            <a:lvl1pPr marL="0" algn="r">
              <a:lnSpc>
                <a:spcPct val="110000"/>
              </a:lnSpc>
              <a:spcBef>
                <a:spcPts val="200"/>
              </a:spcBef>
              <a:spcAft>
                <a:spcPts val="600"/>
              </a:spcAft>
              <a:buNone/>
              <a:defRPr sz="1000" b="0" i="0">
                <a:solidFill>
                  <a:schemeClr val="bg1"/>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8" name="TextBox 17">
            <a:extLst>
              <a:ext uri="{FF2B5EF4-FFF2-40B4-BE49-F238E27FC236}">
                <a16:creationId xmlns:a16="http://schemas.microsoft.com/office/drawing/2014/main" id="{B32D1474-3E46-2448-9502-74E8D465E1A7}"/>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8" name="Freeform 27">
            <a:extLst>
              <a:ext uri="{FF2B5EF4-FFF2-40B4-BE49-F238E27FC236}">
                <a16:creationId xmlns:a16="http://schemas.microsoft.com/office/drawing/2014/main" id="{CBC61271-E9E0-F143-B341-5F477A2CAE36}"/>
              </a:ext>
            </a:extLst>
          </p:cNvPr>
          <p:cNvSpPr/>
          <p:nvPr userDrawn="1"/>
        </p:nvSpPr>
        <p:spPr>
          <a:xfrm rot="2700000" flipV="1">
            <a:off x="1944558" y="3386181"/>
            <a:ext cx="1070809" cy="1070810"/>
          </a:xfrm>
          <a:custGeom>
            <a:avLst/>
            <a:gdLst>
              <a:gd name="connsiteX0" fmla="*/ 1001486 w 1070809"/>
              <a:gd name="connsiteY0" fmla="*/ 1070810 h 1070810"/>
              <a:gd name="connsiteX1" fmla="*/ 1070809 w 1070809"/>
              <a:gd name="connsiteY1" fmla="*/ 1070810 h 1070810"/>
              <a:gd name="connsiteX2" fmla="*/ 1070809 w 1070809"/>
              <a:gd name="connsiteY2" fmla="*/ 1001487 h 1070810"/>
              <a:gd name="connsiteX3" fmla="*/ 1006576 w 1070809"/>
              <a:gd name="connsiteY3" fmla="*/ 1001487 h 1070810"/>
              <a:gd name="connsiteX4" fmla="*/ 45719 w 1070809"/>
              <a:gd name="connsiteY4" fmla="*/ 40630 h 1070810"/>
              <a:gd name="connsiteX5" fmla="*/ 45719 w 1070809"/>
              <a:gd name="connsiteY5" fmla="*/ 0 h 1070810"/>
              <a:gd name="connsiteX6" fmla="*/ 0 w 1070809"/>
              <a:gd name="connsiteY6" fmla="*/ 0 h 1070810"/>
              <a:gd name="connsiteX7" fmla="*/ 0 w 1070809"/>
              <a:gd name="connsiteY7" fmla="*/ 45719 h 1070810"/>
              <a:gd name="connsiteX8" fmla="*/ 40626 w 1070809"/>
              <a:gd name="connsiteY8" fmla="*/ 45719 h 1070810"/>
              <a:gd name="connsiteX9" fmla="*/ 1001486 w 1070809"/>
              <a:gd name="connsiteY9" fmla="*/ 1006579 h 10708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0809" h="1070810">
                <a:moveTo>
                  <a:pt x="1001486" y="1070810"/>
                </a:moveTo>
                <a:lnTo>
                  <a:pt x="1070809" y="1070810"/>
                </a:lnTo>
                <a:lnTo>
                  <a:pt x="1070809" y="1001487"/>
                </a:lnTo>
                <a:lnTo>
                  <a:pt x="1006576" y="1001487"/>
                </a:lnTo>
                <a:lnTo>
                  <a:pt x="45719" y="40630"/>
                </a:lnTo>
                <a:lnTo>
                  <a:pt x="45719" y="0"/>
                </a:lnTo>
                <a:lnTo>
                  <a:pt x="0" y="0"/>
                </a:lnTo>
                <a:lnTo>
                  <a:pt x="0" y="45719"/>
                </a:lnTo>
                <a:lnTo>
                  <a:pt x="40626" y="45719"/>
                </a:lnTo>
                <a:lnTo>
                  <a:pt x="1001486" y="1006579"/>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9" name="Freeform 28">
            <a:extLst>
              <a:ext uri="{FF2B5EF4-FFF2-40B4-BE49-F238E27FC236}">
                <a16:creationId xmlns:a16="http://schemas.microsoft.com/office/drawing/2014/main" id="{EC56050A-FBD5-CD47-8EB0-49FDB716F9D0}"/>
              </a:ext>
            </a:extLst>
          </p:cNvPr>
          <p:cNvSpPr/>
          <p:nvPr userDrawn="1"/>
        </p:nvSpPr>
        <p:spPr>
          <a:xfrm rot="2700000" flipV="1">
            <a:off x="6124993" y="3383712"/>
            <a:ext cx="1075757" cy="1075753"/>
          </a:xfrm>
          <a:custGeom>
            <a:avLst/>
            <a:gdLst>
              <a:gd name="connsiteX0" fmla="*/ 0 w 1075757"/>
              <a:gd name="connsiteY0" fmla="*/ 69323 h 1075753"/>
              <a:gd name="connsiteX1" fmla="*/ 64231 w 1075757"/>
              <a:gd name="connsiteY1" fmla="*/ 69323 h 1075753"/>
              <a:gd name="connsiteX2" fmla="*/ 1030038 w 1075757"/>
              <a:gd name="connsiteY2" fmla="*/ 1035130 h 1075753"/>
              <a:gd name="connsiteX3" fmla="*/ 1030038 w 1075757"/>
              <a:gd name="connsiteY3" fmla="*/ 1075753 h 1075753"/>
              <a:gd name="connsiteX4" fmla="*/ 1075757 w 1075757"/>
              <a:gd name="connsiteY4" fmla="*/ 1075752 h 1075753"/>
              <a:gd name="connsiteX5" fmla="*/ 1075757 w 1075757"/>
              <a:gd name="connsiteY5" fmla="*/ 1030034 h 1075753"/>
              <a:gd name="connsiteX6" fmla="*/ 1035124 w 1075757"/>
              <a:gd name="connsiteY6" fmla="*/ 1030034 h 1075753"/>
              <a:gd name="connsiteX7" fmla="*/ 69323 w 1075757"/>
              <a:gd name="connsiteY7" fmla="*/ 64233 h 1075753"/>
              <a:gd name="connsiteX8" fmla="*/ 69323 w 1075757"/>
              <a:gd name="connsiteY8" fmla="*/ 0 h 1075753"/>
              <a:gd name="connsiteX9" fmla="*/ 0 w 1075757"/>
              <a:gd name="connsiteY9" fmla="*/ 0 h 1075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5757" h="1075753">
                <a:moveTo>
                  <a:pt x="0" y="69323"/>
                </a:moveTo>
                <a:lnTo>
                  <a:pt x="64231" y="69323"/>
                </a:lnTo>
                <a:lnTo>
                  <a:pt x="1030038" y="1035130"/>
                </a:lnTo>
                <a:lnTo>
                  <a:pt x="1030038" y="1075753"/>
                </a:lnTo>
                <a:lnTo>
                  <a:pt x="1075757" y="1075752"/>
                </a:lnTo>
                <a:lnTo>
                  <a:pt x="1075757" y="1030034"/>
                </a:lnTo>
                <a:lnTo>
                  <a:pt x="1035124" y="1030034"/>
                </a:lnTo>
                <a:lnTo>
                  <a:pt x="69323" y="64233"/>
                </a:lnTo>
                <a:lnTo>
                  <a:pt x="69323" y="0"/>
                </a:lnTo>
                <a:lnTo>
                  <a:pt x="0" y="0"/>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3" name="Picture Placeholder 2">
            <a:extLst>
              <a:ext uri="{FF2B5EF4-FFF2-40B4-BE49-F238E27FC236}">
                <a16:creationId xmlns:a16="http://schemas.microsoft.com/office/drawing/2014/main" id="{6402AD28-F99C-724B-A59A-16D9D9E83FCF}"/>
              </a:ext>
            </a:extLst>
          </p:cNvPr>
          <p:cNvSpPr>
            <a:spLocks noGrp="1"/>
          </p:cNvSpPr>
          <p:nvPr>
            <p:ph type="pic" sz="quarter" idx="14"/>
          </p:nvPr>
        </p:nvSpPr>
        <p:spPr>
          <a:xfrm>
            <a:off x="3348038" y="1011717"/>
            <a:ext cx="2471737" cy="3428521"/>
          </a:xfrm>
          <a:prstGeom prst="rect">
            <a:avLst/>
          </a:prstGeom>
        </p:spPr>
        <p:txBody>
          <a:bodyPr/>
          <a:lstStyle/>
          <a:p>
            <a:endParaRPr lang="en-GB"/>
          </a:p>
        </p:txBody>
      </p:sp>
      <p:pic>
        <p:nvPicPr>
          <p:cNvPr id="27" name="Picture 26">
            <a:extLst>
              <a:ext uri="{FF2B5EF4-FFF2-40B4-BE49-F238E27FC236}">
                <a16:creationId xmlns:a16="http://schemas.microsoft.com/office/drawing/2014/main" id="{C6126A1E-48D5-C341-9916-9DC78A7C08D7}"/>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252385873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ull Out Quote - Full Bleed Imag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pic>
        <p:nvPicPr>
          <p:cNvPr id="3" name="Picture 2">
            <a:extLst>
              <a:ext uri="{FF2B5EF4-FFF2-40B4-BE49-F238E27FC236}">
                <a16:creationId xmlns:a16="http://schemas.microsoft.com/office/drawing/2014/main" id="{944B0E4A-5258-4244-BDD7-02C66682147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11" name="Text Placeholder 31">
            <a:extLst>
              <a:ext uri="{FF2B5EF4-FFF2-40B4-BE49-F238E27FC236}">
                <a16:creationId xmlns:a16="http://schemas.microsoft.com/office/drawing/2014/main" id="{70F09672-119E-324B-9F2B-6A70AD48F4E8}"/>
              </a:ext>
            </a:extLst>
          </p:cNvPr>
          <p:cNvSpPr>
            <a:spLocks noGrp="1"/>
          </p:cNvSpPr>
          <p:nvPr>
            <p:ph type="body" sz="quarter" idx="10" hasCustomPrompt="1"/>
          </p:nvPr>
        </p:nvSpPr>
        <p:spPr>
          <a:xfrm>
            <a:off x="250129" y="3722970"/>
            <a:ext cx="8641655" cy="607100"/>
          </a:xfrm>
          <a:prstGeom prst="rect">
            <a:avLst/>
          </a:prstGeom>
        </p:spPr>
        <p:txBody>
          <a:bodyPr anchor="ctr"/>
          <a:lstStyle>
            <a:lvl1pPr algn="ctr">
              <a:spcBef>
                <a:spcPts val="100"/>
              </a:spcBef>
              <a:buNone/>
              <a:defRPr sz="3600">
                <a:solidFill>
                  <a:srgbClr val="FFFFFF"/>
                </a:solidFill>
                <a:latin typeface="Jockey Club Display" pitchFamily="2" charset="77"/>
              </a:defRPr>
            </a:lvl1pPr>
          </a:lstStyle>
          <a:p>
            <a:pPr lvl="0"/>
            <a:r>
              <a:rPr lang="en-GB" dirty="0"/>
              <a:t>Add pull-out quote here</a:t>
            </a:r>
          </a:p>
        </p:txBody>
      </p:sp>
      <p:cxnSp>
        <p:nvCxnSpPr>
          <p:cNvPr id="12" name="Straight Connector 11">
            <a:extLst>
              <a:ext uri="{FF2B5EF4-FFF2-40B4-BE49-F238E27FC236}">
                <a16:creationId xmlns:a16="http://schemas.microsoft.com/office/drawing/2014/main" id="{C6CD6161-F60E-5944-BD97-54BFBEC6488C}"/>
              </a:ext>
            </a:extLst>
          </p:cNvPr>
          <p:cNvCxnSpPr>
            <a:cxnSpLocks/>
          </p:cNvCxnSpPr>
          <p:nvPr userDrawn="1"/>
        </p:nvCxnSpPr>
        <p:spPr>
          <a:xfrm>
            <a:off x="251520" y="4765413"/>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pic>
        <p:nvPicPr>
          <p:cNvPr id="13" name="Picture 12">
            <a:extLst>
              <a:ext uri="{FF2B5EF4-FFF2-40B4-BE49-F238E27FC236}">
                <a16:creationId xmlns:a16="http://schemas.microsoft.com/office/drawing/2014/main" id="{45520E57-31BD-9143-B910-2A2031A3E918}"/>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6" y="4904741"/>
            <a:ext cx="1152822" cy="115282"/>
          </a:xfrm>
          <a:prstGeom prst="rect">
            <a:avLst/>
          </a:prstGeom>
        </p:spPr>
      </p:pic>
      <p:sp>
        <p:nvSpPr>
          <p:cNvPr id="15" name="TextBox 14">
            <a:extLst>
              <a:ext uri="{FF2B5EF4-FFF2-40B4-BE49-F238E27FC236}">
                <a16:creationId xmlns:a16="http://schemas.microsoft.com/office/drawing/2014/main" id="{BEBD8CA1-031B-C345-84DB-ADE39A5AFED0}"/>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17" name="Slide Number Placeholder 4">
            <a:extLst>
              <a:ext uri="{FF2B5EF4-FFF2-40B4-BE49-F238E27FC236}">
                <a16:creationId xmlns:a16="http://schemas.microsoft.com/office/drawing/2014/main" id="{F61C59A6-8453-824F-9BC3-21C9ADEB2801}"/>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pic>
        <p:nvPicPr>
          <p:cNvPr id="10" name="Picture 9">
            <a:extLst>
              <a:ext uri="{FF2B5EF4-FFF2-40B4-BE49-F238E27FC236}">
                <a16:creationId xmlns:a16="http://schemas.microsoft.com/office/drawing/2014/main" id="{2DC8EE5F-EF19-4246-89DE-2EA57864AE3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69106531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hart Slide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250827" y="900226"/>
            <a:ext cx="7886698" cy="1239476"/>
          </a:xfrm>
          <a:prstGeom prst="rect">
            <a:avLst/>
          </a:prstGeom>
        </p:spPr>
        <p:txBody>
          <a:bodyPr lIns="0" tIns="0" rIns="180000" bIns="0"/>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cxnSp>
        <p:nvCxnSpPr>
          <p:cNvPr id="22" name="Straight Connector 21">
            <a:extLst>
              <a:ext uri="{FF2B5EF4-FFF2-40B4-BE49-F238E27FC236}">
                <a16:creationId xmlns:a16="http://schemas.microsoft.com/office/drawing/2014/main" id="{44FC0A18-0574-464E-9DDD-25C50C66A57C}"/>
              </a:ext>
            </a:extLst>
          </p:cNvPr>
          <p:cNvCxnSpPr>
            <a:cxnSpLocks/>
          </p:cNvCxnSpPr>
          <p:nvPr userDrawn="1"/>
        </p:nvCxnSpPr>
        <p:spPr>
          <a:xfrm>
            <a:off x="251520" y="4765413"/>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pic>
        <p:nvPicPr>
          <p:cNvPr id="10" name="Picture 9">
            <a:extLst>
              <a:ext uri="{FF2B5EF4-FFF2-40B4-BE49-F238E27FC236}">
                <a16:creationId xmlns:a16="http://schemas.microsoft.com/office/drawing/2014/main" id="{AF17CD72-8400-FA40-A8AF-9629B67D426D}"/>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13" name="TextBox 12">
            <a:extLst>
              <a:ext uri="{FF2B5EF4-FFF2-40B4-BE49-F238E27FC236}">
                <a16:creationId xmlns:a16="http://schemas.microsoft.com/office/drawing/2014/main" id="{F8C6409C-B49B-7949-83D3-D894DE7E2F0C}"/>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15" name="Content Placeholder 2">
            <a:extLst>
              <a:ext uri="{FF2B5EF4-FFF2-40B4-BE49-F238E27FC236}">
                <a16:creationId xmlns:a16="http://schemas.microsoft.com/office/drawing/2014/main" id="{D0E11CFE-DF92-F142-A184-8C7EB34FDC42}"/>
              </a:ext>
            </a:extLst>
          </p:cNvPr>
          <p:cNvSpPr>
            <a:spLocks noGrp="1"/>
          </p:cNvSpPr>
          <p:nvPr>
            <p:ph sz="half" idx="11" hasCustomPrompt="1"/>
          </p:nvPr>
        </p:nvSpPr>
        <p:spPr>
          <a:xfrm>
            <a:off x="250825" y="2832819"/>
            <a:ext cx="1690401" cy="1239476"/>
          </a:xfrm>
          <a:prstGeom prst="rect">
            <a:avLst/>
          </a:prstGeom>
        </p:spPr>
        <p:txBody>
          <a:bodyPr lIns="0" tIns="0" rIns="0" bIns="0" anchor="ctr"/>
          <a:lstStyle>
            <a:lvl1pPr marL="0" algn="r">
              <a:lnSpc>
                <a:spcPct val="120000"/>
              </a:lnSpc>
              <a:spcBef>
                <a:spcPts val="200"/>
              </a:spcBef>
              <a:spcAft>
                <a:spcPts val="600"/>
              </a:spcAft>
              <a:buNone/>
              <a:defRPr sz="1000" b="0" i="1">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explanation here</a:t>
            </a:r>
          </a:p>
        </p:txBody>
      </p:sp>
      <p:pic>
        <p:nvPicPr>
          <p:cNvPr id="11" name="Picture 10">
            <a:extLst>
              <a:ext uri="{FF2B5EF4-FFF2-40B4-BE49-F238E27FC236}">
                <a16:creationId xmlns:a16="http://schemas.microsoft.com/office/drawing/2014/main" id="{FAAD09BC-10ED-E04C-9973-17B5A3C96B3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389617346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hart Slide - Cream">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DF8D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F2D2D"/>
              </a:solidFill>
            </a:endParaRPr>
          </a:p>
        </p:txBody>
      </p:sp>
      <p:pic>
        <p:nvPicPr>
          <p:cNvPr id="2" name="Picture 1">
            <a:extLst>
              <a:ext uri="{FF2B5EF4-FFF2-40B4-BE49-F238E27FC236}">
                <a16:creationId xmlns:a16="http://schemas.microsoft.com/office/drawing/2014/main" id="{7748B8CF-F3A6-D047-8DAD-E4B9F909EBDD}"/>
              </a:ext>
            </a:extLst>
          </p:cNvPr>
          <p:cNvPicPr>
            <a:picLocks noChangeAspect="1"/>
          </p:cNvPicPr>
          <p:nvPr userDrawn="1"/>
        </p:nvPicPr>
        <p:blipFill>
          <a:blip r:embed="rId2">
            <a:alphaModFix amt="10000"/>
          </a:blip>
          <a:stretch>
            <a:fillRect/>
          </a:stretch>
        </p:blipFill>
        <p:spPr>
          <a:xfrm>
            <a:off x="5291910" y="0"/>
            <a:ext cx="3852090" cy="5143500"/>
          </a:xfrm>
          <a:prstGeom prst="rect">
            <a:avLst/>
          </a:prstGeom>
        </p:spPr>
      </p:pic>
      <p:sp>
        <p:nvSpPr>
          <p:cNvPr id="17" name="Content Placeholder 2">
            <a:extLst>
              <a:ext uri="{FF2B5EF4-FFF2-40B4-BE49-F238E27FC236}">
                <a16:creationId xmlns:a16="http://schemas.microsoft.com/office/drawing/2014/main" id="{29CB0739-671F-9240-AAA4-E334F1F44A14}"/>
              </a:ext>
            </a:extLst>
          </p:cNvPr>
          <p:cNvSpPr>
            <a:spLocks noGrp="1"/>
          </p:cNvSpPr>
          <p:nvPr>
            <p:ph sz="half" idx="10" hasCustomPrompt="1"/>
          </p:nvPr>
        </p:nvSpPr>
        <p:spPr>
          <a:xfrm>
            <a:off x="5298261" y="1636401"/>
            <a:ext cx="3601094" cy="2928505"/>
          </a:xfrm>
          <a:prstGeom prst="rect">
            <a:avLst/>
          </a:prstGeom>
        </p:spPr>
        <p:txBody>
          <a:bodyPr lIns="0" tIns="0" rIns="180000" bIns="0"/>
          <a:lstStyle>
            <a:lvl1pPr marL="0">
              <a:lnSpc>
                <a:spcPct val="120000"/>
              </a:lnSpc>
              <a:spcBef>
                <a:spcPts val="200"/>
              </a:spcBef>
              <a:spcAft>
                <a:spcPts val="8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p>
        </p:txBody>
      </p:sp>
      <p:sp>
        <p:nvSpPr>
          <p:cNvPr id="3" name="Content Placeholder 2"/>
          <p:cNvSpPr>
            <a:spLocks noGrp="1"/>
          </p:cNvSpPr>
          <p:nvPr>
            <p:ph sz="half" idx="1" hasCustomPrompt="1"/>
          </p:nvPr>
        </p:nvSpPr>
        <p:spPr>
          <a:xfrm>
            <a:off x="5298261" y="900226"/>
            <a:ext cx="3601094" cy="463880"/>
          </a:xfrm>
          <a:prstGeom prst="rect">
            <a:avLst/>
          </a:prstGeom>
        </p:spPr>
        <p:txBody>
          <a:bodyPr lIns="0" tIns="0" rIns="180000" bIns="0"/>
          <a:lstStyle>
            <a:lvl1pPr marL="0">
              <a:lnSpc>
                <a:spcPct val="120000"/>
              </a:lnSpc>
              <a:spcBef>
                <a:spcPts val="200"/>
              </a:spcBef>
              <a:buNone/>
              <a:defRPr sz="12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introduction here</a:t>
            </a:r>
          </a:p>
        </p:txBody>
      </p:sp>
      <p:sp>
        <p:nvSpPr>
          <p:cNvPr id="14" name="Title 1">
            <a:extLst>
              <a:ext uri="{FF2B5EF4-FFF2-40B4-BE49-F238E27FC236}">
                <a16:creationId xmlns:a16="http://schemas.microsoft.com/office/drawing/2014/main" id="{2A03F586-A893-E24B-B941-BD5903F3AFAC}"/>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sp>
        <p:nvSpPr>
          <p:cNvPr id="20" name="Slide Number Placeholder 4">
            <a:extLst>
              <a:ext uri="{FF2B5EF4-FFF2-40B4-BE49-F238E27FC236}">
                <a16:creationId xmlns:a16="http://schemas.microsoft.com/office/drawing/2014/main" id="{792ACFBD-66D2-184B-ACD6-13B53375825C}"/>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sz="1000" dirty="0">
              <a:latin typeface="Sincerity" panose="00000500000000000000" pitchFamily="50" charset="0"/>
            </a:endParaRPr>
          </a:p>
        </p:txBody>
      </p:sp>
      <p:pic>
        <p:nvPicPr>
          <p:cNvPr id="10" name="Picture 9">
            <a:extLst>
              <a:ext uri="{FF2B5EF4-FFF2-40B4-BE49-F238E27FC236}">
                <a16:creationId xmlns:a16="http://schemas.microsoft.com/office/drawing/2014/main" id="{C4BE4F9D-E749-A740-8B84-57B2B6B6DCF5}"/>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11" name="TextBox 10">
            <a:extLst>
              <a:ext uri="{FF2B5EF4-FFF2-40B4-BE49-F238E27FC236}">
                <a16:creationId xmlns:a16="http://schemas.microsoft.com/office/drawing/2014/main" id="{A02C8094-8950-C54B-B35F-278D15412F44}"/>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Tree>
    <p:extLst>
      <p:ext uri="{BB962C8B-B14F-4D97-AF65-F5344CB8AC3E}">
        <p14:creationId xmlns:p14="http://schemas.microsoft.com/office/powerpoint/2010/main" val="3814832069"/>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guide id="6" orient="horz" pos="3162">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hank You Slide - Racing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756FD-0418-1E48-97E5-FB0A7B87EF8B}"/>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1">
            <a:extLst>
              <a:ext uri="{FF2B5EF4-FFF2-40B4-BE49-F238E27FC236}">
                <a16:creationId xmlns:a16="http://schemas.microsoft.com/office/drawing/2014/main" id="{43983999-3484-8441-BA12-E78546C81022}"/>
              </a:ext>
            </a:extLst>
          </p:cNvPr>
          <p:cNvSpPr txBox="1">
            <a:spLocks/>
          </p:cNvSpPr>
          <p:nvPr userDrawn="1"/>
        </p:nvSpPr>
        <p:spPr>
          <a:xfrm>
            <a:off x="0" y="2204177"/>
            <a:ext cx="9144000" cy="364506"/>
          </a:xfrm>
          <a:prstGeom prst="rect">
            <a:avLst/>
          </a:prstGeom>
        </p:spPr>
        <p:txBody>
          <a:bodyPr anchor="ctr"/>
          <a:lstStyle>
            <a:lvl1pPr algn="ctr" defTabSz="685800" rtl="0" eaLnBrk="1" latinLnBrk="0" hangingPunct="1">
              <a:lnSpc>
                <a:spcPct val="90000"/>
              </a:lnSpc>
              <a:spcBef>
                <a:spcPct val="0"/>
              </a:spcBef>
              <a:buNone/>
              <a:defRPr sz="3200" kern="1200">
                <a:solidFill>
                  <a:srgbClr val="1EC8D7"/>
                </a:solidFill>
                <a:latin typeface="Jockey Club Display" pitchFamily="2" charset="77"/>
                <a:ea typeface="+mj-ea"/>
                <a:cs typeface="+mj-cs"/>
              </a:defRPr>
            </a:lvl1pPr>
          </a:lstStyle>
          <a:p>
            <a:r>
              <a:rPr lang="en-GB" sz="2400" b="1" spc="300" dirty="0">
                <a:solidFill>
                  <a:srgbClr val="1EC8D7"/>
                </a:solidFill>
                <a:latin typeface="Sincerity Sincerity" pitchFamily="2" charset="77"/>
              </a:rPr>
              <a:t>THANK YOU</a:t>
            </a:r>
            <a:endParaRPr lang="en-US" sz="2400" b="1" spc="300" dirty="0">
              <a:solidFill>
                <a:srgbClr val="1EC8D7"/>
              </a:solidFill>
              <a:latin typeface="Sincerity Sincerity" pitchFamily="2" charset="77"/>
            </a:endParaRPr>
          </a:p>
        </p:txBody>
      </p:sp>
      <p:sp>
        <p:nvSpPr>
          <p:cNvPr id="19" name="Freeform 18">
            <a:extLst>
              <a:ext uri="{FF2B5EF4-FFF2-40B4-BE49-F238E27FC236}">
                <a16:creationId xmlns:a16="http://schemas.microsoft.com/office/drawing/2014/main" id="{22F672E2-5DCB-BA4E-82B3-1A31B374E92C}"/>
              </a:ext>
            </a:extLst>
          </p:cNvPr>
          <p:cNvSpPr/>
          <p:nvPr userDrawn="1"/>
        </p:nvSpPr>
        <p:spPr>
          <a:xfrm>
            <a:off x="1765387" y="2323235"/>
            <a:ext cx="1514353" cy="98037"/>
          </a:xfrm>
          <a:custGeom>
            <a:avLst/>
            <a:gdLst>
              <a:gd name="connsiteX0" fmla="*/ 1465335 w 1514353"/>
              <a:gd name="connsiteY0" fmla="*/ 0 h 98037"/>
              <a:gd name="connsiteX1" fmla="*/ 1514353 w 1514353"/>
              <a:gd name="connsiteY1" fmla="*/ 49019 h 98037"/>
              <a:gd name="connsiteX2" fmla="*/ 1465335 w 1514353"/>
              <a:gd name="connsiteY2" fmla="*/ 98037 h 98037"/>
              <a:gd name="connsiteX3" fmla="*/ 1419915 w 1514353"/>
              <a:gd name="connsiteY3" fmla="*/ 52618 h 98037"/>
              <a:gd name="connsiteX4" fmla="*/ 61058 w 1514353"/>
              <a:gd name="connsiteY4" fmla="*/ 52618 h 98037"/>
              <a:gd name="connsiteX5" fmla="*/ 32329 w 1514353"/>
              <a:gd name="connsiteY5" fmla="*/ 81348 h 98037"/>
              <a:gd name="connsiteX6" fmla="*/ 0 w 1514353"/>
              <a:gd name="connsiteY6" fmla="*/ 49020 h 98037"/>
              <a:gd name="connsiteX7" fmla="*/ 32329 w 1514353"/>
              <a:gd name="connsiteY7" fmla="*/ 16691 h 98037"/>
              <a:gd name="connsiteX8" fmla="*/ 61055 w 1514353"/>
              <a:gd name="connsiteY8" fmla="*/ 45418 h 98037"/>
              <a:gd name="connsiteX9" fmla="*/ 1419916 w 1514353"/>
              <a:gd name="connsiteY9" fmla="*/ 45418 h 9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14353" h="98037">
                <a:moveTo>
                  <a:pt x="1465335" y="0"/>
                </a:moveTo>
                <a:lnTo>
                  <a:pt x="1514353" y="49019"/>
                </a:lnTo>
                <a:lnTo>
                  <a:pt x="1465335" y="98037"/>
                </a:lnTo>
                <a:lnTo>
                  <a:pt x="1419915" y="52618"/>
                </a:lnTo>
                <a:lnTo>
                  <a:pt x="61058" y="52618"/>
                </a:lnTo>
                <a:lnTo>
                  <a:pt x="32329" y="81348"/>
                </a:lnTo>
                <a:lnTo>
                  <a:pt x="0" y="49020"/>
                </a:lnTo>
                <a:lnTo>
                  <a:pt x="32329" y="16691"/>
                </a:lnTo>
                <a:lnTo>
                  <a:pt x="61055" y="45418"/>
                </a:lnTo>
                <a:lnTo>
                  <a:pt x="1419916" y="45418"/>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6" name="Freeform 15">
            <a:extLst>
              <a:ext uri="{FF2B5EF4-FFF2-40B4-BE49-F238E27FC236}">
                <a16:creationId xmlns:a16="http://schemas.microsoft.com/office/drawing/2014/main" id="{48404B3A-3058-E34E-B741-EA6750810F40}"/>
              </a:ext>
            </a:extLst>
          </p:cNvPr>
          <p:cNvSpPr/>
          <p:nvPr userDrawn="1"/>
        </p:nvSpPr>
        <p:spPr>
          <a:xfrm>
            <a:off x="5914599" y="2323235"/>
            <a:ext cx="1521348" cy="98037"/>
          </a:xfrm>
          <a:custGeom>
            <a:avLst/>
            <a:gdLst>
              <a:gd name="connsiteX0" fmla="*/ 49020 w 1521348"/>
              <a:gd name="connsiteY0" fmla="*/ 0 h 98037"/>
              <a:gd name="connsiteX1" fmla="*/ 94438 w 1521348"/>
              <a:gd name="connsiteY1" fmla="*/ 45418 h 98037"/>
              <a:gd name="connsiteX2" fmla="*/ 1460295 w 1521348"/>
              <a:gd name="connsiteY2" fmla="*/ 45418 h 98037"/>
              <a:gd name="connsiteX3" fmla="*/ 1489020 w 1521348"/>
              <a:gd name="connsiteY3" fmla="*/ 16693 h 98037"/>
              <a:gd name="connsiteX4" fmla="*/ 1521348 w 1521348"/>
              <a:gd name="connsiteY4" fmla="*/ 49022 h 98037"/>
              <a:gd name="connsiteX5" fmla="*/ 1489020 w 1521348"/>
              <a:gd name="connsiteY5" fmla="*/ 81350 h 98037"/>
              <a:gd name="connsiteX6" fmla="*/ 1460288 w 1521348"/>
              <a:gd name="connsiteY6" fmla="*/ 52618 h 98037"/>
              <a:gd name="connsiteX7" fmla="*/ 94439 w 1521348"/>
              <a:gd name="connsiteY7" fmla="*/ 52618 h 98037"/>
              <a:gd name="connsiteX8" fmla="*/ 49020 w 1521348"/>
              <a:gd name="connsiteY8" fmla="*/ 98037 h 98037"/>
              <a:gd name="connsiteX9" fmla="*/ 0 w 1521348"/>
              <a:gd name="connsiteY9" fmla="*/ 49019 h 98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1348" h="98037">
                <a:moveTo>
                  <a:pt x="49020" y="0"/>
                </a:moveTo>
                <a:lnTo>
                  <a:pt x="94438" y="45418"/>
                </a:lnTo>
                <a:lnTo>
                  <a:pt x="1460295" y="45418"/>
                </a:lnTo>
                <a:lnTo>
                  <a:pt x="1489020" y="16693"/>
                </a:lnTo>
                <a:lnTo>
                  <a:pt x="1521348" y="49022"/>
                </a:lnTo>
                <a:lnTo>
                  <a:pt x="1489020" y="81350"/>
                </a:lnTo>
                <a:lnTo>
                  <a:pt x="1460288" y="52618"/>
                </a:lnTo>
                <a:lnTo>
                  <a:pt x="94439" y="52618"/>
                </a:lnTo>
                <a:lnTo>
                  <a:pt x="49020" y="98037"/>
                </a:lnTo>
                <a:lnTo>
                  <a:pt x="0" y="49019"/>
                </a:lnTo>
                <a:close/>
              </a:path>
            </a:pathLst>
          </a:cu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5" name="Picture 14">
            <a:extLst>
              <a:ext uri="{FF2B5EF4-FFF2-40B4-BE49-F238E27FC236}">
                <a16:creationId xmlns:a16="http://schemas.microsoft.com/office/drawing/2014/main" id="{98281A60-9D10-D248-BD6F-0DC3A392A9F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18625" y="4227934"/>
            <a:ext cx="1438000" cy="504056"/>
          </a:xfrm>
          <a:prstGeom prst="rect">
            <a:avLst/>
          </a:prstGeom>
        </p:spPr>
      </p:pic>
    </p:spTree>
    <p:extLst>
      <p:ext uri="{BB962C8B-B14F-4D97-AF65-F5344CB8AC3E}">
        <p14:creationId xmlns:p14="http://schemas.microsoft.com/office/powerpoint/2010/main" val="2718248335"/>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ank You Slide - Pattern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89B882-D485-364B-A037-61CF970FD7B8}"/>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pic>
        <p:nvPicPr>
          <p:cNvPr id="5" name="Picture 4" descr="A picture containing logo&#10;&#10;Description automatically generated">
            <a:extLst>
              <a:ext uri="{FF2B5EF4-FFF2-40B4-BE49-F238E27FC236}">
                <a16:creationId xmlns:a16="http://schemas.microsoft.com/office/drawing/2014/main" id="{FC453C33-2B4E-6D4E-8A83-5BC61BC39734}"/>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3213734" y="2102610"/>
            <a:ext cx="2676777" cy="938280"/>
          </a:xfrm>
          <a:prstGeom prst="rect">
            <a:avLst/>
          </a:prstGeom>
        </p:spPr>
      </p:pic>
      <p:sp>
        <p:nvSpPr>
          <p:cNvPr id="6" name="Title 1">
            <a:extLst>
              <a:ext uri="{FF2B5EF4-FFF2-40B4-BE49-F238E27FC236}">
                <a16:creationId xmlns:a16="http://schemas.microsoft.com/office/drawing/2014/main" id="{CDE4E7BD-A81A-C34A-91D7-E230B9A873DA}"/>
              </a:ext>
            </a:extLst>
          </p:cNvPr>
          <p:cNvSpPr txBox="1">
            <a:spLocks/>
          </p:cNvSpPr>
          <p:nvPr userDrawn="1"/>
        </p:nvSpPr>
        <p:spPr>
          <a:xfrm>
            <a:off x="0" y="3357992"/>
            <a:ext cx="9144000" cy="364506"/>
          </a:xfrm>
          <a:prstGeom prst="rect">
            <a:avLst/>
          </a:prstGeom>
        </p:spPr>
        <p:txBody>
          <a:bodyPr anchor="ctr"/>
          <a:lstStyle>
            <a:lvl1pPr algn="ctr" defTabSz="685800" rtl="0" eaLnBrk="1" latinLnBrk="0" hangingPunct="1">
              <a:lnSpc>
                <a:spcPct val="90000"/>
              </a:lnSpc>
              <a:spcBef>
                <a:spcPct val="0"/>
              </a:spcBef>
              <a:buNone/>
              <a:defRPr sz="3200" kern="1200">
                <a:solidFill>
                  <a:srgbClr val="1EC8D7"/>
                </a:solidFill>
                <a:latin typeface="Jockey Club Display" pitchFamily="2" charset="77"/>
                <a:ea typeface="+mj-ea"/>
                <a:cs typeface="+mj-cs"/>
              </a:defRPr>
            </a:lvl1pPr>
          </a:lstStyle>
          <a:p>
            <a:r>
              <a:rPr lang="en-GB" sz="1800" b="1" spc="300" dirty="0">
                <a:solidFill>
                  <a:srgbClr val="AF9664"/>
                </a:solidFill>
                <a:latin typeface="Sincerity Sincerity" pitchFamily="2" charset="77"/>
              </a:rPr>
              <a:t>THANK YOU</a:t>
            </a:r>
            <a:endParaRPr lang="en-US" sz="1800" b="1" spc="300" dirty="0">
              <a:solidFill>
                <a:srgbClr val="AF9664"/>
              </a:solidFill>
              <a:latin typeface="Sincerity Sincerity" pitchFamily="2" charset="77"/>
            </a:endParaRPr>
          </a:p>
        </p:txBody>
      </p:sp>
    </p:spTree>
    <p:extLst>
      <p:ext uri="{BB962C8B-B14F-4D97-AF65-F5344CB8AC3E}">
        <p14:creationId xmlns:p14="http://schemas.microsoft.com/office/powerpoint/2010/main" val="3058274107"/>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hank You Slide - Chequere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1EAA4217-0107-D44E-8B3A-93DF58D8A262}"/>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351660757"/>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0F6DE-2675-8B53-5377-6BC0B82B85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40814322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J Title Slide - Cream">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BF675B-369C-B147-A51A-D9F911795F97}"/>
              </a:ext>
            </a:extLst>
          </p:cNvPr>
          <p:cNvSpPr/>
          <p:nvPr userDrawn="1"/>
        </p:nvSpPr>
        <p:spPr>
          <a:xfrm>
            <a:off x="0" y="0"/>
            <a:ext cx="9144000" cy="5143500"/>
          </a:xfrm>
          <a:prstGeom prst="rect">
            <a:avLst/>
          </a:prstGeom>
          <a:solidFill>
            <a:srgbClr val="FDF8D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B79A6E56-3BFC-D842-976A-17E8933CCD5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24384" y="0"/>
            <a:ext cx="9632139" cy="5141931"/>
          </a:xfrm>
          <a:prstGeom prst="rect">
            <a:avLst/>
          </a:prstGeom>
        </p:spPr>
      </p:pic>
      <p:pic>
        <p:nvPicPr>
          <p:cNvPr id="4" name="Picture 3">
            <a:extLst>
              <a:ext uri="{FF2B5EF4-FFF2-40B4-BE49-F238E27FC236}">
                <a16:creationId xmlns:a16="http://schemas.microsoft.com/office/drawing/2014/main" id="{68D6F51C-3A49-FA4D-860C-06308670EA31}"/>
              </a:ext>
            </a:extLst>
          </p:cNvPr>
          <p:cNvPicPr>
            <a:picLocks noChangeAspect="1"/>
          </p:cNvPicPr>
          <p:nvPr userDrawn="1"/>
        </p:nvPicPr>
        <p:blipFill>
          <a:blip r:embed="rId3" cstate="print">
            <a:extLst>
              <a:ext uri="{28A0092B-C50C-407E-A947-70E740481C1C}">
                <a14:useLocalDpi xmlns:a14="http://schemas.microsoft.com/office/drawing/2010/main"/>
              </a:ext>
            </a:extLst>
          </a:blip>
          <a:srcRect/>
          <a:stretch/>
        </p:blipFill>
        <p:spPr>
          <a:xfrm>
            <a:off x="395537" y="4223228"/>
            <a:ext cx="1438000" cy="504056"/>
          </a:xfrm>
          <a:prstGeom prst="rect">
            <a:avLst/>
          </a:prstGeom>
        </p:spPr>
      </p:pic>
      <p:sp>
        <p:nvSpPr>
          <p:cNvPr id="13" name="Content Placeholder 3">
            <a:extLst>
              <a:ext uri="{FF2B5EF4-FFF2-40B4-BE49-F238E27FC236}">
                <a16:creationId xmlns:a16="http://schemas.microsoft.com/office/drawing/2014/main" id="{2CE914AF-BA09-EF4D-840B-50BCAB1EFCB4}"/>
              </a:ext>
            </a:extLst>
          </p:cNvPr>
          <p:cNvSpPr>
            <a:spLocks noGrp="1"/>
          </p:cNvSpPr>
          <p:nvPr>
            <p:ph sz="half" idx="12" hasCustomPrompt="1"/>
          </p:nvPr>
        </p:nvSpPr>
        <p:spPr>
          <a:xfrm>
            <a:off x="395536" y="2895940"/>
            <a:ext cx="3888432" cy="211470"/>
          </a:xfrm>
          <a:prstGeom prst="rect">
            <a:avLst/>
          </a:prstGeom>
        </p:spPr>
        <p:txBody>
          <a:bodyPr lIns="0" tIns="0" rIns="0" bIns="0"/>
          <a:lstStyle>
            <a:lvl1pPr marL="0" algn="l">
              <a:lnSpc>
                <a:spcPct val="90000"/>
              </a:lnSpc>
              <a:spcBef>
                <a:spcPts val="200"/>
              </a:spcBef>
              <a:buNone/>
              <a:defRPr sz="1600" b="1" i="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14" name="Title 1">
            <a:extLst>
              <a:ext uri="{FF2B5EF4-FFF2-40B4-BE49-F238E27FC236}">
                <a16:creationId xmlns:a16="http://schemas.microsoft.com/office/drawing/2014/main" id="{58A30B49-2F97-D547-A18C-EE8557AEC2A5}"/>
              </a:ext>
            </a:extLst>
          </p:cNvPr>
          <p:cNvSpPr>
            <a:spLocks noGrp="1"/>
          </p:cNvSpPr>
          <p:nvPr>
            <p:ph type="title" hasCustomPrompt="1"/>
          </p:nvPr>
        </p:nvSpPr>
        <p:spPr>
          <a:xfrm>
            <a:off x="395536" y="1995687"/>
            <a:ext cx="3888432" cy="792088"/>
          </a:xfrm>
          <a:prstGeom prst="rect">
            <a:avLst/>
          </a:prstGeom>
        </p:spPr>
        <p:txBody>
          <a:bodyPr lIns="0" tIns="0" rIns="0" bIns="0" anchor="ctr"/>
          <a:lstStyle>
            <a:lvl1pPr algn="l">
              <a:defRPr sz="3200">
                <a:solidFill>
                  <a:srgbClr val="0F2D2D"/>
                </a:solidFill>
                <a:latin typeface="Jockey Club Display" pitchFamily="2" charset="77"/>
              </a:defRPr>
            </a:lvl1pPr>
          </a:lstStyle>
          <a:p>
            <a:r>
              <a:rPr lang="en-GB" dirty="0"/>
              <a:t>POWERPOINT </a:t>
            </a:r>
            <a:br>
              <a:rPr lang="en-GB" dirty="0"/>
            </a:br>
            <a:r>
              <a:rPr lang="en-GB" dirty="0"/>
              <a:t>TITLE</a:t>
            </a:r>
            <a:endParaRPr lang="en-US" dirty="0"/>
          </a:p>
        </p:txBody>
      </p:sp>
    </p:spTree>
    <p:extLst>
      <p:ext uri="{BB962C8B-B14F-4D97-AF65-F5344CB8AC3E}">
        <p14:creationId xmlns:p14="http://schemas.microsoft.com/office/powerpoint/2010/main" val="448275606"/>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3923">
          <p15:clr>
            <a:srgbClr val="FBAE40"/>
          </p15:clr>
        </p15:guide>
        <p15:guide id="3" pos="4105">
          <p15:clr>
            <a:srgbClr val="FBAE40"/>
          </p15:clr>
        </p15:guide>
        <p15:guide id="4" pos="4830">
          <p15:clr>
            <a:srgbClr val="FBAE40"/>
          </p15:clr>
        </p15:guide>
        <p15:guide id="5" pos="3152">
          <p15:clr>
            <a:srgbClr val="FBAE40"/>
          </p15:clr>
        </p15:guide>
        <p15:guide id="6" orient="horz" pos="1915">
          <p15:clr>
            <a:srgbClr val="FBAE40"/>
          </p15:clr>
        </p15:guide>
        <p15:guide id="7" orient="horz" pos="2731">
          <p15:clr>
            <a:srgbClr val="FBAE40"/>
          </p15:clr>
        </p15:guide>
        <p15:guide id="8" orient="horz" pos="48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DITABLE THANK YOU">
    <p:spTree>
      <p:nvGrpSpPr>
        <p:cNvPr id="1" name=""/>
        <p:cNvGrpSpPr/>
        <p:nvPr/>
      </p:nvGrpSpPr>
      <p:grpSpPr>
        <a:xfrm>
          <a:off x="0" y="0"/>
          <a:ext cx="0" cy="0"/>
          <a:chOff x="0" y="0"/>
          <a:chExt cx="0" cy="0"/>
        </a:xfrm>
      </p:grpSpPr>
      <p:pic>
        <p:nvPicPr>
          <p:cNvPr id="8" name="Picture 7" descr="A picture containing fish, ray, ocean floor&#10;&#10;Description automatically generated">
            <a:extLst>
              <a:ext uri="{FF2B5EF4-FFF2-40B4-BE49-F238E27FC236}">
                <a16:creationId xmlns:a16="http://schemas.microsoft.com/office/drawing/2014/main" id="{2F2063C5-A707-2140-9536-43E4E6CDA9BA}"/>
              </a:ext>
            </a:extLst>
          </p:cNvPr>
          <p:cNvPicPr>
            <a:picLocks noChangeAspect="1"/>
          </p:cNvPicPr>
          <p:nvPr userDrawn="1"/>
        </p:nvPicPr>
        <p:blipFill>
          <a:blip r:embed="rId2"/>
          <a:stretch>
            <a:fillRect/>
          </a:stretch>
        </p:blipFill>
        <p:spPr>
          <a:xfrm>
            <a:off x="1" y="0"/>
            <a:ext cx="9152000" cy="5148000"/>
          </a:xfrm>
          <a:prstGeom prst="rect">
            <a:avLst/>
          </a:prstGeom>
        </p:spPr>
      </p:pic>
      <p:sp>
        <p:nvSpPr>
          <p:cNvPr id="2" name="Title 1"/>
          <p:cNvSpPr>
            <a:spLocks noGrp="1"/>
          </p:cNvSpPr>
          <p:nvPr>
            <p:ph type="title" hasCustomPrompt="1"/>
          </p:nvPr>
        </p:nvSpPr>
        <p:spPr>
          <a:xfrm>
            <a:off x="629841" y="1864660"/>
            <a:ext cx="7884318" cy="1200150"/>
          </a:xfrm>
        </p:spPr>
        <p:txBody>
          <a:bodyPr anchor="b">
            <a:noAutofit/>
          </a:bodyPr>
          <a:lstStyle>
            <a:lvl1pPr algn="ctr">
              <a:defRPr sz="6000">
                <a:solidFill>
                  <a:srgbClr val="82EBCB"/>
                </a:solidFill>
                <a:latin typeface="Impact" panose="020B0806030902050204" pitchFamily="34" charset="0"/>
              </a:defRPr>
            </a:lvl1pPr>
          </a:lstStyle>
          <a:p>
            <a:r>
              <a:rPr lang="en-GB" dirty="0"/>
              <a:t>CLICK TO EDIT MASTER TITLE STYLE</a:t>
            </a:r>
            <a:endParaRPr lang="en-US" dirty="0"/>
          </a:p>
        </p:txBody>
      </p:sp>
      <p:sp>
        <p:nvSpPr>
          <p:cNvPr id="17" name="Text Placeholder 16">
            <a:extLst>
              <a:ext uri="{FF2B5EF4-FFF2-40B4-BE49-F238E27FC236}">
                <a16:creationId xmlns:a16="http://schemas.microsoft.com/office/drawing/2014/main" id="{4A5B25CB-8889-C141-943B-92C5FF47A566}"/>
              </a:ext>
            </a:extLst>
          </p:cNvPr>
          <p:cNvSpPr>
            <a:spLocks noGrp="1"/>
          </p:cNvSpPr>
          <p:nvPr>
            <p:ph type="body" sz="quarter" idx="10" hasCustomPrompt="1"/>
          </p:nvPr>
        </p:nvSpPr>
        <p:spPr>
          <a:xfrm>
            <a:off x="931864" y="3379136"/>
            <a:ext cx="7234237" cy="896938"/>
          </a:xfrm>
        </p:spPr>
        <p:txBody>
          <a:bodyPr/>
          <a:lstStyle>
            <a:lvl1pPr marL="0" indent="0" algn="ctr">
              <a:buNone/>
              <a:defRPr b="0" i="0">
                <a:solidFill>
                  <a:srgbClr val="82EBCB"/>
                </a:solidFill>
                <a:latin typeface="Heading Now 64" pitchFamily="2" charset="0"/>
              </a:defRPr>
            </a:lvl1pPr>
            <a:lvl2pPr marL="342892" indent="0">
              <a:buNone/>
              <a:defRPr/>
            </a:lvl2pPr>
          </a:lstStyle>
          <a:p>
            <a:pPr lvl="0"/>
            <a:r>
              <a:rPr lang="en-GB" dirty="0"/>
              <a:t>INSERT SUB HEAD</a:t>
            </a:r>
          </a:p>
        </p:txBody>
      </p:sp>
    </p:spTree>
    <p:extLst>
      <p:ext uri="{BB962C8B-B14F-4D97-AF65-F5344CB8AC3E}">
        <p14:creationId xmlns:p14="http://schemas.microsoft.com/office/powerpoint/2010/main" val="136504400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descr="A picture containing text, white&#10;&#10;Description automatically generated">
            <a:extLst>
              <a:ext uri="{FF2B5EF4-FFF2-40B4-BE49-F238E27FC236}">
                <a16:creationId xmlns:a16="http://schemas.microsoft.com/office/drawing/2014/main" id="{18915141-F416-D941-AB10-478AEB557CF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hasCustomPrompt="1"/>
          </p:nvPr>
        </p:nvSpPr>
        <p:spPr>
          <a:xfrm>
            <a:off x="629841" y="342900"/>
            <a:ext cx="2949178" cy="1200150"/>
          </a:xfrm>
        </p:spPr>
        <p:txBody>
          <a:bodyPr anchor="b"/>
          <a:lstStyle>
            <a:lvl1pPr>
              <a:defRPr sz="2400">
                <a:solidFill>
                  <a:srgbClr val="82EBCB"/>
                </a:solidFill>
                <a:latin typeface="Impact" panose="020B0806030902050204" pitchFamily="34" charset="0"/>
              </a:defRPr>
            </a:lvl1pPr>
          </a:lstStyle>
          <a:p>
            <a:r>
              <a:rPr lang="en-GB" dirty="0"/>
              <a:t>CLICK TO EDIT MASTER TITLE STYLE</a:t>
            </a:r>
            <a:endParaRPr lang="en-US" dirty="0"/>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solidFill>
                  <a:srgbClr val="82EBCB"/>
                </a:solidFill>
                <a:latin typeface="Verdana" panose="020B0604030504040204" pitchFamily="34" charset="0"/>
                <a:ea typeface="Verdana" panose="020B0604030504040204" pitchFamily="34" charset="0"/>
                <a:cs typeface="Verdana" panose="020B0604030504040204" pitchFamily="34" charset="0"/>
              </a:defRPr>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82EBCB"/>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6" name="Footer Placeholder 5"/>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
        <p:nvSpPr>
          <p:cNvPr id="10" name="Picture Placeholder 2">
            <a:extLst>
              <a:ext uri="{FF2B5EF4-FFF2-40B4-BE49-F238E27FC236}">
                <a16:creationId xmlns:a16="http://schemas.microsoft.com/office/drawing/2014/main" id="{64C5957A-BC54-A046-ADD2-FCF1F98156FD}"/>
              </a:ext>
            </a:extLst>
          </p:cNvPr>
          <p:cNvSpPr>
            <a:spLocks noGrp="1" noChangeAspect="1"/>
          </p:cNvSpPr>
          <p:nvPr>
            <p:ph type="pic" idx="1"/>
          </p:nvPr>
        </p:nvSpPr>
        <p:spPr>
          <a:xfrm>
            <a:off x="4571999" y="740570"/>
            <a:ext cx="3944541" cy="3655219"/>
          </a:xfrm>
        </p:spPr>
        <p:txBody>
          <a:bodyPr anchor="t"/>
          <a:lstStyle>
            <a:lvl1pPr marL="0" indent="0">
              <a:buNone/>
              <a:defRPr sz="2400">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r>
              <a:rPr lang="en-US"/>
              <a:t>Click icon to add picture</a:t>
            </a:r>
            <a:endParaRPr lang="en-US" dirty="0"/>
          </a:p>
        </p:txBody>
      </p:sp>
    </p:spTree>
    <p:extLst>
      <p:ext uri="{BB962C8B-B14F-4D97-AF65-F5344CB8AC3E}">
        <p14:creationId xmlns:p14="http://schemas.microsoft.com/office/powerpoint/2010/main" val="8467480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CA4A5-457B-4B49-9C5F-B28BB51420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383643221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0EF61-3BE6-D246-B8D6-11B678BD0C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308639338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F85F4-F0AA-7940-AE9F-98F6C31F0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04845287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A2BD9B-8B9F-9C4B-AD16-70EC207BA5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0067133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01319D-F2D7-FD4F-8A11-B382D81600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4831716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FB046F-DBE1-2348-9439-75AF4A5DB1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6" name="Footer Placeholder 5"/>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7465275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ORE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97A5D-2134-112A-6625-1FB807B63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266286446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41918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ull Bleed Title Slide 1">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D0F18E2-400B-3F43-8DDB-281DBEEC2BBC}"/>
              </a:ext>
            </a:extLst>
          </p:cNvPr>
          <p:cNvSpPr>
            <a:spLocks noGrp="1"/>
          </p:cNvSpPr>
          <p:nvPr>
            <p:ph type="pic" sz="quarter" idx="10"/>
          </p:nvPr>
        </p:nvSpPr>
        <p:spPr>
          <a:xfrm>
            <a:off x="0" y="0"/>
            <a:ext cx="9144000" cy="5143500"/>
          </a:xfrm>
          <a:prstGeom prst="rect">
            <a:avLst/>
          </a:prstGeom>
        </p:spPr>
        <p:txBody>
          <a:bodyPr/>
          <a:lstStyle/>
          <a:p>
            <a:endParaRPr lang="en-GB"/>
          </a:p>
        </p:txBody>
      </p:sp>
      <p:pic>
        <p:nvPicPr>
          <p:cNvPr id="12" name="Picture 11">
            <a:extLst>
              <a:ext uri="{FF2B5EF4-FFF2-40B4-BE49-F238E27FC236}">
                <a16:creationId xmlns:a16="http://schemas.microsoft.com/office/drawing/2014/main" id="{31DC89EF-05F6-DC4D-8D92-46C173E507D6}"/>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95536" y="4227934"/>
            <a:ext cx="1438000" cy="504056"/>
          </a:xfrm>
          <a:prstGeom prst="rect">
            <a:avLst/>
          </a:prstGeom>
        </p:spPr>
      </p:pic>
      <p:sp>
        <p:nvSpPr>
          <p:cNvPr id="8" name="Content Placeholder 3">
            <a:extLst>
              <a:ext uri="{FF2B5EF4-FFF2-40B4-BE49-F238E27FC236}">
                <a16:creationId xmlns:a16="http://schemas.microsoft.com/office/drawing/2014/main" id="{E436CCAC-511C-DD40-8317-3757F4D01BEF}"/>
              </a:ext>
            </a:extLst>
          </p:cNvPr>
          <p:cNvSpPr>
            <a:spLocks noGrp="1"/>
          </p:cNvSpPr>
          <p:nvPr>
            <p:ph sz="half" idx="12" hasCustomPrompt="1"/>
          </p:nvPr>
        </p:nvSpPr>
        <p:spPr>
          <a:xfrm>
            <a:off x="395536" y="2895940"/>
            <a:ext cx="3888432" cy="211470"/>
          </a:xfrm>
          <a:prstGeom prst="rect">
            <a:avLst/>
          </a:prstGeom>
        </p:spPr>
        <p:txBody>
          <a:bodyPr lIns="0" tIns="0" rIns="0" bIns="0"/>
          <a:lstStyle>
            <a:lvl1pPr marL="0" algn="l">
              <a:lnSpc>
                <a:spcPct val="90000"/>
              </a:lnSpc>
              <a:spcBef>
                <a:spcPts val="200"/>
              </a:spcBef>
              <a:buNone/>
              <a:defRPr sz="1600" b="1" i="0">
                <a:solidFill>
                  <a:srgbClr val="1EC8D7"/>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17" name="Title 1">
            <a:extLst>
              <a:ext uri="{FF2B5EF4-FFF2-40B4-BE49-F238E27FC236}">
                <a16:creationId xmlns:a16="http://schemas.microsoft.com/office/drawing/2014/main" id="{B03E3157-C516-B44D-ADBB-899C0AD2C161}"/>
              </a:ext>
            </a:extLst>
          </p:cNvPr>
          <p:cNvSpPr>
            <a:spLocks noGrp="1"/>
          </p:cNvSpPr>
          <p:nvPr>
            <p:ph type="title" hasCustomPrompt="1"/>
          </p:nvPr>
        </p:nvSpPr>
        <p:spPr>
          <a:xfrm>
            <a:off x="395536" y="1995687"/>
            <a:ext cx="3888432" cy="792088"/>
          </a:xfrm>
          <a:prstGeom prst="rect">
            <a:avLst/>
          </a:prstGeom>
        </p:spPr>
        <p:txBody>
          <a:bodyPr lIns="0" tIns="0" rIns="0" bIns="0" anchor="ctr"/>
          <a:lstStyle>
            <a:lvl1pPr algn="l">
              <a:defRPr sz="3200">
                <a:solidFill>
                  <a:srgbClr val="FFFFFF"/>
                </a:solidFill>
                <a:latin typeface="Jockey Club Display" pitchFamily="2" charset="77"/>
              </a:defRPr>
            </a:lvl1pPr>
          </a:lstStyle>
          <a:p>
            <a:r>
              <a:rPr lang="en-GB" dirty="0"/>
              <a:t>POWERPOINT </a:t>
            </a:r>
            <a:br>
              <a:rPr lang="en-GB" dirty="0"/>
            </a:br>
            <a:r>
              <a:rPr lang="en-GB" dirty="0"/>
              <a:t>TITLE</a:t>
            </a:r>
            <a:endParaRPr lang="en-US" dirty="0"/>
          </a:p>
        </p:txBody>
      </p:sp>
    </p:spTree>
    <p:extLst>
      <p:ext uri="{BB962C8B-B14F-4D97-AF65-F5344CB8AC3E}">
        <p14:creationId xmlns:p14="http://schemas.microsoft.com/office/powerpoint/2010/main" val="2430259890"/>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0F6DE-2675-8B53-5377-6BC0B82B85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3588736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DITABLE THANK YOU">
    <p:spTree>
      <p:nvGrpSpPr>
        <p:cNvPr id="1" name=""/>
        <p:cNvGrpSpPr/>
        <p:nvPr/>
      </p:nvGrpSpPr>
      <p:grpSpPr>
        <a:xfrm>
          <a:off x="0" y="0"/>
          <a:ext cx="0" cy="0"/>
          <a:chOff x="0" y="0"/>
          <a:chExt cx="0" cy="0"/>
        </a:xfrm>
      </p:grpSpPr>
      <p:pic>
        <p:nvPicPr>
          <p:cNvPr id="8" name="Picture 7" descr="A picture containing fish, ray, ocean floor&#10;&#10;Description automatically generated">
            <a:extLst>
              <a:ext uri="{FF2B5EF4-FFF2-40B4-BE49-F238E27FC236}">
                <a16:creationId xmlns:a16="http://schemas.microsoft.com/office/drawing/2014/main" id="{2F2063C5-A707-2140-9536-43E4E6CDA9BA}"/>
              </a:ext>
            </a:extLst>
          </p:cNvPr>
          <p:cNvPicPr>
            <a:picLocks noChangeAspect="1"/>
          </p:cNvPicPr>
          <p:nvPr userDrawn="1"/>
        </p:nvPicPr>
        <p:blipFill>
          <a:blip r:embed="rId2"/>
          <a:stretch>
            <a:fillRect/>
          </a:stretch>
        </p:blipFill>
        <p:spPr>
          <a:xfrm>
            <a:off x="1" y="0"/>
            <a:ext cx="9152000" cy="5148000"/>
          </a:xfrm>
          <a:prstGeom prst="rect">
            <a:avLst/>
          </a:prstGeom>
        </p:spPr>
      </p:pic>
      <p:sp>
        <p:nvSpPr>
          <p:cNvPr id="2" name="Title 1"/>
          <p:cNvSpPr>
            <a:spLocks noGrp="1"/>
          </p:cNvSpPr>
          <p:nvPr>
            <p:ph type="title" hasCustomPrompt="1"/>
          </p:nvPr>
        </p:nvSpPr>
        <p:spPr>
          <a:xfrm>
            <a:off x="629841" y="1864660"/>
            <a:ext cx="7884318" cy="1200150"/>
          </a:xfrm>
        </p:spPr>
        <p:txBody>
          <a:bodyPr anchor="b">
            <a:noAutofit/>
          </a:bodyPr>
          <a:lstStyle>
            <a:lvl1pPr algn="ctr">
              <a:defRPr sz="6000">
                <a:solidFill>
                  <a:srgbClr val="82EBCB"/>
                </a:solidFill>
                <a:latin typeface="Impact" panose="020B0806030902050204" pitchFamily="34" charset="0"/>
              </a:defRPr>
            </a:lvl1pPr>
          </a:lstStyle>
          <a:p>
            <a:r>
              <a:rPr lang="en-GB" dirty="0"/>
              <a:t>CLICK TO EDIT MASTER TITLE STYLE</a:t>
            </a:r>
            <a:endParaRPr lang="en-US" dirty="0"/>
          </a:p>
        </p:txBody>
      </p:sp>
      <p:sp>
        <p:nvSpPr>
          <p:cNvPr id="17" name="Text Placeholder 16">
            <a:extLst>
              <a:ext uri="{FF2B5EF4-FFF2-40B4-BE49-F238E27FC236}">
                <a16:creationId xmlns:a16="http://schemas.microsoft.com/office/drawing/2014/main" id="{4A5B25CB-8889-C141-943B-92C5FF47A566}"/>
              </a:ext>
            </a:extLst>
          </p:cNvPr>
          <p:cNvSpPr>
            <a:spLocks noGrp="1"/>
          </p:cNvSpPr>
          <p:nvPr>
            <p:ph type="body" sz="quarter" idx="10" hasCustomPrompt="1"/>
          </p:nvPr>
        </p:nvSpPr>
        <p:spPr>
          <a:xfrm>
            <a:off x="931865" y="3379137"/>
            <a:ext cx="7234237" cy="896938"/>
          </a:xfrm>
        </p:spPr>
        <p:txBody>
          <a:bodyPr/>
          <a:lstStyle>
            <a:lvl1pPr marL="0" indent="0" algn="ctr">
              <a:buNone/>
              <a:defRPr b="0" i="0">
                <a:solidFill>
                  <a:srgbClr val="82EBCB"/>
                </a:solidFill>
                <a:latin typeface="Heading Now 64" pitchFamily="2" charset="0"/>
              </a:defRPr>
            </a:lvl1pPr>
            <a:lvl2pPr marL="342884" indent="0">
              <a:buNone/>
              <a:defRPr/>
            </a:lvl2pPr>
          </a:lstStyle>
          <a:p>
            <a:pPr lvl="0"/>
            <a:r>
              <a:rPr lang="en-GB" dirty="0"/>
              <a:t>INSERT SUB HEAD</a:t>
            </a:r>
          </a:p>
        </p:txBody>
      </p:sp>
    </p:spTree>
    <p:extLst>
      <p:ext uri="{BB962C8B-B14F-4D97-AF65-F5344CB8AC3E}">
        <p14:creationId xmlns:p14="http://schemas.microsoft.com/office/powerpoint/2010/main" val="300043591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8" descr="A picture containing text, white&#10;&#10;Description automatically generated">
            <a:extLst>
              <a:ext uri="{FF2B5EF4-FFF2-40B4-BE49-F238E27FC236}">
                <a16:creationId xmlns:a16="http://schemas.microsoft.com/office/drawing/2014/main" id="{18915141-F416-D941-AB10-478AEB557CF0}"/>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 name="Title 1"/>
          <p:cNvSpPr>
            <a:spLocks noGrp="1"/>
          </p:cNvSpPr>
          <p:nvPr>
            <p:ph type="title" hasCustomPrompt="1"/>
          </p:nvPr>
        </p:nvSpPr>
        <p:spPr>
          <a:xfrm>
            <a:off x="629841" y="342900"/>
            <a:ext cx="2949178" cy="1200150"/>
          </a:xfrm>
        </p:spPr>
        <p:txBody>
          <a:bodyPr anchor="b"/>
          <a:lstStyle>
            <a:lvl1pPr>
              <a:defRPr sz="2400">
                <a:solidFill>
                  <a:srgbClr val="82EBCB"/>
                </a:solidFill>
                <a:latin typeface="Impact" panose="020B0806030902050204" pitchFamily="34" charset="0"/>
              </a:defRPr>
            </a:lvl1pPr>
          </a:lstStyle>
          <a:p>
            <a:r>
              <a:rPr lang="en-GB" dirty="0"/>
              <a:t>CLICK TO EDIT MASTER TITLE STYLE</a:t>
            </a:r>
            <a:endParaRPr lang="en-US" dirty="0"/>
          </a:p>
        </p:txBody>
      </p:sp>
      <p:sp>
        <p:nvSpPr>
          <p:cNvPr id="4" name="Text Placeholder 3"/>
          <p:cNvSpPr>
            <a:spLocks noGrp="1"/>
          </p:cNvSpPr>
          <p:nvPr>
            <p:ph type="body" sz="half" idx="2"/>
          </p:nvPr>
        </p:nvSpPr>
        <p:spPr>
          <a:xfrm>
            <a:off x="629841" y="1543052"/>
            <a:ext cx="2949178" cy="2858691"/>
          </a:xfrm>
        </p:spPr>
        <p:txBody>
          <a:bodyPr/>
          <a:lstStyle>
            <a:lvl1pPr marL="0" indent="0">
              <a:buNone/>
              <a:defRPr sz="1200">
                <a:solidFill>
                  <a:srgbClr val="82EBCB"/>
                </a:solidFill>
                <a:latin typeface="Verdana" panose="020B0604030504040204" pitchFamily="34" charset="0"/>
                <a:ea typeface="Verdana" panose="020B0604030504040204" pitchFamily="34" charset="0"/>
                <a:cs typeface="Verdana" panose="020B0604030504040204" pitchFamily="34" charset="0"/>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82EBCB"/>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6" name="Footer Placeholder 5"/>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dirty="0"/>
          </a:p>
        </p:txBody>
      </p:sp>
      <p:sp>
        <p:nvSpPr>
          <p:cNvPr id="7" name="Slide Number Placeholder 6"/>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
        <p:nvSpPr>
          <p:cNvPr id="10" name="Picture Placeholder 2">
            <a:extLst>
              <a:ext uri="{FF2B5EF4-FFF2-40B4-BE49-F238E27FC236}">
                <a16:creationId xmlns:a16="http://schemas.microsoft.com/office/drawing/2014/main" id="{64C5957A-BC54-A046-ADD2-FCF1F98156FD}"/>
              </a:ext>
            </a:extLst>
          </p:cNvPr>
          <p:cNvSpPr>
            <a:spLocks noGrp="1" noChangeAspect="1"/>
          </p:cNvSpPr>
          <p:nvPr>
            <p:ph type="pic" idx="1"/>
          </p:nvPr>
        </p:nvSpPr>
        <p:spPr>
          <a:xfrm>
            <a:off x="4571999" y="740571"/>
            <a:ext cx="3944541" cy="3655219"/>
          </a:xfrm>
        </p:spPr>
        <p:txBody>
          <a:bodyPr anchor="t"/>
          <a:lstStyle>
            <a:lvl1pPr marL="0" indent="0">
              <a:buNone/>
              <a:defRPr sz="2400">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spTree>
    <p:extLst>
      <p:ext uri="{BB962C8B-B14F-4D97-AF65-F5344CB8AC3E}">
        <p14:creationId xmlns:p14="http://schemas.microsoft.com/office/powerpoint/2010/main" val="158371079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B3CA4A5-457B-4B49-9C5F-B28BB514207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105118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90EF61-3BE6-D246-B8D6-11B678BD0C4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7452231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4FF85F4-F0AA-7940-AE9F-98F6C31F07D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61018192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F1A2BD9B-8B9F-9C4B-AD16-70EC207BA5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312431697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C01319D-F2D7-FD4F-8A11-B382D816003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idx="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5" name="Footer Placeholder 4"/>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7962479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FDFB046F-DBE1-2348-9439-75AF4A5DB13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2" name="Title 1"/>
          <p:cNvSpPr>
            <a:spLocks noGrp="1"/>
          </p:cNvSpPr>
          <p:nvPr>
            <p:ph type="title" hasCustomPrompt="1"/>
          </p:nvPr>
        </p:nvSpPr>
        <p:spPr/>
        <p:txBody>
          <a:bodyPr/>
          <a:lstStyle>
            <a:lvl1pPr>
              <a:defRPr>
                <a:solidFill>
                  <a:srgbClr val="003C46"/>
                </a:solidFill>
                <a:latin typeface="Impact" panose="020B0806030902050204" pitchFamily="34" charset="0"/>
              </a:defRPr>
            </a:lvl1pPr>
          </a:lstStyle>
          <a:p>
            <a:r>
              <a:rPr lang="en-GB" dirty="0"/>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vl2pPr>
              <a:defRPr>
                <a:solidFill>
                  <a:srgbClr val="003C46"/>
                </a:solidFill>
                <a:latin typeface="Verdana" panose="020B0604030504040204" pitchFamily="34" charset="0"/>
                <a:ea typeface="Verdana" panose="020B0604030504040204" pitchFamily="34" charset="0"/>
                <a:cs typeface="Verdana" panose="020B0604030504040204" pitchFamily="34" charset="0"/>
              </a:defRPr>
            </a:lvl2pPr>
            <a:lvl3pPr>
              <a:defRPr>
                <a:solidFill>
                  <a:srgbClr val="003C46"/>
                </a:solidFill>
                <a:latin typeface="Verdana" panose="020B0604030504040204" pitchFamily="34" charset="0"/>
                <a:ea typeface="Verdana" panose="020B0604030504040204" pitchFamily="34" charset="0"/>
                <a:cs typeface="Verdana" panose="020B0604030504040204" pitchFamily="34" charset="0"/>
              </a:defRPr>
            </a:lvl3pPr>
            <a:lvl4pPr>
              <a:defRPr>
                <a:solidFill>
                  <a:srgbClr val="003C46"/>
                </a:solidFill>
                <a:latin typeface="Verdana" panose="020B0604030504040204" pitchFamily="34" charset="0"/>
                <a:ea typeface="Verdana" panose="020B0604030504040204" pitchFamily="34" charset="0"/>
                <a:cs typeface="Verdana" panose="020B0604030504040204" pitchFamily="34" charset="0"/>
              </a:defRPr>
            </a:lvl4pPr>
            <a:lvl5pPr>
              <a:defRPr>
                <a:solidFill>
                  <a:srgbClr val="003C46"/>
                </a:solidFill>
                <a:latin typeface="Verdana" panose="020B0604030504040204" pitchFamily="34" charset="0"/>
                <a:ea typeface="Verdana" panose="020B0604030504040204" pitchFamily="34" charset="0"/>
                <a:cs typeface="Verdana" panose="020B060403050404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A61A31DC-D1BF-EA46-92E9-A33A319C6359}" type="datetimeFigureOut">
              <a:rPr lang="en-US" smtClean="0"/>
              <a:pPr/>
              <a:t>10/4/24</a:t>
            </a:fld>
            <a:endParaRPr lang="en-US"/>
          </a:p>
        </p:txBody>
      </p:sp>
      <p:sp>
        <p:nvSpPr>
          <p:cNvPr id="6" name="Footer Placeholder 5"/>
          <p:cNvSpPr>
            <a:spLocks noGrp="1"/>
          </p:cNvSpPr>
          <p:nvPr>
            <p:ph type="ftr" sz="quarter" idx="11"/>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a:solidFill>
                  <a:srgbClr val="003C46"/>
                </a:solidFill>
                <a:latin typeface="Verdana" panose="020B0604030504040204" pitchFamily="34" charset="0"/>
                <a:ea typeface="Verdana" panose="020B0604030504040204" pitchFamily="34" charset="0"/>
                <a:cs typeface="Verdana" panose="020B0604030504040204" pitchFamily="34" charset="0"/>
              </a:defRPr>
            </a:lvl1pPr>
          </a:lstStyle>
          <a:p>
            <a:fld id="{9002B0E0-ED03-F042-BE5E-33271BEB8FD0}" type="slidenum">
              <a:rPr lang="en-US" smtClean="0"/>
              <a:pPr/>
              <a:t>‹#›</a:t>
            </a:fld>
            <a:endParaRPr lang="en-US"/>
          </a:p>
        </p:txBody>
      </p:sp>
    </p:spTree>
    <p:extLst>
      <p:ext uri="{BB962C8B-B14F-4D97-AF65-F5344CB8AC3E}">
        <p14:creationId xmlns:p14="http://schemas.microsoft.com/office/powerpoint/2010/main" val="269815075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RE THANK YOU">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397A5D-2134-112A-6625-1FB807B636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Tree>
    <p:extLst>
      <p:ext uri="{BB962C8B-B14F-4D97-AF65-F5344CB8AC3E}">
        <p14:creationId xmlns:p14="http://schemas.microsoft.com/office/powerpoint/2010/main" val="11273517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Full Bleed Title Slide 2">
    <p:spTree>
      <p:nvGrpSpPr>
        <p:cNvPr id="1" name=""/>
        <p:cNvGrpSpPr/>
        <p:nvPr/>
      </p:nvGrpSpPr>
      <p:grpSpPr>
        <a:xfrm>
          <a:off x="0" y="0"/>
          <a:ext cx="0" cy="0"/>
          <a:chOff x="0" y="0"/>
          <a:chExt cx="0" cy="0"/>
        </a:xfrm>
      </p:grpSpPr>
      <p:sp>
        <p:nvSpPr>
          <p:cNvPr id="15" name="Picture Placeholder 2">
            <a:extLst>
              <a:ext uri="{FF2B5EF4-FFF2-40B4-BE49-F238E27FC236}">
                <a16:creationId xmlns:a16="http://schemas.microsoft.com/office/drawing/2014/main" id="{12F5427B-5E07-F44D-9C17-9DB15955023B}"/>
              </a:ext>
            </a:extLst>
          </p:cNvPr>
          <p:cNvSpPr>
            <a:spLocks noGrp="1"/>
          </p:cNvSpPr>
          <p:nvPr>
            <p:ph type="pic" sz="quarter" idx="10"/>
          </p:nvPr>
        </p:nvSpPr>
        <p:spPr>
          <a:xfrm>
            <a:off x="0" y="0"/>
            <a:ext cx="9144000" cy="5143500"/>
          </a:xfrm>
          <a:prstGeom prst="rect">
            <a:avLst/>
          </a:prstGeom>
        </p:spPr>
        <p:txBody>
          <a:bodyPr/>
          <a:lstStyle/>
          <a:p>
            <a:endParaRPr lang="en-GB"/>
          </a:p>
        </p:txBody>
      </p:sp>
      <p:pic>
        <p:nvPicPr>
          <p:cNvPr id="13" name="Picture 12">
            <a:extLst>
              <a:ext uri="{FF2B5EF4-FFF2-40B4-BE49-F238E27FC236}">
                <a16:creationId xmlns:a16="http://schemas.microsoft.com/office/drawing/2014/main" id="{5914B9F5-16E5-C84F-9883-57A8D31B35FB}"/>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95537" y="4223228"/>
            <a:ext cx="1438000" cy="504056"/>
          </a:xfrm>
          <a:prstGeom prst="rect">
            <a:avLst/>
          </a:prstGeom>
        </p:spPr>
      </p:pic>
      <p:sp>
        <p:nvSpPr>
          <p:cNvPr id="14" name="Content Placeholder 3">
            <a:extLst>
              <a:ext uri="{FF2B5EF4-FFF2-40B4-BE49-F238E27FC236}">
                <a16:creationId xmlns:a16="http://schemas.microsoft.com/office/drawing/2014/main" id="{00587BED-0B13-B64C-855F-C7195EC6E88D}"/>
              </a:ext>
            </a:extLst>
          </p:cNvPr>
          <p:cNvSpPr>
            <a:spLocks noGrp="1"/>
          </p:cNvSpPr>
          <p:nvPr>
            <p:ph sz="half" idx="12" hasCustomPrompt="1"/>
          </p:nvPr>
        </p:nvSpPr>
        <p:spPr>
          <a:xfrm>
            <a:off x="395536" y="2895940"/>
            <a:ext cx="3888432" cy="211470"/>
          </a:xfrm>
          <a:prstGeom prst="rect">
            <a:avLst/>
          </a:prstGeom>
        </p:spPr>
        <p:txBody>
          <a:bodyPr lIns="0" tIns="0" rIns="0" bIns="0"/>
          <a:lstStyle>
            <a:lvl1pPr marL="0" algn="l">
              <a:lnSpc>
                <a:spcPct val="90000"/>
              </a:lnSpc>
              <a:spcBef>
                <a:spcPts val="200"/>
              </a:spcBef>
              <a:buNone/>
              <a:defRPr sz="1600" b="1" i="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16" name="Title 1">
            <a:extLst>
              <a:ext uri="{FF2B5EF4-FFF2-40B4-BE49-F238E27FC236}">
                <a16:creationId xmlns:a16="http://schemas.microsoft.com/office/drawing/2014/main" id="{6ED5B27E-DE89-8D47-B825-7AEFB407F25B}"/>
              </a:ext>
            </a:extLst>
          </p:cNvPr>
          <p:cNvSpPr>
            <a:spLocks noGrp="1"/>
          </p:cNvSpPr>
          <p:nvPr>
            <p:ph type="title" hasCustomPrompt="1"/>
          </p:nvPr>
        </p:nvSpPr>
        <p:spPr>
          <a:xfrm>
            <a:off x="395536" y="1995687"/>
            <a:ext cx="3888432" cy="792088"/>
          </a:xfrm>
          <a:prstGeom prst="rect">
            <a:avLst/>
          </a:prstGeom>
        </p:spPr>
        <p:txBody>
          <a:bodyPr lIns="0" tIns="0" rIns="0" bIns="0" anchor="ctr"/>
          <a:lstStyle>
            <a:lvl1pPr algn="l">
              <a:defRPr sz="3200">
                <a:solidFill>
                  <a:srgbClr val="0F2D2D"/>
                </a:solidFill>
                <a:latin typeface="Jockey Club Display" pitchFamily="2" charset="77"/>
              </a:defRPr>
            </a:lvl1pPr>
          </a:lstStyle>
          <a:p>
            <a:r>
              <a:rPr lang="en-GB" dirty="0"/>
              <a:t>POWERPOINT </a:t>
            </a:r>
            <a:br>
              <a:rPr lang="en-GB" dirty="0"/>
            </a:br>
            <a:r>
              <a:rPr lang="en-GB" dirty="0"/>
              <a:t>TITLE</a:t>
            </a:r>
            <a:endParaRPr lang="en-US" dirty="0"/>
          </a:p>
        </p:txBody>
      </p:sp>
    </p:spTree>
    <p:extLst>
      <p:ext uri="{BB962C8B-B14F-4D97-AF65-F5344CB8AC3E}">
        <p14:creationId xmlns:p14="http://schemas.microsoft.com/office/powerpoint/2010/main" val="1886254713"/>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66C32-AD79-C025-8C35-41087C1C9ABA}"/>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en-GB"/>
          </a:p>
        </p:txBody>
      </p:sp>
      <p:sp>
        <p:nvSpPr>
          <p:cNvPr id="3" name="Subtitle 2">
            <a:extLst>
              <a:ext uri="{FF2B5EF4-FFF2-40B4-BE49-F238E27FC236}">
                <a16:creationId xmlns:a16="http://schemas.microsoft.com/office/drawing/2014/main" id="{8F1679CC-4EC8-6F23-0869-70787567BB7D}"/>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ED7DDE8-2C36-7501-2379-9568470BF342}"/>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E2CA7861-C00A-658F-60A1-9D006867786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EFF778-8B0D-9EF2-4182-06565426B25F}"/>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32086329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148A0-8266-10D7-15E4-4CE06D0D489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83D99C-C173-19CD-1C73-F33336089D3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954634-4B1B-5CC8-4363-05248CD21141}"/>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E17708A1-54C7-D7BA-D422-A4AD128B91D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AD50967-A4FE-ED8B-BD90-D342A7489E2B}"/>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34583957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5E685B-CE45-35BD-A9CD-0997F5C0E174}"/>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9D54123-330D-C6CF-D85B-271FE6183085}"/>
              </a:ext>
            </a:extLst>
          </p:cNvPr>
          <p:cNvSpPr>
            <a:spLocks noGrp="1"/>
          </p:cNvSpPr>
          <p:nvPr>
            <p:ph type="body" idx="1"/>
          </p:nvPr>
        </p:nvSpPr>
        <p:spPr>
          <a:xfrm>
            <a:off x="623888" y="3442098"/>
            <a:ext cx="7886700" cy="1125140"/>
          </a:xfrm>
        </p:spPr>
        <p:txBody>
          <a:bodyPr/>
          <a:lstStyle>
            <a:lvl1pPr marL="0" indent="0">
              <a:buNone/>
              <a:defRPr sz="1800">
                <a:solidFill>
                  <a:schemeClr val="tx1">
                    <a:tint val="82000"/>
                  </a:schemeClr>
                </a:solidFill>
              </a:defRPr>
            </a:lvl1pPr>
            <a:lvl2pPr marL="342900" indent="0">
              <a:buNone/>
              <a:defRPr sz="1500">
                <a:solidFill>
                  <a:schemeClr val="tx1">
                    <a:tint val="82000"/>
                  </a:schemeClr>
                </a:solidFill>
              </a:defRPr>
            </a:lvl2pPr>
            <a:lvl3pPr marL="685800" indent="0">
              <a:buNone/>
              <a:defRPr sz="1350">
                <a:solidFill>
                  <a:schemeClr val="tx1">
                    <a:tint val="82000"/>
                  </a:schemeClr>
                </a:solidFill>
              </a:defRPr>
            </a:lvl3pPr>
            <a:lvl4pPr marL="1028700" indent="0">
              <a:buNone/>
              <a:defRPr sz="1200">
                <a:solidFill>
                  <a:schemeClr val="tx1">
                    <a:tint val="82000"/>
                  </a:schemeClr>
                </a:solidFill>
              </a:defRPr>
            </a:lvl4pPr>
            <a:lvl5pPr marL="1371600" indent="0">
              <a:buNone/>
              <a:defRPr sz="1200">
                <a:solidFill>
                  <a:schemeClr val="tx1">
                    <a:tint val="82000"/>
                  </a:schemeClr>
                </a:solidFill>
              </a:defRPr>
            </a:lvl5pPr>
            <a:lvl6pPr marL="1714500" indent="0">
              <a:buNone/>
              <a:defRPr sz="1200">
                <a:solidFill>
                  <a:schemeClr val="tx1">
                    <a:tint val="82000"/>
                  </a:schemeClr>
                </a:solidFill>
              </a:defRPr>
            </a:lvl6pPr>
            <a:lvl7pPr marL="2057400" indent="0">
              <a:buNone/>
              <a:defRPr sz="1200">
                <a:solidFill>
                  <a:schemeClr val="tx1">
                    <a:tint val="82000"/>
                  </a:schemeClr>
                </a:solidFill>
              </a:defRPr>
            </a:lvl7pPr>
            <a:lvl8pPr marL="2400300" indent="0">
              <a:buNone/>
              <a:defRPr sz="1200">
                <a:solidFill>
                  <a:schemeClr val="tx1">
                    <a:tint val="82000"/>
                  </a:schemeClr>
                </a:solidFill>
              </a:defRPr>
            </a:lvl8pPr>
            <a:lvl9pPr marL="2743200" indent="0">
              <a:buNone/>
              <a:defRPr sz="12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1289409-EC84-9024-2E17-B270D20BCDBA}"/>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BBC90625-2DEE-1637-4AAB-07ECEF8872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BAFA44D-F4B4-C5A1-8779-0738478B57E6}"/>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840329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4E6673-EFA0-90F7-2C55-C6AB1AFAA63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0B8000FE-38E3-FB37-FC90-A76929F7C7AE}"/>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00B15FB-0993-DCF5-3174-327F09F1AC76}"/>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9811FEE-DCC1-1610-E76D-406583DAE5ED}"/>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6" name="Footer Placeholder 5">
            <a:extLst>
              <a:ext uri="{FF2B5EF4-FFF2-40B4-BE49-F238E27FC236}">
                <a16:creationId xmlns:a16="http://schemas.microsoft.com/office/drawing/2014/main" id="{F5822161-CE45-8CE8-0755-EC25977EF2D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8B091CA-EAED-E71A-5985-C880CD5E09E5}"/>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24222346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CF88-D48F-6A86-080D-452E3A0EFD06}"/>
              </a:ext>
            </a:extLst>
          </p:cNvPr>
          <p:cNvSpPr>
            <a:spLocks noGrp="1"/>
          </p:cNvSpPr>
          <p:nvPr>
            <p:ph type="title"/>
          </p:nvPr>
        </p:nvSpPr>
        <p:spPr>
          <a:xfrm>
            <a:off x="629841" y="273844"/>
            <a:ext cx="7886700" cy="994172"/>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FC98D66-E901-9CB1-7CB8-0D530AB4DF80}"/>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2098506D-E9BD-FA1B-2BFF-FF2EDC8CBF8C}"/>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CD1BFDC-6AA5-763A-009E-5F1BFF2BFA24}"/>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10BF21F7-C525-054E-FE93-D5E6F3B85A86}"/>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9B18F36-C2F8-C12E-6EEA-61BA55CF035A}"/>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8" name="Footer Placeholder 7">
            <a:extLst>
              <a:ext uri="{FF2B5EF4-FFF2-40B4-BE49-F238E27FC236}">
                <a16:creationId xmlns:a16="http://schemas.microsoft.com/office/drawing/2014/main" id="{43408E48-9938-F90A-773E-14695D0F086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E093CE3-3ABE-5BB1-E178-176F8B604786}"/>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312236410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4F6279-C593-5704-9968-296B2980F51E}"/>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156B73C-F023-8346-E25D-E54711A00B0F}"/>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4" name="Footer Placeholder 3">
            <a:extLst>
              <a:ext uri="{FF2B5EF4-FFF2-40B4-BE49-F238E27FC236}">
                <a16:creationId xmlns:a16="http://schemas.microsoft.com/office/drawing/2014/main" id="{7816B387-34D5-C6DF-5ADE-07E1A176ECC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10E29C0-973F-52B7-1756-61A29282917E}"/>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13315588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7F5330C-F340-7912-8208-ADAB20176FD0}"/>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3" name="Footer Placeholder 2">
            <a:extLst>
              <a:ext uri="{FF2B5EF4-FFF2-40B4-BE49-F238E27FC236}">
                <a16:creationId xmlns:a16="http://schemas.microsoft.com/office/drawing/2014/main" id="{41E9F89C-7C2A-FF59-AC06-A846D8F0996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831C8B-D866-0135-2564-EBC3CF7F79FF}"/>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21661393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002A60-5519-E94C-625F-76C3F5D6E4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C9C8030E-4CE3-703B-B4C5-62C047231C76}"/>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06A51EA-CBAB-CDAA-E71B-0E29D82053A0}"/>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E1438158-8DB6-2B67-94FD-A7B8C2A621B7}"/>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6" name="Footer Placeholder 5">
            <a:extLst>
              <a:ext uri="{FF2B5EF4-FFF2-40B4-BE49-F238E27FC236}">
                <a16:creationId xmlns:a16="http://schemas.microsoft.com/office/drawing/2014/main" id="{9ACC878B-7EC8-9ECA-7FE7-6D4D954F793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DC3C745-F1A2-0641-D953-62C786650C52}"/>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334408620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5C66A-007E-60DA-57D1-687EDEB802A7}"/>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4961D32-73A0-1EA1-8BE8-1903E3F6FD7B}"/>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a:extLst>
              <a:ext uri="{FF2B5EF4-FFF2-40B4-BE49-F238E27FC236}">
                <a16:creationId xmlns:a16="http://schemas.microsoft.com/office/drawing/2014/main" id="{E5F00C43-0676-072E-0C0B-14CC7E21B67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8C6BA736-ADC5-54E3-386F-7D1203673916}"/>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6" name="Footer Placeholder 5">
            <a:extLst>
              <a:ext uri="{FF2B5EF4-FFF2-40B4-BE49-F238E27FC236}">
                <a16:creationId xmlns:a16="http://schemas.microsoft.com/office/drawing/2014/main" id="{F7E4FD9F-FD8C-C280-BDAB-94BE87D67A7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6249B25-4616-CB3E-D863-E43BE158BAE0}"/>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267232646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F25471-FF38-DA87-9D0D-7952864BE265}"/>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4F56C01-0F52-7D0B-7AB3-0B3686778F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48C6BAE-29A5-3F98-1CD8-56EDFC2F8675}"/>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50E984BF-D28D-D700-1199-AF747EBA3E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9337414-BA92-CFF7-DD2F-B4FD5EFAF040}"/>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2823835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ster Title Slide - Racing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582700-F063-E147-9517-1C68BF9578CF}"/>
              </a:ext>
            </a:extLst>
          </p:cNvPr>
          <p:cNvSpPr/>
          <p:nvPr userDrawn="1"/>
        </p:nvSpPr>
        <p:spPr>
          <a:xfrm>
            <a:off x="0" y="4594"/>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3">
            <a:extLst>
              <a:ext uri="{FF2B5EF4-FFF2-40B4-BE49-F238E27FC236}">
                <a16:creationId xmlns:a16="http://schemas.microsoft.com/office/drawing/2014/main" id="{68D6F51C-3A49-FA4D-860C-06308670EA31}"/>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53000" y="350044"/>
            <a:ext cx="1438000" cy="504056"/>
          </a:xfrm>
          <a:prstGeom prst="rect">
            <a:avLst/>
          </a:prstGeom>
        </p:spPr>
      </p:pic>
      <p:sp>
        <p:nvSpPr>
          <p:cNvPr id="61" name="Picture Placeholder 60">
            <a:extLst>
              <a:ext uri="{FF2B5EF4-FFF2-40B4-BE49-F238E27FC236}">
                <a16:creationId xmlns:a16="http://schemas.microsoft.com/office/drawing/2014/main" id="{7D5A3292-E715-CD49-95DB-B6BADFFC5A5E}"/>
              </a:ext>
            </a:extLst>
          </p:cNvPr>
          <p:cNvSpPr>
            <a:spLocks noGrp="1"/>
          </p:cNvSpPr>
          <p:nvPr>
            <p:ph type="pic" sz="quarter" idx="13"/>
          </p:nvPr>
        </p:nvSpPr>
        <p:spPr>
          <a:xfrm>
            <a:off x="2744788" y="1203325"/>
            <a:ext cx="3654425" cy="2436813"/>
          </a:xfrm>
          <a:custGeom>
            <a:avLst/>
            <a:gdLst>
              <a:gd name="connsiteX0" fmla="*/ 0 w 3654425"/>
              <a:gd name="connsiteY0" fmla="*/ 0 h 2436813"/>
              <a:gd name="connsiteX1" fmla="*/ 3654425 w 3654425"/>
              <a:gd name="connsiteY1" fmla="*/ 0 h 2436813"/>
              <a:gd name="connsiteX2" fmla="*/ 3654425 w 3654425"/>
              <a:gd name="connsiteY2" fmla="*/ 1165328 h 2436813"/>
              <a:gd name="connsiteX3" fmla="*/ 3401748 w 3654425"/>
              <a:gd name="connsiteY3" fmla="*/ 1165328 h 2436813"/>
              <a:gd name="connsiteX4" fmla="*/ 3356330 w 3654425"/>
              <a:gd name="connsiteY4" fmla="*/ 1119910 h 2436813"/>
              <a:gd name="connsiteX5" fmla="*/ 3307311 w 3654425"/>
              <a:gd name="connsiteY5" fmla="*/ 1168929 h 2436813"/>
              <a:gd name="connsiteX6" fmla="*/ 3356330 w 3654425"/>
              <a:gd name="connsiteY6" fmla="*/ 1217947 h 2436813"/>
              <a:gd name="connsiteX7" fmla="*/ 3401750 w 3654425"/>
              <a:gd name="connsiteY7" fmla="*/ 1172528 h 2436813"/>
              <a:gd name="connsiteX8" fmla="*/ 3654425 w 3654425"/>
              <a:gd name="connsiteY8" fmla="*/ 1172528 h 2436813"/>
              <a:gd name="connsiteX9" fmla="*/ 3654425 w 3654425"/>
              <a:gd name="connsiteY9" fmla="*/ 2436813 h 2436813"/>
              <a:gd name="connsiteX10" fmla="*/ 0 w 3654425"/>
              <a:gd name="connsiteY10" fmla="*/ 2436813 h 2436813"/>
              <a:gd name="connsiteX11" fmla="*/ 0 w 3654425"/>
              <a:gd name="connsiteY11" fmla="*/ 1172528 h 2436813"/>
              <a:gd name="connsiteX12" fmla="*/ 248013 w 3654425"/>
              <a:gd name="connsiteY12" fmla="*/ 1172528 h 2436813"/>
              <a:gd name="connsiteX13" fmla="*/ 293433 w 3654425"/>
              <a:gd name="connsiteY13" fmla="*/ 1217947 h 2436813"/>
              <a:gd name="connsiteX14" fmla="*/ 342451 w 3654425"/>
              <a:gd name="connsiteY14" fmla="*/ 1168929 h 2436813"/>
              <a:gd name="connsiteX15" fmla="*/ 293433 w 3654425"/>
              <a:gd name="connsiteY15" fmla="*/ 1119910 h 2436813"/>
              <a:gd name="connsiteX16" fmla="*/ 248015 w 3654425"/>
              <a:gd name="connsiteY16" fmla="*/ 1165328 h 2436813"/>
              <a:gd name="connsiteX17" fmla="*/ 0 w 3654425"/>
              <a:gd name="connsiteY17" fmla="*/ 1165328 h 2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4425" h="2436813">
                <a:moveTo>
                  <a:pt x="0" y="0"/>
                </a:moveTo>
                <a:lnTo>
                  <a:pt x="3654425" y="0"/>
                </a:lnTo>
                <a:lnTo>
                  <a:pt x="3654425" y="1165328"/>
                </a:lnTo>
                <a:lnTo>
                  <a:pt x="3401748" y="1165328"/>
                </a:lnTo>
                <a:lnTo>
                  <a:pt x="3356330" y="1119910"/>
                </a:lnTo>
                <a:lnTo>
                  <a:pt x="3307311" y="1168929"/>
                </a:lnTo>
                <a:lnTo>
                  <a:pt x="3356330" y="1217947"/>
                </a:lnTo>
                <a:lnTo>
                  <a:pt x="3401750" y="1172528"/>
                </a:lnTo>
                <a:lnTo>
                  <a:pt x="3654425" y="1172528"/>
                </a:lnTo>
                <a:lnTo>
                  <a:pt x="3654425" y="2436813"/>
                </a:lnTo>
                <a:lnTo>
                  <a:pt x="0" y="2436813"/>
                </a:lnTo>
                <a:lnTo>
                  <a:pt x="0" y="1172528"/>
                </a:lnTo>
                <a:lnTo>
                  <a:pt x="248013" y="1172528"/>
                </a:lnTo>
                <a:lnTo>
                  <a:pt x="293433" y="1217947"/>
                </a:lnTo>
                <a:lnTo>
                  <a:pt x="342451" y="1168929"/>
                </a:lnTo>
                <a:lnTo>
                  <a:pt x="293433" y="1119910"/>
                </a:lnTo>
                <a:lnTo>
                  <a:pt x="248015" y="1165328"/>
                </a:lnTo>
                <a:lnTo>
                  <a:pt x="0" y="1165328"/>
                </a:lnTo>
                <a:close/>
              </a:path>
            </a:pathLst>
          </a:custGeom>
        </p:spPr>
        <p:txBody>
          <a:bodyPr wrap="square">
            <a:noAutofit/>
          </a:bodyPr>
          <a:lstStyle/>
          <a:p>
            <a:endParaRPr lang="en-GB"/>
          </a:p>
        </p:txBody>
      </p:sp>
      <p:sp>
        <p:nvSpPr>
          <p:cNvPr id="8" name="Title 1">
            <a:extLst>
              <a:ext uri="{FF2B5EF4-FFF2-40B4-BE49-F238E27FC236}">
                <a16:creationId xmlns:a16="http://schemas.microsoft.com/office/drawing/2014/main" id="{9AB8720B-21ED-BD49-A785-C0A3A7CB3691}"/>
              </a:ext>
            </a:extLst>
          </p:cNvPr>
          <p:cNvSpPr>
            <a:spLocks noGrp="1"/>
          </p:cNvSpPr>
          <p:nvPr>
            <p:ph type="title" hasCustomPrompt="1"/>
          </p:nvPr>
        </p:nvSpPr>
        <p:spPr>
          <a:xfrm>
            <a:off x="0" y="4040256"/>
            <a:ext cx="9144000" cy="535372"/>
          </a:xfrm>
          <a:prstGeom prst="rect">
            <a:avLst/>
          </a:prstGeom>
        </p:spPr>
        <p:txBody>
          <a:bodyPr anchor="ctr"/>
          <a:lstStyle>
            <a:lvl1pPr algn="ctr">
              <a:defRPr sz="3200">
                <a:solidFill>
                  <a:srgbClr val="1EC8D7"/>
                </a:solidFill>
                <a:latin typeface="Jockey Club Display" pitchFamily="2" charset="77"/>
              </a:defRPr>
            </a:lvl1pPr>
          </a:lstStyle>
          <a:p>
            <a:r>
              <a:rPr lang="en-GB" dirty="0"/>
              <a:t>POWERPOINT TITLE</a:t>
            </a:r>
            <a:endParaRPr lang="en-US" dirty="0"/>
          </a:p>
        </p:txBody>
      </p:sp>
      <p:sp>
        <p:nvSpPr>
          <p:cNvPr id="9" name="Content Placeholder 3">
            <a:extLst>
              <a:ext uri="{FF2B5EF4-FFF2-40B4-BE49-F238E27FC236}">
                <a16:creationId xmlns:a16="http://schemas.microsoft.com/office/drawing/2014/main" id="{8BA773D1-6D33-CE42-8871-E12846066D8A}"/>
              </a:ext>
            </a:extLst>
          </p:cNvPr>
          <p:cNvSpPr>
            <a:spLocks noGrp="1"/>
          </p:cNvSpPr>
          <p:nvPr>
            <p:ph sz="half" idx="12" hasCustomPrompt="1"/>
          </p:nvPr>
        </p:nvSpPr>
        <p:spPr>
          <a:xfrm>
            <a:off x="0" y="4616252"/>
            <a:ext cx="9144000" cy="177204"/>
          </a:xfrm>
          <a:prstGeom prst="rect">
            <a:avLst/>
          </a:prstGeom>
        </p:spPr>
        <p:txBody>
          <a:bodyPr lIns="0" tIns="0" rIns="0" bIns="0"/>
          <a:lstStyle>
            <a:lvl1pPr marL="0" algn="ctr">
              <a:lnSpc>
                <a:spcPct val="90000"/>
              </a:lnSpc>
              <a:spcBef>
                <a:spcPts val="200"/>
              </a:spcBef>
              <a:buNone/>
              <a:defRPr sz="1600" b="1" i="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31" name="Rectangle 30">
            <a:extLst>
              <a:ext uri="{FF2B5EF4-FFF2-40B4-BE49-F238E27FC236}">
                <a16:creationId xmlns:a16="http://schemas.microsoft.com/office/drawing/2014/main" id="{786C2506-0ABB-9C46-92E9-7092B9B26AED}"/>
              </a:ext>
            </a:extLst>
          </p:cNvPr>
          <p:cNvSpPr/>
          <p:nvPr userDrawn="1"/>
        </p:nvSpPr>
        <p:spPr>
          <a:xfrm rot="2700000" flipV="1">
            <a:off x="3003180" y="2337592"/>
            <a:ext cx="69323" cy="69323"/>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156790D-697D-E641-A44A-34283826F683}"/>
              </a:ext>
            </a:extLst>
          </p:cNvPr>
          <p:cNvSpPr/>
          <p:nvPr userDrawn="1"/>
        </p:nvSpPr>
        <p:spPr>
          <a:xfrm>
            <a:off x="1597841" y="2368653"/>
            <a:ext cx="1440000" cy="7200"/>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D85B0F38-7402-5241-9999-A024B738A521}"/>
              </a:ext>
            </a:extLst>
          </p:cNvPr>
          <p:cNvSpPr/>
          <p:nvPr userDrawn="1"/>
        </p:nvSpPr>
        <p:spPr>
          <a:xfrm rot="2700000" flipV="1">
            <a:off x="1581976" y="2351627"/>
            <a:ext cx="45719" cy="45719"/>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4904B5E-CDAC-D048-AE5E-BC2B639119A2}"/>
              </a:ext>
            </a:extLst>
          </p:cNvPr>
          <p:cNvSpPr/>
          <p:nvPr userDrawn="1"/>
        </p:nvSpPr>
        <p:spPr>
          <a:xfrm rot="2700000" flipV="1">
            <a:off x="6066077" y="2337592"/>
            <a:ext cx="69323" cy="69323"/>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E7CE1FA-BB9F-8E40-BA29-704535880F0B}"/>
              </a:ext>
            </a:extLst>
          </p:cNvPr>
          <p:cNvSpPr/>
          <p:nvPr userDrawn="1"/>
        </p:nvSpPr>
        <p:spPr>
          <a:xfrm>
            <a:off x="6073237" y="2368653"/>
            <a:ext cx="1440000" cy="7200"/>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170EC73-7BE4-D647-8F07-4BC368092BD3}"/>
              </a:ext>
            </a:extLst>
          </p:cNvPr>
          <p:cNvSpPr/>
          <p:nvPr userDrawn="1"/>
        </p:nvSpPr>
        <p:spPr>
          <a:xfrm rot="2700000" flipV="1">
            <a:off x="7517879" y="2349397"/>
            <a:ext cx="45719" cy="45719"/>
          </a:xfrm>
          <a:prstGeom prst="rect">
            <a:avLst/>
          </a:prstGeom>
          <a:solidFill>
            <a:srgbClr val="1EC8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725379475"/>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7BF92F8-424B-A539-3F7B-F924881B2FD3}"/>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ECCAACD-A7BC-A2A8-E804-E72B6181C80A}"/>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C1AB7DB-2D05-8C23-51F1-DB48F04C7DAC}"/>
              </a:ext>
            </a:extLst>
          </p:cNvPr>
          <p:cNvSpPr>
            <a:spLocks noGrp="1"/>
          </p:cNvSpPr>
          <p:nvPr>
            <p:ph type="dt" sz="half" idx="10"/>
          </p:nvPr>
        </p:nvSpPr>
        <p:spPr/>
        <p:txBody>
          <a:body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232CCFFB-1825-DF79-CEF4-7990771CD5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7D33567-57AC-278B-2DFA-46B21C09B4DD}"/>
              </a:ext>
            </a:extLst>
          </p:cNvPr>
          <p:cNvSpPr>
            <a:spLocks noGrp="1"/>
          </p:cNvSpPr>
          <p:nvPr>
            <p:ph type="sldNum" sz="quarter" idx="12"/>
          </p:nvPr>
        </p:nvSpPr>
        <p:spPr/>
        <p:txBody>
          <a:bodyPr/>
          <a:lstStyle/>
          <a:p>
            <a:fld id="{B2CBAA2D-DE38-4BAA-BA4B-4B557D4CD35B}" type="slidenum">
              <a:rPr lang="en-GB" smtClean="0"/>
              <a:t>‹#›</a:t>
            </a:fld>
            <a:endParaRPr lang="en-GB"/>
          </a:p>
        </p:txBody>
      </p:sp>
    </p:spTree>
    <p:extLst>
      <p:ext uri="{BB962C8B-B14F-4D97-AF65-F5344CB8AC3E}">
        <p14:creationId xmlns:p14="http://schemas.microsoft.com/office/powerpoint/2010/main" val="17527977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Agenda Slide - White">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4D06348A-0C85-1D40-8788-9E677CF34C20}"/>
              </a:ext>
            </a:extLst>
          </p:cNvPr>
          <p:cNvSpPr/>
          <p:nvPr userDrawn="1"/>
        </p:nvSpPr>
        <p:spPr>
          <a:xfrm>
            <a:off x="0" y="0"/>
            <a:ext cx="9144000" cy="5143500"/>
          </a:xfrm>
          <a:prstGeom prst="rect">
            <a:avLst/>
          </a:prstGeom>
          <a:solidFill>
            <a:srgbClr val="FFFFF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Slide Number Placeholder 4">
            <a:extLst>
              <a:ext uri="{FF2B5EF4-FFF2-40B4-BE49-F238E27FC236}">
                <a16:creationId xmlns:a16="http://schemas.microsoft.com/office/drawing/2014/main" id="{05244736-B14A-B64C-91AF-C346F37964E7}"/>
              </a:ext>
            </a:extLst>
          </p:cNvPr>
          <p:cNvSpPr txBox="1">
            <a:spLocks/>
          </p:cNvSpPr>
          <p:nvPr userDrawn="1"/>
        </p:nvSpPr>
        <p:spPr>
          <a:xfrm>
            <a:off x="6835080" y="4767262"/>
            <a:ext cx="2057400" cy="376238"/>
          </a:xfrm>
          <a:prstGeom prst="rect">
            <a:avLst/>
          </a:prstGeom>
        </p:spPr>
        <p:txBody>
          <a:bodyPr rIns="0" anchor="ctr"/>
          <a:lstStyle>
            <a:defPPr>
              <a:defRPr lang="en-US"/>
            </a:defPPr>
            <a:lvl1pPr marL="0" algn="r" defTabSz="457200" rtl="0" eaLnBrk="1" latinLnBrk="0" hangingPunct="1">
              <a:defRPr sz="1600" kern="1200">
                <a:solidFill>
                  <a:srgbClr val="AF9664"/>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F7C0221-0B2A-4A41-A8EE-DC440A3A87B0}" type="slidenum">
              <a:rPr lang="en-US" sz="1000" smtClean="0">
                <a:latin typeface="Sincerity" panose="00000500000000000000" pitchFamily="50" charset="0"/>
              </a:rPr>
              <a:pPr/>
              <a:t>‹#›</a:t>
            </a:fld>
            <a:endParaRPr lang="en-US" dirty="0">
              <a:latin typeface="Sincerity" panose="00000500000000000000" pitchFamily="50" charset="0"/>
            </a:endParaRPr>
          </a:p>
        </p:txBody>
      </p:sp>
      <p:cxnSp>
        <p:nvCxnSpPr>
          <p:cNvPr id="12" name="Straight Connector 11">
            <a:extLst>
              <a:ext uri="{FF2B5EF4-FFF2-40B4-BE49-F238E27FC236}">
                <a16:creationId xmlns:a16="http://schemas.microsoft.com/office/drawing/2014/main" id="{5727BCC6-2A97-4F43-92FA-D9B119D29552}"/>
              </a:ext>
            </a:extLst>
          </p:cNvPr>
          <p:cNvCxnSpPr>
            <a:cxnSpLocks/>
          </p:cNvCxnSpPr>
          <p:nvPr userDrawn="1"/>
        </p:nvCxnSpPr>
        <p:spPr>
          <a:xfrm>
            <a:off x="251520" y="4767264"/>
            <a:ext cx="8641655" cy="0"/>
          </a:xfrm>
          <a:prstGeom prst="line">
            <a:avLst/>
          </a:prstGeom>
          <a:ln w="6350">
            <a:solidFill>
              <a:srgbClr val="AF9664"/>
            </a:solidFill>
          </a:ln>
        </p:spPr>
        <p:style>
          <a:lnRef idx="2">
            <a:schemeClr val="dk1"/>
          </a:lnRef>
          <a:fillRef idx="0">
            <a:schemeClr val="dk1"/>
          </a:fillRef>
          <a:effectRef idx="1">
            <a:schemeClr val="dk1"/>
          </a:effectRef>
          <a:fontRef idx="minor">
            <a:schemeClr val="tx1"/>
          </a:fontRef>
        </p:style>
      </p:cxnSp>
      <p:sp>
        <p:nvSpPr>
          <p:cNvPr id="14" name="Title 1">
            <a:extLst>
              <a:ext uri="{FF2B5EF4-FFF2-40B4-BE49-F238E27FC236}">
                <a16:creationId xmlns:a16="http://schemas.microsoft.com/office/drawing/2014/main" id="{5C7DC0BA-C0EB-374D-BF5A-06F915DD47F1}"/>
              </a:ext>
            </a:extLst>
          </p:cNvPr>
          <p:cNvSpPr>
            <a:spLocks noGrp="1"/>
          </p:cNvSpPr>
          <p:nvPr>
            <p:ph type="title" hasCustomPrompt="1"/>
          </p:nvPr>
        </p:nvSpPr>
        <p:spPr>
          <a:xfrm>
            <a:off x="250825" y="203921"/>
            <a:ext cx="7886700" cy="567889"/>
          </a:xfrm>
          <a:prstGeom prst="rect">
            <a:avLst/>
          </a:prstGeom>
        </p:spPr>
        <p:txBody>
          <a:bodyPr lIns="0" tIns="0" rIns="0" bIns="0"/>
          <a:lstStyle>
            <a:lvl1pPr>
              <a:defRPr>
                <a:solidFill>
                  <a:srgbClr val="AF9664"/>
                </a:solidFill>
                <a:latin typeface="Sincerity" pitchFamily="2" charset="77"/>
              </a:defRPr>
            </a:lvl1pPr>
          </a:lstStyle>
          <a:p>
            <a:r>
              <a:rPr lang="en-GB" dirty="0"/>
              <a:t>Page Title</a:t>
            </a:r>
            <a:endParaRPr lang="en-US" dirty="0"/>
          </a:p>
        </p:txBody>
      </p:sp>
      <p:pic>
        <p:nvPicPr>
          <p:cNvPr id="15" name="Picture 14">
            <a:extLst>
              <a:ext uri="{FF2B5EF4-FFF2-40B4-BE49-F238E27FC236}">
                <a16:creationId xmlns:a16="http://schemas.microsoft.com/office/drawing/2014/main" id="{7A143E8F-53D5-724C-894C-24EB669F8D92}"/>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250827" y="4904741"/>
            <a:ext cx="1152820" cy="115282"/>
          </a:xfrm>
          <a:prstGeom prst="rect">
            <a:avLst/>
          </a:prstGeom>
        </p:spPr>
      </p:pic>
      <p:sp>
        <p:nvSpPr>
          <p:cNvPr id="22" name="TextBox 21">
            <a:extLst>
              <a:ext uri="{FF2B5EF4-FFF2-40B4-BE49-F238E27FC236}">
                <a16:creationId xmlns:a16="http://schemas.microsoft.com/office/drawing/2014/main" id="{265A5291-1451-AF49-A3D5-92B0A48729AA}"/>
              </a:ext>
            </a:extLst>
          </p:cNvPr>
          <p:cNvSpPr txBox="1"/>
          <p:nvPr userDrawn="1"/>
        </p:nvSpPr>
        <p:spPr>
          <a:xfrm>
            <a:off x="3543948" y="4866026"/>
            <a:ext cx="2057400" cy="215444"/>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810" dirty="0">
                <a:solidFill>
                  <a:srgbClr val="AF9664"/>
                </a:solidFill>
                <a:latin typeface="Jockey Club Display" pitchFamily="2" charset="77"/>
              </a:rPr>
              <a:t>1750 • ONWARDS</a:t>
            </a:r>
          </a:p>
        </p:txBody>
      </p:sp>
      <p:sp>
        <p:nvSpPr>
          <p:cNvPr id="20" name="Content Placeholder 3">
            <a:extLst>
              <a:ext uri="{FF2B5EF4-FFF2-40B4-BE49-F238E27FC236}">
                <a16:creationId xmlns:a16="http://schemas.microsoft.com/office/drawing/2014/main" id="{1E347F9F-D86D-A242-A63F-BE46EB784B2E}"/>
              </a:ext>
            </a:extLst>
          </p:cNvPr>
          <p:cNvSpPr>
            <a:spLocks noGrp="1"/>
          </p:cNvSpPr>
          <p:nvPr>
            <p:ph sz="half" idx="15" hasCustomPrompt="1"/>
          </p:nvPr>
        </p:nvSpPr>
        <p:spPr>
          <a:xfrm>
            <a:off x="5952564" y="10407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4" name="Content Placeholder 3">
            <a:extLst>
              <a:ext uri="{FF2B5EF4-FFF2-40B4-BE49-F238E27FC236}">
                <a16:creationId xmlns:a16="http://schemas.microsoft.com/office/drawing/2014/main" id="{91055CD1-9309-6146-A19F-5C50E332B446}"/>
              </a:ext>
            </a:extLst>
          </p:cNvPr>
          <p:cNvSpPr>
            <a:spLocks noGrp="1"/>
          </p:cNvSpPr>
          <p:nvPr>
            <p:ph sz="half" idx="16" hasCustomPrompt="1"/>
          </p:nvPr>
        </p:nvSpPr>
        <p:spPr>
          <a:xfrm>
            <a:off x="5952564" y="19551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5" name="Content Placeholder 3">
            <a:extLst>
              <a:ext uri="{FF2B5EF4-FFF2-40B4-BE49-F238E27FC236}">
                <a16:creationId xmlns:a16="http://schemas.microsoft.com/office/drawing/2014/main" id="{F88E15C3-0984-134A-A10A-D86301D5C65A}"/>
              </a:ext>
            </a:extLst>
          </p:cNvPr>
          <p:cNvSpPr>
            <a:spLocks noGrp="1"/>
          </p:cNvSpPr>
          <p:nvPr>
            <p:ph sz="half" idx="17" hasCustomPrompt="1"/>
          </p:nvPr>
        </p:nvSpPr>
        <p:spPr>
          <a:xfrm>
            <a:off x="5952564" y="2878524"/>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7" name="Content Placeholder 3">
            <a:extLst>
              <a:ext uri="{FF2B5EF4-FFF2-40B4-BE49-F238E27FC236}">
                <a16:creationId xmlns:a16="http://schemas.microsoft.com/office/drawing/2014/main" id="{7ACED780-ADD3-F74D-AC81-CDE4D1A62E39}"/>
              </a:ext>
            </a:extLst>
          </p:cNvPr>
          <p:cNvSpPr>
            <a:spLocks noGrp="1"/>
          </p:cNvSpPr>
          <p:nvPr>
            <p:ph sz="half" idx="18" hasCustomPrompt="1"/>
          </p:nvPr>
        </p:nvSpPr>
        <p:spPr>
          <a:xfrm>
            <a:off x="5952564" y="3801888"/>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7" name="Content Placeholder 3">
            <a:extLst>
              <a:ext uri="{FF2B5EF4-FFF2-40B4-BE49-F238E27FC236}">
                <a16:creationId xmlns:a16="http://schemas.microsoft.com/office/drawing/2014/main" id="{CD4323D5-6980-0B4E-83A4-00016BCDE8E8}"/>
              </a:ext>
            </a:extLst>
          </p:cNvPr>
          <p:cNvSpPr>
            <a:spLocks noGrp="1"/>
          </p:cNvSpPr>
          <p:nvPr>
            <p:ph sz="half" idx="19" hasCustomPrompt="1"/>
          </p:nvPr>
        </p:nvSpPr>
        <p:spPr>
          <a:xfrm>
            <a:off x="1658470" y="10407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8" name="Content Placeholder 3">
            <a:extLst>
              <a:ext uri="{FF2B5EF4-FFF2-40B4-BE49-F238E27FC236}">
                <a16:creationId xmlns:a16="http://schemas.microsoft.com/office/drawing/2014/main" id="{4D153613-7E32-2A46-B541-0F2F5EE17BD4}"/>
              </a:ext>
            </a:extLst>
          </p:cNvPr>
          <p:cNvSpPr>
            <a:spLocks noGrp="1"/>
          </p:cNvSpPr>
          <p:nvPr>
            <p:ph sz="half" idx="20" hasCustomPrompt="1"/>
          </p:nvPr>
        </p:nvSpPr>
        <p:spPr>
          <a:xfrm>
            <a:off x="1658470" y="1955159"/>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29" name="Content Placeholder 3">
            <a:extLst>
              <a:ext uri="{FF2B5EF4-FFF2-40B4-BE49-F238E27FC236}">
                <a16:creationId xmlns:a16="http://schemas.microsoft.com/office/drawing/2014/main" id="{784F3409-F0FD-F046-8A21-D1362A55979F}"/>
              </a:ext>
            </a:extLst>
          </p:cNvPr>
          <p:cNvSpPr>
            <a:spLocks noGrp="1"/>
          </p:cNvSpPr>
          <p:nvPr>
            <p:ph sz="half" idx="21" hasCustomPrompt="1"/>
          </p:nvPr>
        </p:nvSpPr>
        <p:spPr>
          <a:xfrm>
            <a:off x="1658470" y="2878524"/>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sp>
        <p:nvSpPr>
          <p:cNvPr id="33" name="Content Placeholder 3">
            <a:extLst>
              <a:ext uri="{FF2B5EF4-FFF2-40B4-BE49-F238E27FC236}">
                <a16:creationId xmlns:a16="http://schemas.microsoft.com/office/drawing/2014/main" id="{715F7E19-680D-E142-9E24-3C92B6BFC9B2}"/>
              </a:ext>
            </a:extLst>
          </p:cNvPr>
          <p:cNvSpPr>
            <a:spLocks noGrp="1"/>
          </p:cNvSpPr>
          <p:nvPr>
            <p:ph sz="half" idx="22" hasCustomPrompt="1"/>
          </p:nvPr>
        </p:nvSpPr>
        <p:spPr>
          <a:xfrm>
            <a:off x="1658470" y="3801888"/>
            <a:ext cx="2184959" cy="644601"/>
          </a:xfrm>
          <a:prstGeom prst="rect">
            <a:avLst/>
          </a:prstGeom>
        </p:spPr>
        <p:txBody>
          <a:bodyPr lIns="0" tIns="0" rIns="0" bIns="0" anchor="ctr"/>
          <a:lstStyle>
            <a:lvl1pPr marL="0">
              <a:lnSpc>
                <a:spcPct val="120000"/>
              </a:lnSpc>
              <a:spcBef>
                <a:spcPts val="200"/>
              </a:spcBef>
              <a:spcAft>
                <a:spcPts val="600"/>
              </a:spcAft>
              <a:buNone/>
              <a:defRPr sz="1000" b="0" i="0">
                <a:solidFill>
                  <a:srgbClr val="0F2D2D"/>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Add content here</a:t>
            </a:r>
            <a:endParaRPr lang="en-US" dirty="0"/>
          </a:p>
        </p:txBody>
      </p:sp>
      <p:pic>
        <p:nvPicPr>
          <p:cNvPr id="17" name="Picture 16">
            <a:extLst>
              <a:ext uri="{FF2B5EF4-FFF2-40B4-BE49-F238E27FC236}">
                <a16:creationId xmlns:a16="http://schemas.microsoft.com/office/drawing/2014/main" id="{FCE75BA4-8C64-1D40-8D3E-6603479D986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536537810"/>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guide id="3" pos="5602">
          <p15:clr>
            <a:srgbClr val="FBAE40"/>
          </p15:clr>
        </p15:guide>
        <p15:guide id="4" pos="158">
          <p15:clr>
            <a:srgbClr val="FBAE40"/>
          </p15:clr>
        </p15:guide>
        <p15:guide id="5" orient="horz" pos="123">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oster Title Slide - Cream">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8582700-F063-E147-9517-1C68BF9578CF}"/>
              </a:ext>
            </a:extLst>
          </p:cNvPr>
          <p:cNvSpPr/>
          <p:nvPr userDrawn="1"/>
        </p:nvSpPr>
        <p:spPr>
          <a:xfrm>
            <a:off x="0" y="10464"/>
            <a:ext cx="9144000" cy="5143500"/>
          </a:xfrm>
          <a:prstGeom prst="rect">
            <a:avLst/>
          </a:prstGeom>
          <a:solidFill>
            <a:srgbClr val="FDF8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1" name="Picture Placeholder 60">
            <a:extLst>
              <a:ext uri="{FF2B5EF4-FFF2-40B4-BE49-F238E27FC236}">
                <a16:creationId xmlns:a16="http://schemas.microsoft.com/office/drawing/2014/main" id="{7D5A3292-E715-CD49-95DB-B6BADFFC5A5E}"/>
              </a:ext>
            </a:extLst>
          </p:cNvPr>
          <p:cNvSpPr>
            <a:spLocks noGrp="1"/>
          </p:cNvSpPr>
          <p:nvPr>
            <p:ph type="pic" sz="quarter" idx="13"/>
          </p:nvPr>
        </p:nvSpPr>
        <p:spPr>
          <a:xfrm>
            <a:off x="2744788" y="1203325"/>
            <a:ext cx="3654425" cy="2436813"/>
          </a:xfrm>
          <a:custGeom>
            <a:avLst/>
            <a:gdLst>
              <a:gd name="connsiteX0" fmla="*/ 0 w 3654425"/>
              <a:gd name="connsiteY0" fmla="*/ 0 h 2436813"/>
              <a:gd name="connsiteX1" fmla="*/ 3654425 w 3654425"/>
              <a:gd name="connsiteY1" fmla="*/ 0 h 2436813"/>
              <a:gd name="connsiteX2" fmla="*/ 3654425 w 3654425"/>
              <a:gd name="connsiteY2" fmla="*/ 1165328 h 2436813"/>
              <a:gd name="connsiteX3" fmla="*/ 3401748 w 3654425"/>
              <a:gd name="connsiteY3" fmla="*/ 1165328 h 2436813"/>
              <a:gd name="connsiteX4" fmla="*/ 3356330 w 3654425"/>
              <a:gd name="connsiteY4" fmla="*/ 1119910 h 2436813"/>
              <a:gd name="connsiteX5" fmla="*/ 3307311 w 3654425"/>
              <a:gd name="connsiteY5" fmla="*/ 1168929 h 2436813"/>
              <a:gd name="connsiteX6" fmla="*/ 3356330 w 3654425"/>
              <a:gd name="connsiteY6" fmla="*/ 1217947 h 2436813"/>
              <a:gd name="connsiteX7" fmla="*/ 3401750 w 3654425"/>
              <a:gd name="connsiteY7" fmla="*/ 1172528 h 2436813"/>
              <a:gd name="connsiteX8" fmla="*/ 3654425 w 3654425"/>
              <a:gd name="connsiteY8" fmla="*/ 1172528 h 2436813"/>
              <a:gd name="connsiteX9" fmla="*/ 3654425 w 3654425"/>
              <a:gd name="connsiteY9" fmla="*/ 2436813 h 2436813"/>
              <a:gd name="connsiteX10" fmla="*/ 0 w 3654425"/>
              <a:gd name="connsiteY10" fmla="*/ 2436813 h 2436813"/>
              <a:gd name="connsiteX11" fmla="*/ 0 w 3654425"/>
              <a:gd name="connsiteY11" fmla="*/ 1172528 h 2436813"/>
              <a:gd name="connsiteX12" fmla="*/ 248013 w 3654425"/>
              <a:gd name="connsiteY12" fmla="*/ 1172528 h 2436813"/>
              <a:gd name="connsiteX13" fmla="*/ 293433 w 3654425"/>
              <a:gd name="connsiteY13" fmla="*/ 1217947 h 2436813"/>
              <a:gd name="connsiteX14" fmla="*/ 342451 w 3654425"/>
              <a:gd name="connsiteY14" fmla="*/ 1168929 h 2436813"/>
              <a:gd name="connsiteX15" fmla="*/ 293433 w 3654425"/>
              <a:gd name="connsiteY15" fmla="*/ 1119910 h 2436813"/>
              <a:gd name="connsiteX16" fmla="*/ 248015 w 3654425"/>
              <a:gd name="connsiteY16" fmla="*/ 1165328 h 2436813"/>
              <a:gd name="connsiteX17" fmla="*/ 0 w 3654425"/>
              <a:gd name="connsiteY17" fmla="*/ 1165328 h 2436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654425" h="2436813">
                <a:moveTo>
                  <a:pt x="0" y="0"/>
                </a:moveTo>
                <a:lnTo>
                  <a:pt x="3654425" y="0"/>
                </a:lnTo>
                <a:lnTo>
                  <a:pt x="3654425" y="1165328"/>
                </a:lnTo>
                <a:lnTo>
                  <a:pt x="3401748" y="1165328"/>
                </a:lnTo>
                <a:lnTo>
                  <a:pt x="3356330" y="1119910"/>
                </a:lnTo>
                <a:lnTo>
                  <a:pt x="3307311" y="1168929"/>
                </a:lnTo>
                <a:lnTo>
                  <a:pt x="3356330" y="1217947"/>
                </a:lnTo>
                <a:lnTo>
                  <a:pt x="3401750" y="1172528"/>
                </a:lnTo>
                <a:lnTo>
                  <a:pt x="3654425" y="1172528"/>
                </a:lnTo>
                <a:lnTo>
                  <a:pt x="3654425" y="2436813"/>
                </a:lnTo>
                <a:lnTo>
                  <a:pt x="0" y="2436813"/>
                </a:lnTo>
                <a:lnTo>
                  <a:pt x="0" y="1172528"/>
                </a:lnTo>
                <a:lnTo>
                  <a:pt x="248013" y="1172528"/>
                </a:lnTo>
                <a:lnTo>
                  <a:pt x="293433" y="1217947"/>
                </a:lnTo>
                <a:lnTo>
                  <a:pt x="342451" y="1168929"/>
                </a:lnTo>
                <a:lnTo>
                  <a:pt x="293433" y="1119910"/>
                </a:lnTo>
                <a:lnTo>
                  <a:pt x="248015" y="1165328"/>
                </a:lnTo>
                <a:lnTo>
                  <a:pt x="0" y="1165328"/>
                </a:lnTo>
                <a:close/>
              </a:path>
            </a:pathLst>
          </a:custGeom>
        </p:spPr>
        <p:txBody>
          <a:bodyPr wrap="square">
            <a:noAutofit/>
          </a:bodyPr>
          <a:lstStyle/>
          <a:p>
            <a:endParaRPr lang="en-GB"/>
          </a:p>
        </p:txBody>
      </p:sp>
      <p:sp>
        <p:nvSpPr>
          <p:cNvPr id="8" name="Title 1">
            <a:extLst>
              <a:ext uri="{FF2B5EF4-FFF2-40B4-BE49-F238E27FC236}">
                <a16:creationId xmlns:a16="http://schemas.microsoft.com/office/drawing/2014/main" id="{9AB8720B-21ED-BD49-A785-C0A3A7CB3691}"/>
              </a:ext>
            </a:extLst>
          </p:cNvPr>
          <p:cNvSpPr>
            <a:spLocks noGrp="1"/>
          </p:cNvSpPr>
          <p:nvPr>
            <p:ph type="title" hasCustomPrompt="1"/>
          </p:nvPr>
        </p:nvSpPr>
        <p:spPr>
          <a:xfrm>
            <a:off x="0" y="4040256"/>
            <a:ext cx="9144000" cy="535372"/>
          </a:xfrm>
          <a:prstGeom prst="rect">
            <a:avLst/>
          </a:prstGeom>
        </p:spPr>
        <p:txBody>
          <a:bodyPr anchor="ctr"/>
          <a:lstStyle>
            <a:lvl1pPr algn="ctr">
              <a:defRPr sz="3200">
                <a:solidFill>
                  <a:srgbClr val="0F2D2D"/>
                </a:solidFill>
                <a:latin typeface="Jockey Club Display" pitchFamily="2" charset="77"/>
              </a:defRPr>
            </a:lvl1pPr>
          </a:lstStyle>
          <a:p>
            <a:r>
              <a:rPr lang="en-GB" dirty="0"/>
              <a:t>POWERPOINT TITLE</a:t>
            </a:r>
            <a:endParaRPr lang="en-US" dirty="0"/>
          </a:p>
        </p:txBody>
      </p:sp>
      <p:sp>
        <p:nvSpPr>
          <p:cNvPr id="9" name="Content Placeholder 3">
            <a:extLst>
              <a:ext uri="{FF2B5EF4-FFF2-40B4-BE49-F238E27FC236}">
                <a16:creationId xmlns:a16="http://schemas.microsoft.com/office/drawing/2014/main" id="{8BA773D1-6D33-CE42-8871-E12846066D8A}"/>
              </a:ext>
            </a:extLst>
          </p:cNvPr>
          <p:cNvSpPr>
            <a:spLocks noGrp="1"/>
          </p:cNvSpPr>
          <p:nvPr>
            <p:ph sz="half" idx="12" hasCustomPrompt="1"/>
          </p:nvPr>
        </p:nvSpPr>
        <p:spPr>
          <a:xfrm>
            <a:off x="0" y="4616252"/>
            <a:ext cx="9144000" cy="177204"/>
          </a:xfrm>
          <a:prstGeom prst="rect">
            <a:avLst/>
          </a:prstGeom>
        </p:spPr>
        <p:txBody>
          <a:bodyPr lIns="0" tIns="0" rIns="0" bIns="0"/>
          <a:lstStyle>
            <a:lvl1pPr marL="0" algn="ctr">
              <a:lnSpc>
                <a:spcPct val="90000"/>
              </a:lnSpc>
              <a:spcBef>
                <a:spcPts val="200"/>
              </a:spcBef>
              <a:buNone/>
              <a:defRPr sz="1600" b="1" i="0">
                <a:solidFill>
                  <a:srgbClr val="AF9664"/>
                </a:solidFill>
                <a:latin typeface="Arial" panose="020B0604020202020204" pitchFamily="34" charset="0"/>
                <a:cs typeface="Arial" panose="020B0604020202020204" pitchFamily="34" charset="0"/>
              </a:defRPr>
            </a:lvl1pPr>
            <a:lvl2pPr>
              <a:defRPr>
                <a:latin typeface="Ariana Pro" panose="02010503060300000003" pitchFamily="2" charset="0"/>
              </a:defRPr>
            </a:lvl2pPr>
            <a:lvl3pPr>
              <a:defRPr>
                <a:latin typeface="Ariana Pro" panose="02010503060300000003" pitchFamily="2" charset="0"/>
              </a:defRPr>
            </a:lvl3pPr>
            <a:lvl4pPr>
              <a:defRPr>
                <a:latin typeface="Ariana Pro" panose="02010503060300000003" pitchFamily="2" charset="0"/>
              </a:defRPr>
            </a:lvl4pPr>
            <a:lvl5pPr>
              <a:defRPr>
                <a:latin typeface="Ariana Pro" panose="02010503060300000003" pitchFamily="2" charset="0"/>
              </a:defRPr>
            </a:lvl5pPr>
          </a:lstStyle>
          <a:p>
            <a:pPr lvl="0"/>
            <a:r>
              <a:rPr lang="en-GB" dirty="0"/>
              <a:t>Date</a:t>
            </a:r>
            <a:endParaRPr lang="en-US" dirty="0"/>
          </a:p>
        </p:txBody>
      </p:sp>
      <p:sp>
        <p:nvSpPr>
          <p:cNvPr id="31" name="Rectangle 30">
            <a:extLst>
              <a:ext uri="{FF2B5EF4-FFF2-40B4-BE49-F238E27FC236}">
                <a16:creationId xmlns:a16="http://schemas.microsoft.com/office/drawing/2014/main" id="{786C2506-0ABB-9C46-92E9-7092B9B26AED}"/>
              </a:ext>
            </a:extLst>
          </p:cNvPr>
          <p:cNvSpPr/>
          <p:nvPr userDrawn="1"/>
        </p:nvSpPr>
        <p:spPr>
          <a:xfrm rot="2700000" flipV="1">
            <a:off x="3003559" y="2337592"/>
            <a:ext cx="69323" cy="69323"/>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9" name="Rectangle 48">
            <a:extLst>
              <a:ext uri="{FF2B5EF4-FFF2-40B4-BE49-F238E27FC236}">
                <a16:creationId xmlns:a16="http://schemas.microsoft.com/office/drawing/2014/main" id="{E156790D-697D-E641-A44A-34283826F683}"/>
              </a:ext>
            </a:extLst>
          </p:cNvPr>
          <p:cNvSpPr/>
          <p:nvPr userDrawn="1"/>
        </p:nvSpPr>
        <p:spPr>
          <a:xfrm>
            <a:off x="1598220" y="2368653"/>
            <a:ext cx="1440000" cy="7200"/>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0" name="Rectangle 49">
            <a:extLst>
              <a:ext uri="{FF2B5EF4-FFF2-40B4-BE49-F238E27FC236}">
                <a16:creationId xmlns:a16="http://schemas.microsoft.com/office/drawing/2014/main" id="{D85B0F38-7402-5241-9999-A024B738A521}"/>
              </a:ext>
            </a:extLst>
          </p:cNvPr>
          <p:cNvSpPr/>
          <p:nvPr userDrawn="1"/>
        </p:nvSpPr>
        <p:spPr>
          <a:xfrm rot="2700000" flipV="1">
            <a:off x="1582355" y="2349395"/>
            <a:ext cx="45719" cy="45719"/>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1" name="Rectangle 50">
            <a:extLst>
              <a:ext uri="{FF2B5EF4-FFF2-40B4-BE49-F238E27FC236}">
                <a16:creationId xmlns:a16="http://schemas.microsoft.com/office/drawing/2014/main" id="{24904B5E-CDAC-D048-AE5E-BC2B639119A2}"/>
              </a:ext>
            </a:extLst>
          </p:cNvPr>
          <p:cNvSpPr/>
          <p:nvPr userDrawn="1"/>
        </p:nvSpPr>
        <p:spPr>
          <a:xfrm rot="2700000" flipV="1">
            <a:off x="6066456" y="2337592"/>
            <a:ext cx="69323" cy="69323"/>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2" name="Rectangle 51">
            <a:extLst>
              <a:ext uri="{FF2B5EF4-FFF2-40B4-BE49-F238E27FC236}">
                <a16:creationId xmlns:a16="http://schemas.microsoft.com/office/drawing/2014/main" id="{5E7CE1FA-BB9F-8E40-BA29-704535880F0B}"/>
              </a:ext>
            </a:extLst>
          </p:cNvPr>
          <p:cNvSpPr/>
          <p:nvPr userDrawn="1"/>
        </p:nvSpPr>
        <p:spPr>
          <a:xfrm>
            <a:off x="6101117" y="2368653"/>
            <a:ext cx="1440000" cy="7200"/>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3" name="Rectangle 52">
            <a:extLst>
              <a:ext uri="{FF2B5EF4-FFF2-40B4-BE49-F238E27FC236}">
                <a16:creationId xmlns:a16="http://schemas.microsoft.com/office/drawing/2014/main" id="{F170EC73-7BE4-D647-8F07-4BC368092BD3}"/>
              </a:ext>
            </a:extLst>
          </p:cNvPr>
          <p:cNvSpPr/>
          <p:nvPr userDrawn="1"/>
        </p:nvSpPr>
        <p:spPr>
          <a:xfrm rot="2700000" flipV="1">
            <a:off x="7518258" y="2349397"/>
            <a:ext cx="45719" cy="45719"/>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7" name="Picture 16">
            <a:extLst>
              <a:ext uri="{FF2B5EF4-FFF2-40B4-BE49-F238E27FC236}">
                <a16:creationId xmlns:a16="http://schemas.microsoft.com/office/drawing/2014/main" id="{9FA86E6A-2096-6C47-9572-9A56FD32D810}"/>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3853000" y="350044"/>
            <a:ext cx="1437999" cy="504056"/>
          </a:xfrm>
          <a:prstGeom prst="rect">
            <a:avLst/>
          </a:prstGeom>
        </p:spPr>
      </p:pic>
    </p:spTree>
    <p:extLst>
      <p:ext uri="{BB962C8B-B14F-4D97-AF65-F5344CB8AC3E}">
        <p14:creationId xmlns:p14="http://schemas.microsoft.com/office/powerpoint/2010/main" val="767622516"/>
      </p:ext>
    </p:extLst>
  </p:cSld>
  <p:clrMapOvr>
    <a:masterClrMapping/>
  </p:clrMapOvr>
  <p:hf hdr="0" dt="0"/>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ld Section Header - Racing Gree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756FD-0418-1E48-97E5-FB0A7B87EF8B}"/>
              </a:ext>
            </a:extLst>
          </p:cNvPr>
          <p:cNvSpPr/>
          <p:nvPr userDrawn="1"/>
        </p:nvSpPr>
        <p:spPr>
          <a:xfrm>
            <a:off x="0" y="0"/>
            <a:ext cx="9144000" cy="5143500"/>
          </a:xfrm>
          <a:prstGeom prst="rect">
            <a:avLst/>
          </a:prstGeom>
          <a:solidFill>
            <a:srgbClr val="0F2D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descr="A picture containing nature, night sky&#10;&#10;Description automatically generated">
            <a:extLst>
              <a:ext uri="{FF2B5EF4-FFF2-40B4-BE49-F238E27FC236}">
                <a16:creationId xmlns:a16="http://schemas.microsoft.com/office/drawing/2014/main" id="{331BC197-82B9-CD4A-A3DF-D6727672E8E1}"/>
              </a:ext>
            </a:extLst>
          </p:cNvPr>
          <p:cNvPicPr>
            <a:picLocks noChangeAspect="1"/>
          </p:cNvPicPr>
          <p:nvPr userDrawn="1"/>
        </p:nvPicPr>
        <p:blipFill rotWithShape="1">
          <a:blip r:embed="rId2" cstate="screen">
            <a:alphaModFix amt="60000"/>
            <a:extLst>
              <a:ext uri="{28A0092B-C50C-407E-A947-70E740481C1C}">
                <a14:useLocalDpi xmlns:a14="http://schemas.microsoft.com/office/drawing/2010/main"/>
              </a:ext>
            </a:extLst>
          </a:blip>
          <a:srcRect b="-182875"/>
          <a:stretch/>
        </p:blipFill>
        <p:spPr>
          <a:xfrm rot="10800000">
            <a:off x="0" y="-1190785"/>
            <a:ext cx="9144000" cy="6334284"/>
          </a:xfrm>
          <a:prstGeom prst="rect">
            <a:avLst/>
          </a:prstGeom>
        </p:spPr>
      </p:pic>
      <p:sp>
        <p:nvSpPr>
          <p:cNvPr id="2" name="Title 1"/>
          <p:cNvSpPr>
            <a:spLocks noGrp="1"/>
          </p:cNvSpPr>
          <p:nvPr>
            <p:ph type="title" hasCustomPrompt="1"/>
          </p:nvPr>
        </p:nvSpPr>
        <p:spPr>
          <a:xfrm>
            <a:off x="0" y="4390515"/>
            <a:ext cx="9144000" cy="1020685"/>
          </a:xfrm>
          <a:prstGeom prst="rect">
            <a:avLst/>
          </a:prstGeom>
        </p:spPr>
        <p:txBody>
          <a:bodyPr anchor="b">
            <a:normAutofit/>
          </a:bodyPr>
          <a:lstStyle>
            <a:lvl1pPr algn="ctr">
              <a:defRPr sz="7200">
                <a:solidFill>
                  <a:srgbClr val="1EC8D7"/>
                </a:solidFill>
                <a:latin typeface="Jockey Club Display" pitchFamily="2" charset="77"/>
              </a:defRPr>
            </a:lvl1pPr>
          </a:lstStyle>
          <a:p>
            <a:r>
              <a:rPr lang="en-GB" dirty="0"/>
              <a:t>SECTION HEADER</a:t>
            </a:r>
            <a:endParaRPr lang="en-US" dirty="0"/>
          </a:p>
        </p:txBody>
      </p:sp>
      <p:pic>
        <p:nvPicPr>
          <p:cNvPr id="3" name="Picture 2">
            <a:extLst>
              <a:ext uri="{FF2B5EF4-FFF2-40B4-BE49-F238E27FC236}">
                <a16:creationId xmlns:a16="http://schemas.microsoft.com/office/drawing/2014/main" id="{2CF4B18F-FD37-4645-AF64-6AB70D56BE4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150561288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old Section Header - Cream">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5C756FD-0418-1E48-97E5-FB0A7B87EF8B}"/>
              </a:ext>
            </a:extLst>
          </p:cNvPr>
          <p:cNvSpPr/>
          <p:nvPr userDrawn="1"/>
        </p:nvSpPr>
        <p:spPr>
          <a:xfrm>
            <a:off x="0" y="0"/>
            <a:ext cx="9144000" cy="5143500"/>
          </a:xfrm>
          <a:prstGeom prst="rect">
            <a:avLst/>
          </a:prstGeom>
          <a:solidFill>
            <a:srgbClr val="FDF8DF">
              <a:alpha val="7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a:extLst>
              <a:ext uri="{FF2B5EF4-FFF2-40B4-BE49-F238E27FC236}">
                <a16:creationId xmlns:a16="http://schemas.microsoft.com/office/drawing/2014/main" id="{35705E71-9BCE-1F43-AB10-2AC45C8F27E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b="-53609"/>
          <a:stretch/>
        </p:blipFill>
        <p:spPr>
          <a:xfrm rot="10800000">
            <a:off x="0" y="1738858"/>
            <a:ext cx="9144000" cy="3404641"/>
          </a:xfrm>
          <a:prstGeom prst="rect">
            <a:avLst/>
          </a:prstGeom>
        </p:spPr>
      </p:pic>
      <p:sp>
        <p:nvSpPr>
          <p:cNvPr id="2" name="Title 1"/>
          <p:cNvSpPr>
            <a:spLocks noGrp="1"/>
          </p:cNvSpPr>
          <p:nvPr>
            <p:ph type="title" hasCustomPrompt="1"/>
          </p:nvPr>
        </p:nvSpPr>
        <p:spPr>
          <a:xfrm>
            <a:off x="0" y="4390515"/>
            <a:ext cx="9144000" cy="1020685"/>
          </a:xfrm>
          <a:prstGeom prst="rect">
            <a:avLst/>
          </a:prstGeom>
        </p:spPr>
        <p:txBody>
          <a:bodyPr anchor="b">
            <a:normAutofit/>
          </a:bodyPr>
          <a:lstStyle>
            <a:lvl1pPr algn="ctr">
              <a:defRPr sz="7200">
                <a:solidFill>
                  <a:srgbClr val="AF9664"/>
                </a:solidFill>
                <a:latin typeface="Jockey Club Display" pitchFamily="2" charset="77"/>
              </a:defRPr>
            </a:lvl1pPr>
          </a:lstStyle>
          <a:p>
            <a:r>
              <a:rPr lang="en-GB" dirty="0"/>
              <a:t>SECTION HEADER</a:t>
            </a:r>
            <a:endParaRPr lang="en-US" dirty="0"/>
          </a:p>
        </p:txBody>
      </p:sp>
      <p:pic>
        <p:nvPicPr>
          <p:cNvPr id="6" name="Picture 5">
            <a:extLst>
              <a:ext uri="{FF2B5EF4-FFF2-40B4-BE49-F238E27FC236}">
                <a16:creationId xmlns:a16="http://schemas.microsoft.com/office/drawing/2014/main" id="{FDD116F7-6C97-2446-8EE4-3C8C7241747C}"/>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600950" y="191021"/>
            <a:ext cx="280158" cy="374081"/>
          </a:xfrm>
          <a:prstGeom prst="rect">
            <a:avLst/>
          </a:prstGeom>
        </p:spPr>
      </p:pic>
    </p:spTree>
    <p:extLst>
      <p:ext uri="{BB962C8B-B14F-4D97-AF65-F5344CB8AC3E}">
        <p14:creationId xmlns:p14="http://schemas.microsoft.com/office/powerpoint/2010/main" val="3820888066"/>
      </p:ext>
    </p:extLst>
  </p:cSld>
  <p:clrMapOvr>
    <a:masterClrMapping/>
  </p:clrMapOvr>
  <p:hf hd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2.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theme" Target="../theme/theme3.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theme" Target="../theme/theme4.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372132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 id="2147483696" r:id="rId18"/>
    <p:sldLayoutId id="2147483697" r:id="rId19"/>
    <p:sldLayoutId id="2147483698" r:id="rId20"/>
    <p:sldLayoutId id="2147483699" r:id="rId21"/>
    <p:sldLayoutId id="2147483700" r:id="rId22"/>
    <p:sldLayoutId id="2147483701" r:id="rId23"/>
    <p:sldLayoutId id="2147483702" r:id="rId24"/>
    <p:sldLayoutId id="2147483703" r:id="rId25"/>
    <p:sldLayoutId id="2147483704" r:id="rId26"/>
    <p:sldLayoutId id="2147483705" r:id="rId27"/>
    <p:sldLayoutId id="2147483706" r:id="rId28"/>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61A31DC-D1BF-EA46-92E9-A33A319C6359}" type="datetimeFigureOut">
              <a:rPr lang="en-US" smtClean="0"/>
              <a:t>10/4/24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002B0E0-ED03-F042-BE5E-33271BEB8FD0}" type="slidenum">
              <a:rPr lang="en-US" smtClean="0"/>
              <a:t>‹#›</a:t>
            </a:fld>
            <a:endParaRPr lang="en-US"/>
          </a:p>
        </p:txBody>
      </p:sp>
    </p:spTree>
    <p:extLst>
      <p:ext uri="{BB962C8B-B14F-4D97-AF65-F5344CB8AC3E}">
        <p14:creationId xmlns:p14="http://schemas.microsoft.com/office/powerpoint/2010/main" val="2743209345"/>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54"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61A31DC-D1BF-EA46-92E9-A33A319C6359}" type="datetimeFigureOut">
              <a:rPr lang="en-US" smtClean="0"/>
              <a:t>10/4/24</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002B0E0-ED03-F042-BE5E-33271BEB8FD0}" type="slidenum">
              <a:rPr lang="en-US" smtClean="0"/>
              <a:t>‹#›</a:t>
            </a:fld>
            <a:endParaRPr lang="en-US"/>
          </a:p>
        </p:txBody>
      </p:sp>
    </p:spTree>
    <p:extLst>
      <p:ext uri="{BB962C8B-B14F-4D97-AF65-F5344CB8AC3E}">
        <p14:creationId xmlns:p14="http://schemas.microsoft.com/office/powerpoint/2010/main" val="3063832334"/>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Lst>
  <p:txStyles>
    <p:titleStyle>
      <a:lvl1pPr algn="l" defTabSz="68576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C4D8C4F-034D-F273-42CD-B7F6D5A3024D}"/>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A181EAF-F5B5-67D6-D17D-F2F9BBC6A522}"/>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172C85-0CB2-2338-EC58-2A3AB1D63887}"/>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82000"/>
                  </a:schemeClr>
                </a:solidFill>
              </a:defRPr>
            </a:lvl1pPr>
          </a:lstStyle>
          <a:p>
            <a:fld id="{1222884E-8164-4B3F-A80B-FA0F615ACBB2}" type="datetimeFigureOut">
              <a:rPr lang="en-GB" smtClean="0"/>
              <a:t>04/10/2024</a:t>
            </a:fld>
            <a:endParaRPr lang="en-GB"/>
          </a:p>
        </p:txBody>
      </p:sp>
      <p:sp>
        <p:nvSpPr>
          <p:cNvPr id="5" name="Footer Placeholder 4">
            <a:extLst>
              <a:ext uri="{FF2B5EF4-FFF2-40B4-BE49-F238E27FC236}">
                <a16:creationId xmlns:a16="http://schemas.microsoft.com/office/drawing/2014/main" id="{13C5E0A5-0D9D-D66B-0CE5-90A75E4BBC17}"/>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1F81065-65FA-E3EA-6730-B56E8379F711}"/>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82000"/>
                  </a:schemeClr>
                </a:solidFill>
              </a:defRPr>
            </a:lvl1pPr>
          </a:lstStyle>
          <a:p>
            <a:fld id="{B2CBAA2D-DE38-4BAA-BA4B-4B557D4CD35B}" type="slidenum">
              <a:rPr lang="en-GB" smtClean="0"/>
              <a:t>‹#›</a:t>
            </a:fld>
            <a:endParaRPr lang="en-GB"/>
          </a:p>
        </p:txBody>
      </p:sp>
    </p:spTree>
    <p:extLst>
      <p:ext uri="{BB962C8B-B14F-4D97-AF65-F5344CB8AC3E}">
        <p14:creationId xmlns:p14="http://schemas.microsoft.com/office/powerpoint/2010/main" val="1878295960"/>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56.xml"/><Relationship Id="rId5" Type="http://schemas.openxmlformats.org/officeDocument/2006/relationships/image" Target="../media/image33.png"/><Relationship Id="rId4" Type="http://schemas.openxmlformats.org/officeDocument/2006/relationships/image" Target="../media/image3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video" Target="https://www.youtube.com/embed/2A_7WvoKQYk?feature=oembed" TargetMode="External"/><Relationship Id="rId1" Type="http://schemas.openxmlformats.org/officeDocument/2006/relationships/tags" Target="../tags/tag4.xml"/><Relationship Id="rId6" Type="http://schemas.openxmlformats.org/officeDocument/2006/relationships/image" Target="../media/image41.jpeg"/><Relationship Id="rId5" Type="http://schemas.openxmlformats.org/officeDocument/2006/relationships/image" Target="../media/image37.emf"/><Relationship Id="rId4" Type="http://schemas.openxmlformats.org/officeDocument/2006/relationships/oleObject" Target="../embeddings/oleObject1.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1.xml"/></Relationships>
</file>

<file path=ppt/slides/_rels/slide20.xml.rels><?xml version="1.0" encoding="UTF-8" standalone="yes"?>
<Relationships xmlns="http://schemas.openxmlformats.org/package/2006/relationships"><Relationship Id="rId3" Type="http://schemas.openxmlformats.org/officeDocument/2006/relationships/image" Target="../media/image42.emf"/><Relationship Id="rId7" Type="http://schemas.openxmlformats.org/officeDocument/2006/relationships/image" Target="../media/image46.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43.emf"/></Relationships>
</file>

<file path=ppt/slides/_rels/slide21.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5.png"/><Relationship Id="rId7"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2.xml"/><Relationship Id="rId1" Type="http://schemas.openxmlformats.org/officeDocument/2006/relationships/slideLayout" Target="../slideLayouts/slideLayout12.xml"/><Relationship Id="rId4" Type="http://schemas.openxmlformats.org/officeDocument/2006/relationships/chart" Target="../charts/chart3.xml"/></Relationships>
</file>

<file path=ppt/slides/_rels/slide2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slideLayout" Target="../slideLayouts/slideLayout50.xml"/><Relationship Id="rId1" Type="http://schemas.openxmlformats.org/officeDocument/2006/relationships/video" Target="https://www.youtube.com/embed/npTKQrKeY-E?start=5&amp;feature=oembed"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3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1.xml"/></Relationships>
</file>

<file path=ppt/slides/_rels/slide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tags" Target="../tags/tag1.xml"/><Relationship Id="rId5" Type="http://schemas.openxmlformats.org/officeDocument/2006/relationships/image" Target="../media/image38.png"/><Relationship Id="rId4" Type="http://schemas.openxmlformats.org/officeDocument/2006/relationships/image" Target="../media/image37.emf"/></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4.xml"/><Relationship Id="rId1" Type="http://schemas.openxmlformats.org/officeDocument/2006/relationships/tags" Target="../tags/tag2.xml"/><Relationship Id="rId5" Type="http://schemas.openxmlformats.org/officeDocument/2006/relationships/chart" Target="../charts/chart1.xml"/><Relationship Id="rId4" Type="http://schemas.openxmlformats.org/officeDocument/2006/relationships/image" Target="../media/image3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4.xml"/><Relationship Id="rId1" Type="http://schemas.openxmlformats.org/officeDocument/2006/relationships/tags" Target="../tags/tag3.xml"/><Relationship Id="rId5" Type="http://schemas.openxmlformats.org/officeDocument/2006/relationships/image" Target="../media/image39.png"/><Relationship Id="rId4" Type="http://schemas.openxmlformats.org/officeDocument/2006/relationships/image" Target="../media/image3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D52D2C3-A071-1A26-1620-C592108C63DC}"/>
              </a:ext>
            </a:extLst>
          </p:cNvPr>
          <p:cNvPicPr>
            <a:picLocks/>
          </p:cNvPicPr>
          <p:nvPr/>
        </p:nvPicPr>
        <p:blipFill>
          <a:blip r:embed="rId2"/>
          <a:stretch>
            <a:fillRect/>
          </a:stretch>
        </p:blipFill>
        <p:spPr>
          <a:xfrm>
            <a:off x="0" y="2343149"/>
            <a:ext cx="8729202" cy="2800351"/>
          </a:xfrm>
          <a:prstGeom prst="rect">
            <a:avLst/>
          </a:prstGeom>
        </p:spPr>
      </p:pic>
      <p:pic>
        <p:nvPicPr>
          <p:cNvPr id="13" name="Picture 12">
            <a:extLst>
              <a:ext uri="{FF2B5EF4-FFF2-40B4-BE49-F238E27FC236}">
                <a16:creationId xmlns:a16="http://schemas.microsoft.com/office/drawing/2014/main" id="{8B1CB06C-854D-0951-5C66-77ABE94BD87B}"/>
              </a:ext>
            </a:extLst>
          </p:cNvPr>
          <p:cNvPicPr>
            <a:picLocks noChangeAspect="1"/>
          </p:cNvPicPr>
          <p:nvPr/>
        </p:nvPicPr>
        <p:blipFill>
          <a:blip r:embed="rId3">
            <a:alphaModFix amt="10000"/>
          </a:blip>
          <a:stretch>
            <a:fillRect/>
          </a:stretch>
        </p:blipFill>
        <p:spPr>
          <a:xfrm>
            <a:off x="1943100" y="2866572"/>
            <a:ext cx="3495880" cy="3495880"/>
          </a:xfrm>
          <a:prstGeom prst="rect">
            <a:avLst/>
          </a:prstGeom>
        </p:spPr>
      </p:pic>
      <p:sp>
        <p:nvSpPr>
          <p:cNvPr id="3" name="Rectangle 2">
            <a:extLst>
              <a:ext uri="{FF2B5EF4-FFF2-40B4-BE49-F238E27FC236}">
                <a16:creationId xmlns:a16="http://schemas.microsoft.com/office/drawing/2014/main" id="{113FDA75-45DF-1B46-C12A-2A7F1B1772D2}"/>
              </a:ext>
            </a:extLst>
          </p:cNvPr>
          <p:cNvSpPr/>
          <p:nvPr/>
        </p:nvSpPr>
        <p:spPr>
          <a:xfrm>
            <a:off x="1" y="3040"/>
            <a:ext cx="9144000" cy="128327"/>
          </a:xfrm>
          <a:prstGeom prst="rect">
            <a:avLst/>
          </a:prstGeom>
          <a:solidFill>
            <a:srgbClr val="CA915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4" name="object 12">
            <a:extLst>
              <a:ext uri="{FF2B5EF4-FFF2-40B4-BE49-F238E27FC236}">
                <a16:creationId xmlns:a16="http://schemas.microsoft.com/office/drawing/2014/main" id="{3D1B748C-3CE8-531A-F722-C1131D98BDEA}"/>
              </a:ext>
            </a:extLst>
          </p:cNvPr>
          <p:cNvSpPr txBox="1"/>
          <p:nvPr/>
        </p:nvSpPr>
        <p:spPr>
          <a:xfrm>
            <a:off x="1100136" y="693970"/>
            <a:ext cx="3287506" cy="1497911"/>
          </a:xfrm>
          <a:prstGeom prst="rect">
            <a:avLst/>
          </a:prstGeom>
        </p:spPr>
        <p:txBody>
          <a:bodyPr vert="horz" wrap="square" lIns="0" tIns="2858" rIns="0" bIns="0" rtlCol="0">
            <a:spAutoFit/>
          </a:bodyPr>
          <a:lstStyle/>
          <a:p>
            <a:pPr>
              <a:lnSpc>
                <a:spcPts val="2940"/>
              </a:lnSpc>
            </a:pPr>
            <a:r>
              <a:rPr lang="en-GB" sz="2700" dirty="0">
                <a:solidFill>
                  <a:srgbClr val="6B1739"/>
                </a:solidFill>
                <a:latin typeface="Bellefair" pitchFamily="2" charset="-79"/>
                <a:cs typeface="Bellefair" pitchFamily="2" charset="-79"/>
              </a:rPr>
              <a:t>SOCIAL LICENCE AND THE </a:t>
            </a:r>
          </a:p>
          <a:p>
            <a:pPr>
              <a:lnSpc>
                <a:spcPts val="2940"/>
              </a:lnSpc>
            </a:pPr>
            <a:r>
              <a:rPr lang="en-GB" sz="2700" dirty="0">
                <a:solidFill>
                  <a:srgbClr val="6B1739"/>
                </a:solidFill>
                <a:latin typeface="Bellefair" pitchFamily="2" charset="-79"/>
                <a:cs typeface="Bellefair" pitchFamily="2" charset="-79"/>
              </a:rPr>
              <a:t>RANDOX GRAND NATIONAL</a:t>
            </a:r>
          </a:p>
        </p:txBody>
      </p:sp>
      <p:sp>
        <p:nvSpPr>
          <p:cNvPr id="5" name="object 12">
            <a:extLst>
              <a:ext uri="{FF2B5EF4-FFF2-40B4-BE49-F238E27FC236}">
                <a16:creationId xmlns:a16="http://schemas.microsoft.com/office/drawing/2014/main" id="{621A79A9-3C17-29B5-843D-CC6D3F82FEEA}"/>
              </a:ext>
            </a:extLst>
          </p:cNvPr>
          <p:cNvSpPr txBox="1"/>
          <p:nvPr/>
        </p:nvSpPr>
        <p:spPr>
          <a:xfrm>
            <a:off x="4933336" y="3023330"/>
            <a:ext cx="2090584" cy="675634"/>
          </a:xfrm>
          <a:prstGeom prst="rect">
            <a:avLst/>
          </a:prstGeom>
        </p:spPr>
        <p:txBody>
          <a:bodyPr vert="horz" wrap="square" lIns="0" tIns="2858" rIns="0" bIns="0" rtlCol="0">
            <a:spAutoFit/>
          </a:bodyPr>
          <a:lstStyle/>
          <a:p>
            <a:pPr>
              <a:lnSpc>
                <a:spcPts val="2640"/>
              </a:lnSpc>
            </a:pPr>
            <a:r>
              <a:rPr lang="en-GB" sz="2400" dirty="0">
                <a:solidFill>
                  <a:srgbClr val="6B1739"/>
                </a:solidFill>
                <a:latin typeface="Bellefair" pitchFamily="2" charset="-79"/>
                <a:cs typeface="Bellefair" pitchFamily="2" charset="-79"/>
              </a:rPr>
              <a:t>NEVIN TRUESDALE</a:t>
            </a:r>
          </a:p>
        </p:txBody>
      </p:sp>
      <p:sp>
        <p:nvSpPr>
          <p:cNvPr id="6" name="object 12">
            <a:extLst>
              <a:ext uri="{FF2B5EF4-FFF2-40B4-BE49-F238E27FC236}">
                <a16:creationId xmlns:a16="http://schemas.microsoft.com/office/drawing/2014/main" id="{567E5128-C82F-55CC-2F1B-9F7A7506C9DB}"/>
              </a:ext>
            </a:extLst>
          </p:cNvPr>
          <p:cNvSpPr txBox="1"/>
          <p:nvPr/>
        </p:nvSpPr>
        <p:spPr>
          <a:xfrm>
            <a:off x="4960988" y="3764624"/>
            <a:ext cx="1678141" cy="158762"/>
          </a:xfrm>
          <a:prstGeom prst="rect">
            <a:avLst/>
          </a:prstGeom>
        </p:spPr>
        <p:txBody>
          <a:bodyPr vert="horz" wrap="square" lIns="0" tIns="2858" rIns="0" bIns="0" rtlCol="0">
            <a:spAutoFit/>
          </a:bodyPr>
          <a:lstStyle/>
          <a:p>
            <a:r>
              <a:rPr lang="en-GB" sz="1013" dirty="0">
                <a:latin typeface="Arial" panose="020B0604020202020204" pitchFamily="34" charset="0"/>
                <a:cs typeface="Arial" panose="020B0604020202020204" pitchFamily="34" charset="0"/>
              </a:rPr>
              <a:t>Chief Executive, Jockey Club</a:t>
            </a:r>
          </a:p>
        </p:txBody>
      </p:sp>
      <p:pic>
        <p:nvPicPr>
          <p:cNvPr id="7" name="Picture 6">
            <a:extLst>
              <a:ext uri="{FF2B5EF4-FFF2-40B4-BE49-F238E27FC236}">
                <a16:creationId xmlns:a16="http://schemas.microsoft.com/office/drawing/2014/main" id="{4A01CE3F-CFD9-DF40-3E0D-D321207210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950" y="4400551"/>
            <a:ext cx="1200150" cy="427922"/>
          </a:xfrm>
          <a:prstGeom prst="rect">
            <a:avLst/>
          </a:prstGeom>
        </p:spPr>
      </p:pic>
      <p:pic>
        <p:nvPicPr>
          <p:cNvPr id="11" name="Picture 10">
            <a:extLst>
              <a:ext uri="{FF2B5EF4-FFF2-40B4-BE49-F238E27FC236}">
                <a16:creationId xmlns:a16="http://schemas.microsoft.com/office/drawing/2014/main" id="{1F4772C2-B6BB-8481-B5E7-E1A931EBBA5B}"/>
              </a:ext>
            </a:extLst>
          </p:cNvPr>
          <p:cNvPicPr>
            <a:picLocks noChangeAspect="1"/>
          </p:cNvPicPr>
          <p:nvPr/>
        </p:nvPicPr>
        <p:blipFill rotWithShape="1">
          <a:blip r:embed="rId5"/>
          <a:srcRect l="27645" t="8055" r="31141" b="22134"/>
          <a:stretch/>
        </p:blipFill>
        <p:spPr>
          <a:xfrm>
            <a:off x="4914900" y="693970"/>
            <a:ext cx="1657350" cy="2105634"/>
          </a:xfrm>
          <a:prstGeom prst="rect">
            <a:avLst/>
          </a:prstGeom>
        </p:spPr>
      </p:pic>
    </p:spTree>
    <p:extLst>
      <p:ext uri="{BB962C8B-B14F-4D97-AF65-F5344CB8AC3E}">
        <p14:creationId xmlns:p14="http://schemas.microsoft.com/office/powerpoint/2010/main" val="40756378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78F1-78D8-0441-9913-EE3977A3F852}"/>
              </a:ext>
            </a:extLst>
          </p:cNvPr>
          <p:cNvSpPr>
            <a:spLocks noGrp="1"/>
          </p:cNvSpPr>
          <p:nvPr>
            <p:ph type="title"/>
          </p:nvPr>
        </p:nvSpPr>
        <p:spPr>
          <a:xfrm>
            <a:off x="395536" y="1789832"/>
            <a:ext cx="4999424" cy="792088"/>
          </a:xfrm>
        </p:spPr>
        <p:txBody>
          <a:bodyPr>
            <a:normAutofit fontScale="90000"/>
          </a:bodyPr>
          <a:lstStyle/>
          <a:p>
            <a:br>
              <a:rPr lang="en-GB" sz="3675" b="1" dirty="0"/>
            </a:br>
            <a:br>
              <a:rPr lang="en-GB" sz="3675" b="1" dirty="0"/>
            </a:br>
            <a:r>
              <a:rPr lang="en-GB" sz="3675" b="1" dirty="0"/>
              <a:t>Evolution not Revolution</a:t>
            </a:r>
            <a:br>
              <a:rPr lang="en-GB" sz="3675" b="1" dirty="0"/>
            </a:br>
            <a:br>
              <a:rPr lang="en-GB" sz="3675" b="1" dirty="0"/>
            </a:br>
            <a:endParaRPr lang="en-GB" dirty="0"/>
          </a:p>
        </p:txBody>
      </p:sp>
    </p:spTree>
    <p:extLst>
      <p:ext uri="{BB962C8B-B14F-4D97-AF65-F5344CB8AC3E}">
        <p14:creationId xmlns:p14="http://schemas.microsoft.com/office/powerpoint/2010/main" val="20322079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Evolution</a:t>
            </a:r>
          </a:p>
        </p:txBody>
      </p:sp>
      <p:sp>
        <p:nvSpPr>
          <p:cNvPr id="3" name="Content Placeholder 2">
            <a:extLst>
              <a:ext uri="{FF2B5EF4-FFF2-40B4-BE49-F238E27FC236}">
                <a16:creationId xmlns:a16="http://schemas.microsoft.com/office/drawing/2014/main" id="{44ADB0E9-2BDC-4646-97EE-91A4A5370E93}"/>
              </a:ext>
            </a:extLst>
          </p:cNvPr>
          <p:cNvSpPr>
            <a:spLocks noGrp="1"/>
          </p:cNvSpPr>
          <p:nvPr>
            <p:ph sz="half" idx="15"/>
          </p:nvPr>
        </p:nvSpPr>
        <p:spPr>
          <a:xfrm>
            <a:off x="3788154" y="4045461"/>
            <a:ext cx="2184959" cy="444691"/>
          </a:xfrm>
        </p:spPr>
        <p:txBody>
          <a:bodyPr/>
          <a:lstStyle/>
          <a:p>
            <a:r>
              <a:rPr lang="en-GB" dirty="0">
                <a:solidFill>
                  <a:srgbClr val="000000"/>
                </a:solidFill>
              </a:rPr>
              <a:t>Landing areas of fences 4, 5 &amp; 13 levelled.</a:t>
            </a:r>
          </a:p>
          <a:p>
            <a:endParaRPr lang="en-GB" dirty="0">
              <a:solidFill>
                <a:srgbClr val="000000"/>
              </a:solidFill>
              <a:effectLst/>
            </a:endParaRPr>
          </a:p>
        </p:txBody>
      </p:sp>
      <p:sp>
        <p:nvSpPr>
          <p:cNvPr id="4" name="Content Placeholder 3">
            <a:extLst>
              <a:ext uri="{FF2B5EF4-FFF2-40B4-BE49-F238E27FC236}">
                <a16:creationId xmlns:a16="http://schemas.microsoft.com/office/drawing/2014/main" id="{5B7BA3C1-052D-D945-99BC-CF01BF92A4A0}"/>
              </a:ext>
            </a:extLst>
          </p:cNvPr>
          <p:cNvSpPr>
            <a:spLocks noGrp="1"/>
          </p:cNvSpPr>
          <p:nvPr>
            <p:ph sz="half" idx="16"/>
          </p:nvPr>
        </p:nvSpPr>
        <p:spPr>
          <a:xfrm>
            <a:off x="802969" y="1375090"/>
            <a:ext cx="2184959" cy="498951"/>
          </a:xfrm>
        </p:spPr>
        <p:txBody>
          <a:bodyPr anchor="t"/>
          <a:lstStyle/>
          <a:p>
            <a:r>
              <a:rPr lang="en-GB" dirty="0">
                <a:solidFill>
                  <a:srgbClr val="000000"/>
                </a:solidFill>
              </a:rPr>
              <a:t>Grand National Review Panel formed</a:t>
            </a:r>
            <a:endParaRPr lang="en-GB" dirty="0">
              <a:solidFill>
                <a:srgbClr val="000000"/>
              </a:solidFill>
              <a:effectLst/>
            </a:endParaRPr>
          </a:p>
        </p:txBody>
      </p:sp>
      <p:sp>
        <p:nvSpPr>
          <p:cNvPr id="5" name="Content Placeholder 4">
            <a:extLst>
              <a:ext uri="{FF2B5EF4-FFF2-40B4-BE49-F238E27FC236}">
                <a16:creationId xmlns:a16="http://schemas.microsoft.com/office/drawing/2014/main" id="{F5B0F1C7-0196-7840-8748-2F40C80A2D95}"/>
              </a:ext>
            </a:extLst>
          </p:cNvPr>
          <p:cNvSpPr>
            <a:spLocks noGrp="1"/>
          </p:cNvSpPr>
          <p:nvPr>
            <p:ph sz="half" idx="17"/>
          </p:nvPr>
        </p:nvSpPr>
        <p:spPr>
          <a:xfrm>
            <a:off x="6986776" y="1400910"/>
            <a:ext cx="2184959" cy="567889"/>
          </a:xfrm>
        </p:spPr>
        <p:txBody>
          <a:bodyPr/>
          <a:lstStyle/>
          <a:p>
            <a:r>
              <a:rPr lang="en-GB" dirty="0">
                <a:solidFill>
                  <a:srgbClr val="000000"/>
                </a:solidFill>
                <a:effectLst/>
              </a:rPr>
              <a:t>Timber cores on all fences replaced with </a:t>
            </a:r>
            <a:r>
              <a:rPr lang="en-GB" dirty="0" err="1">
                <a:solidFill>
                  <a:srgbClr val="000000"/>
                </a:solidFill>
                <a:effectLst/>
              </a:rPr>
              <a:t>Easyfix</a:t>
            </a:r>
            <a:r>
              <a:rPr lang="en-GB" dirty="0">
                <a:solidFill>
                  <a:srgbClr val="000000"/>
                </a:solidFill>
                <a:effectLst/>
              </a:rPr>
              <a:t> tubs and plastic birch which the spruce is then laced into. Additional catching pens installed at Fences 4 &amp; 12 </a:t>
            </a:r>
          </a:p>
          <a:p>
            <a:endParaRPr lang="en-GB" dirty="0">
              <a:solidFill>
                <a:srgbClr val="000000"/>
              </a:solidFill>
              <a:effectLst/>
            </a:endParaRPr>
          </a:p>
        </p:txBody>
      </p:sp>
      <p:sp>
        <p:nvSpPr>
          <p:cNvPr id="6" name="Content Placeholder 5">
            <a:extLst>
              <a:ext uri="{FF2B5EF4-FFF2-40B4-BE49-F238E27FC236}">
                <a16:creationId xmlns:a16="http://schemas.microsoft.com/office/drawing/2014/main" id="{892CFD96-91DC-7147-AF58-ACBD42526419}"/>
              </a:ext>
            </a:extLst>
          </p:cNvPr>
          <p:cNvSpPr>
            <a:spLocks noGrp="1"/>
          </p:cNvSpPr>
          <p:nvPr>
            <p:ph sz="half" idx="18"/>
          </p:nvPr>
        </p:nvSpPr>
        <p:spPr>
          <a:xfrm>
            <a:off x="6986775" y="2065755"/>
            <a:ext cx="2184959" cy="567433"/>
          </a:xfrm>
        </p:spPr>
        <p:txBody>
          <a:bodyPr/>
          <a:lstStyle/>
          <a:p>
            <a:r>
              <a:rPr lang="en-GB" dirty="0">
                <a:solidFill>
                  <a:srgbClr val="000000"/>
                </a:solidFill>
                <a:effectLst/>
              </a:rPr>
              <a:t>Course formall</a:t>
            </a:r>
            <a:r>
              <a:rPr lang="en-GB" dirty="0">
                <a:solidFill>
                  <a:srgbClr val="000000"/>
                </a:solidFill>
              </a:rPr>
              <a:t>y surveyed - official distance reduced to 4m2f 74yds</a:t>
            </a:r>
            <a:endParaRPr lang="en-GB" dirty="0">
              <a:solidFill>
                <a:srgbClr val="000000"/>
              </a:solidFill>
              <a:effectLst/>
            </a:endParaRPr>
          </a:p>
        </p:txBody>
      </p:sp>
      <p:sp>
        <p:nvSpPr>
          <p:cNvPr id="7" name="Content Placeholder 6">
            <a:extLst>
              <a:ext uri="{FF2B5EF4-FFF2-40B4-BE49-F238E27FC236}">
                <a16:creationId xmlns:a16="http://schemas.microsoft.com/office/drawing/2014/main" id="{6F4887FA-5792-804B-B4A9-A70FBE7A3EF0}"/>
              </a:ext>
            </a:extLst>
          </p:cNvPr>
          <p:cNvSpPr>
            <a:spLocks noGrp="1"/>
          </p:cNvSpPr>
          <p:nvPr>
            <p:ph sz="half" idx="19"/>
          </p:nvPr>
        </p:nvSpPr>
        <p:spPr>
          <a:xfrm>
            <a:off x="802969" y="2157820"/>
            <a:ext cx="2184959" cy="644601"/>
          </a:xfrm>
        </p:spPr>
        <p:txBody>
          <a:bodyPr anchor="t"/>
          <a:lstStyle/>
          <a:p>
            <a:r>
              <a:rPr lang="en-GB" dirty="0">
                <a:solidFill>
                  <a:srgbClr val="000000"/>
                </a:solidFill>
              </a:rPr>
              <a:t>Bypass areas and Canal Turn catching pen constructed</a:t>
            </a:r>
          </a:p>
        </p:txBody>
      </p:sp>
      <p:sp>
        <p:nvSpPr>
          <p:cNvPr id="8" name="Content Placeholder 7">
            <a:extLst>
              <a:ext uri="{FF2B5EF4-FFF2-40B4-BE49-F238E27FC236}">
                <a16:creationId xmlns:a16="http://schemas.microsoft.com/office/drawing/2014/main" id="{E330775A-6DBE-8249-B4AE-1D87E2E52286}"/>
              </a:ext>
            </a:extLst>
          </p:cNvPr>
          <p:cNvSpPr>
            <a:spLocks noGrp="1"/>
          </p:cNvSpPr>
          <p:nvPr>
            <p:ph sz="half" idx="20"/>
          </p:nvPr>
        </p:nvSpPr>
        <p:spPr>
          <a:xfrm>
            <a:off x="3788154" y="2091516"/>
            <a:ext cx="2184959" cy="644601"/>
          </a:xfrm>
        </p:spPr>
        <p:txBody>
          <a:bodyPr/>
          <a:lstStyle/>
          <a:p>
            <a:r>
              <a:rPr lang="en-GB" dirty="0">
                <a:solidFill>
                  <a:srgbClr val="000000"/>
                </a:solidFill>
                <a:effectLst/>
              </a:rPr>
              <a:t>Introduction of formal pre-racing briefings between Officials and Jockeys</a:t>
            </a:r>
          </a:p>
        </p:txBody>
      </p:sp>
      <p:sp>
        <p:nvSpPr>
          <p:cNvPr id="9" name="Content Placeholder 8">
            <a:extLst>
              <a:ext uri="{FF2B5EF4-FFF2-40B4-BE49-F238E27FC236}">
                <a16:creationId xmlns:a16="http://schemas.microsoft.com/office/drawing/2014/main" id="{C11F67A0-FCEC-E540-A16F-E4B3BBC43B08}"/>
              </a:ext>
            </a:extLst>
          </p:cNvPr>
          <p:cNvSpPr>
            <a:spLocks noGrp="1"/>
          </p:cNvSpPr>
          <p:nvPr>
            <p:ph sz="half" idx="21"/>
          </p:nvPr>
        </p:nvSpPr>
        <p:spPr>
          <a:xfrm>
            <a:off x="779391" y="3983552"/>
            <a:ext cx="2184959" cy="524848"/>
          </a:xfrm>
        </p:spPr>
        <p:txBody>
          <a:bodyPr anchor="t"/>
          <a:lstStyle/>
          <a:p>
            <a:r>
              <a:rPr lang="en-GB" dirty="0">
                <a:solidFill>
                  <a:srgbClr val="000000"/>
                </a:solidFill>
              </a:rPr>
              <a:t>3yr R&amp;D into cores of fences – all non-ditch fences cores replaced, April 2013 </a:t>
            </a:r>
            <a:endParaRPr lang="en-GB" dirty="0">
              <a:solidFill>
                <a:srgbClr val="000000"/>
              </a:solidFill>
              <a:effectLst/>
            </a:endParaRPr>
          </a:p>
        </p:txBody>
      </p:sp>
      <p:sp>
        <p:nvSpPr>
          <p:cNvPr id="10" name="Content Placeholder 9">
            <a:extLst>
              <a:ext uri="{FF2B5EF4-FFF2-40B4-BE49-F238E27FC236}">
                <a16:creationId xmlns:a16="http://schemas.microsoft.com/office/drawing/2014/main" id="{B1947F28-6ADD-FF4F-8766-83CCA24ADDDE}"/>
              </a:ext>
            </a:extLst>
          </p:cNvPr>
          <p:cNvSpPr>
            <a:spLocks noGrp="1"/>
          </p:cNvSpPr>
          <p:nvPr>
            <p:ph sz="half" idx="22"/>
          </p:nvPr>
        </p:nvSpPr>
        <p:spPr>
          <a:xfrm>
            <a:off x="3788154" y="1145498"/>
            <a:ext cx="2184959" cy="644601"/>
          </a:xfrm>
        </p:spPr>
        <p:txBody>
          <a:bodyPr/>
          <a:lstStyle/>
          <a:p>
            <a:r>
              <a:rPr lang="en-GB" dirty="0">
                <a:solidFill>
                  <a:srgbClr val="000000"/>
                </a:solidFill>
              </a:rPr>
              <a:t>£150k invested in pop-up irrigation, with a further £100k spent in 2013</a:t>
            </a:r>
            <a:endParaRPr lang="en-GB" dirty="0">
              <a:solidFill>
                <a:srgbClr val="000000"/>
              </a:solidFill>
              <a:effectLst/>
            </a:endParaRPr>
          </a:p>
        </p:txBody>
      </p:sp>
      <p:sp>
        <p:nvSpPr>
          <p:cNvPr id="11" name="Rectangle 10">
            <a:extLst>
              <a:ext uri="{FF2B5EF4-FFF2-40B4-BE49-F238E27FC236}">
                <a16:creationId xmlns:a16="http://schemas.microsoft.com/office/drawing/2014/main" id="{62926095-4A98-374D-831C-9B61C2393EA3}"/>
              </a:ext>
            </a:extLst>
          </p:cNvPr>
          <p:cNvSpPr/>
          <p:nvPr/>
        </p:nvSpPr>
        <p:spPr>
          <a:xfrm rot="2700000">
            <a:off x="3112012" y="299843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2011</a:t>
            </a:r>
            <a:endParaRPr kumimoji="0" lang="en-GB" sz="14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12" name="Rectangle 11">
            <a:extLst>
              <a:ext uri="{FF2B5EF4-FFF2-40B4-BE49-F238E27FC236}">
                <a16:creationId xmlns:a16="http://schemas.microsoft.com/office/drawing/2014/main" id="{5E00A6C1-6160-C44F-91EC-9ED0D3C067B9}"/>
              </a:ext>
            </a:extLst>
          </p:cNvPr>
          <p:cNvSpPr/>
          <p:nvPr/>
        </p:nvSpPr>
        <p:spPr>
          <a:xfrm rot="2700000">
            <a:off x="6348579" y="299843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2023</a:t>
            </a:r>
          </a:p>
        </p:txBody>
      </p:sp>
      <p:sp>
        <p:nvSpPr>
          <p:cNvPr id="13" name="Rectangle 12">
            <a:extLst>
              <a:ext uri="{FF2B5EF4-FFF2-40B4-BE49-F238E27FC236}">
                <a16:creationId xmlns:a16="http://schemas.microsoft.com/office/drawing/2014/main" id="{204C79BE-114B-EC4A-A94B-6E3C0DE23AC7}"/>
              </a:ext>
            </a:extLst>
          </p:cNvPr>
          <p:cNvSpPr/>
          <p:nvPr/>
        </p:nvSpPr>
        <p:spPr>
          <a:xfrm rot="2700000">
            <a:off x="6348579" y="387999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2023</a:t>
            </a:r>
          </a:p>
        </p:txBody>
      </p:sp>
      <p:sp>
        <p:nvSpPr>
          <p:cNvPr id="14" name="Rectangle 13">
            <a:extLst>
              <a:ext uri="{FF2B5EF4-FFF2-40B4-BE49-F238E27FC236}">
                <a16:creationId xmlns:a16="http://schemas.microsoft.com/office/drawing/2014/main" id="{0B858197-4D38-8848-AF64-70B87C5DBDFA}"/>
              </a:ext>
            </a:extLst>
          </p:cNvPr>
          <p:cNvSpPr/>
          <p:nvPr/>
        </p:nvSpPr>
        <p:spPr>
          <a:xfrm rot="2700000">
            <a:off x="3112012" y="211686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2011</a:t>
            </a:r>
          </a:p>
        </p:txBody>
      </p:sp>
      <p:sp>
        <p:nvSpPr>
          <p:cNvPr id="15" name="Rectangle 14">
            <a:extLst>
              <a:ext uri="{FF2B5EF4-FFF2-40B4-BE49-F238E27FC236}">
                <a16:creationId xmlns:a16="http://schemas.microsoft.com/office/drawing/2014/main" id="{85643A0E-0FB6-E340-A9A4-8253786DCDE5}"/>
              </a:ext>
            </a:extLst>
          </p:cNvPr>
          <p:cNvSpPr/>
          <p:nvPr/>
        </p:nvSpPr>
        <p:spPr>
          <a:xfrm rot="2700000">
            <a:off x="3112012" y="387999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2012</a:t>
            </a:r>
          </a:p>
        </p:txBody>
      </p:sp>
      <p:sp>
        <p:nvSpPr>
          <p:cNvPr id="16" name="Rectangle 15">
            <a:extLst>
              <a:ext uri="{FF2B5EF4-FFF2-40B4-BE49-F238E27FC236}">
                <a16:creationId xmlns:a16="http://schemas.microsoft.com/office/drawing/2014/main" id="{0114A74C-DDFD-4A4A-8A9F-247AD3FCB6E4}"/>
              </a:ext>
            </a:extLst>
          </p:cNvPr>
          <p:cNvSpPr/>
          <p:nvPr/>
        </p:nvSpPr>
        <p:spPr>
          <a:xfrm rot="2700000">
            <a:off x="154895" y="1235308"/>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1999</a:t>
            </a:r>
          </a:p>
        </p:txBody>
      </p:sp>
      <p:sp>
        <p:nvSpPr>
          <p:cNvPr id="17" name="Rectangle 16">
            <a:extLst>
              <a:ext uri="{FF2B5EF4-FFF2-40B4-BE49-F238E27FC236}">
                <a16:creationId xmlns:a16="http://schemas.microsoft.com/office/drawing/2014/main" id="{E35D7A4E-3FB4-1342-873B-0CA5A07A2620}"/>
              </a:ext>
            </a:extLst>
          </p:cNvPr>
          <p:cNvSpPr/>
          <p:nvPr/>
        </p:nvSpPr>
        <p:spPr>
          <a:xfrm rot="2700000">
            <a:off x="6348579" y="1235308"/>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2013</a:t>
            </a:r>
          </a:p>
        </p:txBody>
      </p:sp>
      <p:sp>
        <p:nvSpPr>
          <p:cNvPr id="18" name="Rectangle 17">
            <a:extLst>
              <a:ext uri="{FF2B5EF4-FFF2-40B4-BE49-F238E27FC236}">
                <a16:creationId xmlns:a16="http://schemas.microsoft.com/office/drawing/2014/main" id="{11FA5CCF-6554-7742-8F7A-7C1118B5E869}"/>
              </a:ext>
            </a:extLst>
          </p:cNvPr>
          <p:cNvSpPr/>
          <p:nvPr/>
        </p:nvSpPr>
        <p:spPr>
          <a:xfrm rot="2700000">
            <a:off x="6348579" y="211686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2015</a:t>
            </a: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812874" y="3062392"/>
            <a:ext cx="2184959" cy="567889"/>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Bechers</a:t>
            </a: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Brook landing levelled (further work in 2013)</a:t>
            </a: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0" name="Content Placeholder 9">
            <a:extLst>
              <a:ext uri="{FF2B5EF4-FFF2-40B4-BE49-F238E27FC236}">
                <a16:creationId xmlns:a16="http://schemas.microsoft.com/office/drawing/2014/main" id="{5FD94314-3254-C146-BEAB-A70EEFA88743}"/>
              </a:ext>
            </a:extLst>
          </p:cNvPr>
          <p:cNvSpPr txBox="1">
            <a:spLocks/>
          </p:cNvSpPr>
          <p:nvPr/>
        </p:nvSpPr>
        <p:spPr>
          <a:xfrm>
            <a:off x="6986777" y="290208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Introduction of one-to-one Jockeys Briefings conducted by senior ex-jockeys/Jockey Coaches</a:t>
            </a:r>
          </a:p>
        </p:txBody>
      </p:sp>
      <p:sp>
        <p:nvSpPr>
          <p:cNvPr id="31" name="Rectangle 30">
            <a:extLst>
              <a:ext uri="{FF2B5EF4-FFF2-40B4-BE49-F238E27FC236}">
                <a16:creationId xmlns:a16="http://schemas.microsoft.com/office/drawing/2014/main" id="{21BF1B3B-0C87-53E2-B9EB-4ACA5AD6D916}"/>
              </a:ext>
            </a:extLst>
          </p:cNvPr>
          <p:cNvSpPr/>
          <p:nvPr/>
        </p:nvSpPr>
        <p:spPr>
          <a:xfrm rot="2700000">
            <a:off x="139785" y="211686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2009</a:t>
            </a:r>
            <a:endParaRPr kumimoji="0" lang="en-GB" sz="14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2" name="Rectangle 31">
            <a:extLst>
              <a:ext uri="{FF2B5EF4-FFF2-40B4-BE49-F238E27FC236}">
                <a16:creationId xmlns:a16="http://schemas.microsoft.com/office/drawing/2014/main" id="{6DD00AE0-016E-BB07-1827-0E5FE36F828E}"/>
              </a:ext>
            </a:extLst>
          </p:cNvPr>
          <p:cNvSpPr/>
          <p:nvPr/>
        </p:nvSpPr>
        <p:spPr>
          <a:xfrm rot="2700000">
            <a:off x="144822" y="299843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2011</a:t>
            </a:r>
          </a:p>
        </p:txBody>
      </p:sp>
      <p:sp>
        <p:nvSpPr>
          <p:cNvPr id="33" name="Rectangle 32">
            <a:extLst>
              <a:ext uri="{FF2B5EF4-FFF2-40B4-BE49-F238E27FC236}">
                <a16:creationId xmlns:a16="http://schemas.microsoft.com/office/drawing/2014/main" id="{7F41E730-170A-806A-BF05-A0514A4D5F42}"/>
              </a:ext>
            </a:extLst>
          </p:cNvPr>
          <p:cNvSpPr/>
          <p:nvPr/>
        </p:nvSpPr>
        <p:spPr>
          <a:xfrm rot="2700000">
            <a:off x="149859" y="387999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2011-2013</a:t>
            </a:r>
          </a:p>
        </p:txBody>
      </p:sp>
      <p:sp>
        <p:nvSpPr>
          <p:cNvPr id="34" name="Rectangle 33">
            <a:extLst>
              <a:ext uri="{FF2B5EF4-FFF2-40B4-BE49-F238E27FC236}">
                <a16:creationId xmlns:a16="http://schemas.microsoft.com/office/drawing/2014/main" id="{72A76589-D1E2-545C-BBD4-136CB304FC19}"/>
              </a:ext>
            </a:extLst>
          </p:cNvPr>
          <p:cNvSpPr/>
          <p:nvPr/>
        </p:nvSpPr>
        <p:spPr>
          <a:xfrm rot="2700000">
            <a:off x="3112012" y="1235308"/>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rPr>
              <a:t>2011</a:t>
            </a:r>
          </a:p>
        </p:txBody>
      </p:sp>
      <p:sp>
        <p:nvSpPr>
          <p:cNvPr id="35" name="Content Placeholder 4">
            <a:extLst>
              <a:ext uri="{FF2B5EF4-FFF2-40B4-BE49-F238E27FC236}">
                <a16:creationId xmlns:a16="http://schemas.microsoft.com/office/drawing/2014/main" id="{14CBD703-F0D6-E5CB-88A9-F0BF4633F509}"/>
              </a:ext>
            </a:extLst>
          </p:cNvPr>
          <p:cNvSpPr txBox="1">
            <a:spLocks/>
          </p:cNvSpPr>
          <p:nvPr/>
        </p:nvSpPr>
        <p:spPr>
          <a:xfrm>
            <a:off x="3818127" y="2944963"/>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Compulsory guided Course Walks with Jockey Coaches for all jockeys who have ridden over GN Fences at GN Meeting less than three times</a:t>
            </a:r>
          </a:p>
        </p:txBody>
      </p:sp>
      <p:sp>
        <p:nvSpPr>
          <p:cNvPr id="36" name="Content Placeholder 9">
            <a:extLst>
              <a:ext uri="{FF2B5EF4-FFF2-40B4-BE49-F238E27FC236}">
                <a16:creationId xmlns:a16="http://schemas.microsoft.com/office/drawing/2014/main" id="{AC7F93A5-5AF5-2BD8-8E8A-F099C3A082E9}"/>
              </a:ext>
            </a:extLst>
          </p:cNvPr>
          <p:cNvSpPr txBox="1">
            <a:spLocks/>
          </p:cNvSpPr>
          <p:nvPr/>
        </p:nvSpPr>
        <p:spPr>
          <a:xfrm>
            <a:off x="6986777" y="378364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r>
              <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Enhanced Veterinary checks introduced with compulsory trot up videos and veterinary records to be provided from 8 weeks pre-race</a:t>
            </a:r>
          </a:p>
        </p:txBody>
      </p:sp>
    </p:spTree>
    <p:extLst>
      <p:ext uri="{BB962C8B-B14F-4D97-AF65-F5344CB8AC3E}">
        <p14:creationId xmlns:p14="http://schemas.microsoft.com/office/powerpoint/2010/main" val="41831385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78F1-78D8-0441-9913-EE3977A3F852}"/>
              </a:ext>
            </a:extLst>
          </p:cNvPr>
          <p:cNvSpPr>
            <a:spLocks noGrp="1"/>
          </p:cNvSpPr>
          <p:nvPr>
            <p:ph type="title"/>
          </p:nvPr>
        </p:nvSpPr>
        <p:spPr>
          <a:xfrm>
            <a:off x="395536" y="1789832"/>
            <a:ext cx="4999424" cy="792088"/>
          </a:xfrm>
        </p:spPr>
        <p:txBody>
          <a:bodyPr>
            <a:normAutofit fontScale="90000"/>
          </a:bodyPr>
          <a:lstStyle/>
          <a:p>
            <a:br>
              <a:rPr lang="en-GB" sz="3675" b="1" dirty="0"/>
            </a:br>
            <a:r>
              <a:rPr lang="en-GB" sz="3675" b="1" dirty="0"/>
              <a:t>Data Led Changes</a:t>
            </a:r>
            <a:br>
              <a:rPr lang="en-GB" sz="3675" b="1" dirty="0"/>
            </a:br>
            <a:br>
              <a:rPr lang="en-GB" sz="3675" b="1" dirty="0"/>
            </a:br>
            <a:endParaRPr lang="en-GB" dirty="0"/>
          </a:p>
        </p:txBody>
      </p:sp>
    </p:spTree>
    <p:extLst>
      <p:ext uri="{BB962C8B-B14F-4D97-AF65-F5344CB8AC3E}">
        <p14:creationId xmlns:p14="http://schemas.microsoft.com/office/powerpoint/2010/main" val="38186977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Grand National Statistics 2000-2024</a:t>
            </a: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1182087" y="3510619"/>
            <a:ext cx="2907992" cy="520381"/>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2371822"/>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solidFill>
                <a:srgbClr val="000000"/>
              </a:solidFill>
            </a:endParaRPr>
          </a:p>
        </p:txBody>
      </p:sp>
      <p:sp>
        <p:nvSpPr>
          <p:cNvPr id="48" name="Content Placeholder 3">
            <a:extLst>
              <a:ext uri="{FF2B5EF4-FFF2-40B4-BE49-F238E27FC236}">
                <a16:creationId xmlns:a16="http://schemas.microsoft.com/office/drawing/2014/main" id="{96488E76-5CC9-3FEA-966E-D1064170A7D3}"/>
              </a:ext>
            </a:extLst>
          </p:cNvPr>
          <p:cNvSpPr txBox="1">
            <a:spLocks/>
          </p:cNvSpPr>
          <p:nvPr/>
        </p:nvSpPr>
        <p:spPr>
          <a:xfrm>
            <a:off x="5518456" y="3590713"/>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endParaRPr lang="en-GB" sz="1100" dirty="0">
              <a:solidFill>
                <a:srgbClr val="000000"/>
              </a:solidFill>
            </a:endParaRPr>
          </a:p>
        </p:txBody>
      </p:sp>
      <p:pic>
        <p:nvPicPr>
          <p:cNvPr id="9" name="Picture 8">
            <a:extLst>
              <a:ext uri="{FF2B5EF4-FFF2-40B4-BE49-F238E27FC236}">
                <a16:creationId xmlns:a16="http://schemas.microsoft.com/office/drawing/2014/main" id="{FEF2CBA9-FD7C-0780-E66D-4F31D4D3F909}"/>
              </a:ext>
            </a:extLst>
          </p:cNvPr>
          <p:cNvPicPr>
            <a:picLocks noChangeAspect="1"/>
          </p:cNvPicPr>
          <p:nvPr/>
        </p:nvPicPr>
        <p:blipFill>
          <a:blip r:embed="rId3"/>
          <a:srcRect t="1342" b="1460"/>
          <a:stretch/>
        </p:blipFill>
        <p:spPr>
          <a:xfrm>
            <a:off x="446887" y="655631"/>
            <a:ext cx="8250226" cy="4070111"/>
          </a:xfrm>
          <a:prstGeom prst="rect">
            <a:avLst/>
          </a:prstGeom>
        </p:spPr>
      </p:pic>
    </p:spTree>
    <p:extLst>
      <p:ext uri="{BB962C8B-B14F-4D97-AF65-F5344CB8AC3E}">
        <p14:creationId xmlns:p14="http://schemas.microsoft.com/office/powerpoint/2010/main" val="762364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FD1CE-7425-D44C-8E54-110441E2766C}"/>
              </a:ext>
            </a:extLst>
          </p:cNvPr>
          <p:cNvSpPr>
            <a:spLocks noGrp="1"/>
          </p:cNvSpPr>
          <p:nvPr>
            <p:ph type="title"/>
          </p:nvPr>
        </p:nvSpPr>
        <p:spPr/>
        <p:txBody>
          <a:bodyPr/>
          <a:lstStyle/>
          <a:p>
            <a:r>
              <a:rPr lang="en-GB" dirty="0"/>
              <a:t>Data led to inform changes</a:t>
            </a:r>
          </a:p>
        </p:txBody>
      </p:sp>
      <p:sp>
        <p:nvSpPr>
          <p:cNvPr id="3" name="Content Placeholder 2">
            <a:extLst>
              <a:ext uri="{FF2B5EF4-FFF2-40B4-BE49-F238E27FC236}">
                <a16:creationId xmlns:a16="http://schemas.microsoft.com/office/drawing/2014/main" id="{9912E728-014D-B345-A8B4-9E87DCEFBF73}"/>
              </a:ext>
            </a:extLst>
          </p:cNvPr>
          <p:cNvSpPr>
            <a:spLocks noGrp="1"/>
          </p:cNvSpPr>
          <p:nvPr>
            <p:ph sz="half" idx="15"/>
          </p:nvPr>
        </p:nvSpPr>
        <p:spPr>
          <a:xfrm>
            <a:off x="2844182" y="1074344"/>
            <a:ext cx="3874118" cy="634788"/>
          </a:xfrm>
        </p:spPr>
        <p:txBody>
          <a:bodyPr/>
          <a:lstStyle/>
          <a:p>
            <a:pPr>
              <a:lnSpc>
                <a:spcPct val="100000"/>
              </a:lnSpc>
              <a:spcBef>
                <a:spcPts val="0"/>
              </a:spcBef>
              <a:spcAft>
                <a:spcPts val="0"/>
              </a:spcAft>
              <a:buFont typeface="Arial" panose="020B0604020202020204" pitchFamily="34" charset="0"/>
              <a:buChar char="•"/>
            </a:pPr>
            <a:r>
              <a:rPr lang="en-GB" sz="1100" dirty="0">
                <a:solidFill>
                  <a:srgbClr val="000000"/>
                </a:solidFill>
                <a:effectLst/>
              </a:rPr>
              <a:t>Led by Aintree’s Clerk of the Course, Sulekha Varma and Head Veterinary Advisor, Chris Proudman</a:t>
            </a:r>
            <a:endParaRPr lang="en-GB" sz="1100" b="1" dirty="0"/>
          </a:p>
        </p:txBody>
      </p:sp>
      <p:sp>
        <p:nvSpPr>
          <p:cNvPr id="4" name="Content Placeholder 3">
            <a:extLst>
              <a:ext uri="{FF2B5EF4-FFF2-40B4-BE49-F238E27FC236}">
                <a16:creationId xmlns:a16="http://schemas.microsoft.com/office/drawing/2014/main" id="{8B13BCF1-DE59-DE4A-A78E-496121C5B533}"/>
              </a:ext>
            </a:extLst>
          </p:cNvPr>
          <p:cNvSpPr>
            <a:spLocks noGrp="1"/>
          </p:cNvSpPr>
          <p:nvPr>
            <p:ph sz="half" idx="16"/>
          </p:nvPr>
        </p:nvSpPr>
        <p:spPr>
          <a:xfrm>
            <a:off x="2844182" y="1997988"/>
            <a:ext cx="3975718" cy="634787"/>
          </a:xfrm>
        </p:spPr>
        <p:txBody>
          <a:bodyPr/>
          <a:lstStyle/>
          <a:p>
            <a:pPr>
              <a:buFont typeface="Arial" panose="020B0604020202020204" pitchFamily="34" charset="0"/>
              <a:buChar char="•"/>
            </a:pPr>
            <a:r>
              <a:rPr lang="en-GB" sz="1100" dirty="0">
                <a:solidFill>
                  <a:srgbClr val="000000"/>
                </a:solidFill>
              </a:rPr>
              <a:t>A powerful data and epidemiology hub to identify risk factors in jump racing</a:t>
            </a:r>
            <a:endParaRPr lang="en-GB" sz="1100" b="1" dirty="0"/>
          </a:p>
        </p:txBody>
      </p:sp>
      <p:sp>
        <p:nvSpPr>
          <p:cNvPr id="5" name="Content Placeholder 4">
            <a:extLst>
              <a:ext uri="{FF2B5EF4-FFF2-40B4-BE49-F238E27FC236}">
                <a16:creationId xmlns:a16="http://schemas.microsoft.com/office/drawing/2014/main" id="{796131D2-5582-5E4D-8DB2-DD3E46A01476}"/>
              </a:ext>
            </a:extLst>
          </p:cNvPr>
          <p:cNvSpPr>
            <a:spLocks noGrp="1"/>
          </p:cNvSpPr>
          <p:nvPr>
            <p:ph sz="half" idx="17"/>
          </p:nvPr>
        </p:nvSpPr>
        <p:spPr>
          <a:xfrm>
            <a:off x="2844182" y="2948865"/>
            <a:ext cx="4591242" cy="430917"/>
          </a:xfrm>
        </p:spPr>
        <p:txBody>
          <a:bodyPr/>
          <a:lstStyle/>
          <a:p>
            <a:pPr>
              <a:spcBef>
                <a:spcPts val="0"/>
              </a:spcBef>
              <a:spcAft>
                <a:spcPts val="0"/>
              </a:spcAft>
              <a:buFont typeface="Arial" panose="020B0604020202020204" pitchFamily="34" charset="0"/>
              <a:buChar char="•"/>
            </a:pPr>
            <a:r>
              <a:rPr lang="en-GB" sz="1100" dirty="0">
                <a:solidFill>
                  <a:srgbClr val="000000"/>
                </a:solidFill>
                <a:effectLst/>
              </a:rPr>
              <a:t>Multiple published scientific literature based on risks of horses falling, including ‘GN Study Nature’, ‘Preventative Vet Medicine’ and the ‘Veterinary Record’</a:t>
            </a:r>
          </a:p>
        </p:txBody>
      </p:sp>
      <p:sp>
        <p:nvSpPr>
          <p:cNvPr id="6" name="Content Placeholder 5">
            <a:extLst>
              <a:ext uri="{FF2B5EF4-FFF2-40B4-BE49-F238E27FC236}">
                <a16:creationId xmlns:a16="http://schemas.microsoft.com/office/drawing/2014/main" id="{BE816722-BF9A-DB46-BFD1-2AB4BC8FBF79}"/>
              </a:ext>
            </a:extLst>
          </p:cNvPr>
          <p:cNvSpPr>
            <a:spLocks noGrp="1"/>
          </p:cNvSpPr>
          <p:nvPr>
            <p:ph sz="half" idx="18"/>
          </p:nvPr>
        </p:nvSpPr>
        <p:spPr>
          <a:xfrm>
            <a:off x="2844182" y="3901983"/>
            <a:ext cx="4384103" cy="430917"/>
          </a:xfrm>
        </p:spPr>
        <p:txBody>
          <a:bodyPr/>
          <a:lstStyle/>
          <a:p>
            <a:pPr>
              <a:buFont typeface="Arial" panose="020B0604020202020204" pitchFamily="34" charset="0"/>
              <a:buChar char="•"/>
            </a:pPr>
            <a:r>
              <a:rPr lang="en-GB" sz="1100" dirty="0">
                <a:solidFill>
                  <a:srgbClr val="000000"/>
                </a:solidFill>
              </a:rPr>
              <a:t>Data analysis from Simon Rowlands’ Racing and Research, who works with ITV Racing/Ruby Walsh – key data on form, time and sectional analyst to help shape decisions</a:t>
            </a:r>
            <a:endParaRPr lang="en-GB" sz="1100" dirty="0"/>
          </a:p>
        </p:txBody>
      </p:sp>
      <p:sp>
        <p:nvSpPr>
          <p:cNvPr id="8" name="Content Placeholder 7">
            <a:extLst>
              <a:ext uri="{FF2B5EF4-FFF2-40B4-BE49-F238E27FC236}">
                <a16:creationId xmlns:a16="http://schemas.microsoft.com/office/drawing/2014/main" id="{23A1A004-3BD4-454C-AB4D-244B82301C19}"/>
              </a:ext>
            </a:extLst>
          </p:cNvPr>
          <p:cNvSpPr>
            <a:spLocks noGrp="1"/>
          </p:cNvSpPr>
          <p:nvPr>
            <p:ph sz="half" idx="12"/>
          </p:nvPr>
        </p:nvSpPr>
        <p:spPr/>
        <p:txBody>
          <a:bodyPr/>
          <a:lstStyle/>
          <a:p>
            <a:r>
              <a:rPr lang="en-GB" dirty="0"/>
              <a:t>INTERNAL ANALYSIS</a:t>
            </a:r>
          </a:p>
        </p:txBody>
      </p:sp>
      <p:sp>
        <p:nvSpPr>
          <p:cNvPr id="9" name="Content Placeholder 8">
            <a:extLst>
              <a:ext uri="{FF2B5EF4-FFF2-40B4-BE49-F238E27FC236}">
                <a16:creationId xmlns:a16="http://schemas.microsoft.com/office/drawing/2014/main" id="{82E7650B-F880-8E4D-8CAF-267D00CA0A93}"/>
              </a:ext>
            </a:extLst>
          </p:cNvPr>
          <p:cNvSpPr>
            <a:spLocks noGrp="1"/>
          </p:cNvSpPr>
          <p:nvPr>
            <p:ph sz="half" idx="19"/>
          </p:nvPr>
        </p:nvSpPr>
        <p:spPr/>
        <p:txBody>
          <a:bodyPr/>
          <a:lstStyle/>
          <a:p>
            <a:r>
              <a:rPr lang="en-GB" dirty="0"/>
              <a:t>JUMP RACE RISK MODEL</a:t>
            </a:r>
          </a:p>
        </p:txBody>
      </p:sp>
      <p:sp>
        <p:nvSpPr>
          <p:cNvPr id="10" name="Content Placeholder 9">
            <a:extLst>
              <a:ext uri="{FF2B5EF4-FFF2-40B4-BE49-F238E27FC236}">
                <a16:creationId xmlns:a16="http://schemas.microsoft.com/office/drawing/2014/main" id="{C7223A68-2F6C-5948-BAE9-78522D27C0B3}"/>
              </a:ext>
            </a:extLst>
          </p:cNvPr>
          <p:cNvSpPr>
            <a:spLocks noGrp="1"/>
          </p:cNvSpPr>
          <p:nvPr>
            <p:ph sz="half" idx="20"/>
          </p:nvPr>
        </p:nvSpPr>
        <p:spPr/>
        <p:txBody>
          <a:bodyPr>
            <a:normAutofit lnSpcReduction="10000"/>
          </a:bodyPr>
          <a:lstStyle/>
          <a:p>
            <a:r>
              <a:rPr lang="en-GB" dirty="0"/>
              <a:t>ACADEMIC PAPERS &amp; REPORTS</a:t>
            </a:r>
          </a:p>
        </p:txBody>
      </p:sp>
      <p:sp>
        <p:nvSpPr>
          <p:cNvPr id="11" name="Content Placeholder 10">
            <a:extLst>
              <a:ext uri="{FF2B5EF4-FFF2-40B4-BE49-F238E27FC236}">
                <a16:creationId xmlns:a16="http://schemas.microsoft.com/office/drawing/2014/main" id="{0395DD86-1440-B541-AFF0-2407890142C5}"/>
              </a:ext>
            </a:extLst>
          </p:cNvPr>
          <p:cNvSpPr>
            <a:spLocks noGrp="1"/>
          </p:cNvSpPr>
          <p:nvPr>
            <p:ph sz="half" idx="21"/>
          </p:nvPr>
        </p:nvSpPr>
        <p:spPr/>
        <p:txBody>
          <a:bodyPr/>
          <a:lstStyle/>
          <a:p>
            <a:r>
              <a:rPr lang="en-GB" dirty="0"/>
              <a:t>SIMON ROWLANDS</a:t>
            </a:r>
          </a:p>
        </p:txBody>
      </p:sp>
    </p:spTree>
    <p:extLst>
      <p:ext uri="{BB962C8B-B14F-4D97-AF65-F5344CB8AC3E}">
        <p14:creationId xmlns:p14="http://schemas.microsoft.com/office/powerpoint/2010/main" val="2716054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DE9FD1CE-7425-D44C-8E54-110441E2766C}"/>
              </a:ext>
            </a:extLst>
          </p:cNvPr>
          <p:cNvSpPr>
            <a:spLocks noGrp="1"/>
          </p:cNvSpPr>
          <p:nvPr>
            <p:ph type="title"/>
          </p:nvPr>
        </p:nvSpPr>
        <p:spPr/>
        <p:txBody>
          <a:bodyPr/>
          <a:lstStyle/>
          <a:p>
            <a:r>
              <a:rPr lang="en-GB" dirty="0"/>
              <a:t>Change</a:t>
            </a:r>
          </a:p>
        </p:txBody>
      </p:sp>
      <p:sp>
        <p:nvSpPr>
          <p:cNvPr id="3" name="Content Placeholder 2">
            <a:extLst>
              <a:ext uri="{FF2B5EF4-FFF2-40B4-BE49-F238E27FC236}">
                <a16:creationId xmlns:a16="http://schemas.microsoft.com/office/drawing/2014/main" id="{9912E728-014D-B345-A8B4-9E87DCEFBF73}"/>
              </a:ext>
            </a:extLst>
          </p:cNvPr>
          <p:cNvSpPr>
            <a:spLocks noGrp="1"/>
          </p:cNvSpPr>
          <p:nvPr>
            <p:ph sz="half" idx="15"/>
          </p:nvPr>
        </p:nvSpPr>
        <p:spPr>
          <a:xfrm>
            <a:off x="2844182" y="1007747"/>
            <a:ext cx="4959826" cy="634788"/>
          </a:xfrm>
        </p:spPr>
        <p:txBody>
          <a:bodyPr/>
          <a:lstStyle/>
          <a:p>
            <a:pPr>
              <a:lnSpc>
                <a:spcPct val="100000"/>
              </a:lnSpc>
              <a:spcBef>
                <a:spcPts val="0"/>
              </a:spcBef>
              <a:spcAft>
                <a:spcPts val="0"/>
              </a:spcAft>
              <a:buFont typeface="Arial" panose="020B0604020202020204" pitchFamily="34" charset="0"/>
              <a:buChar char="•"/>
            </a:pPr>
            <a:r>
              <a:rPr lang="en-GB" sz="1100" dirty="0">
                <a:solidFill>
                  <a:srgbClr val="000000"/>
                </a:solidFill>
                <a:effectLst/>
              </a:rPr>
              <a:t>Average time between 1</a:t>
            </a:r>
            <a:r>
              <a:rPr lang="en-GB" sz="1100" baseline="30000" dirty="0">
                <a:solidFill>
                  <a:srgbClr val="000000"/>
                </a:solidFill>
                <a:effectLst/>
              </a:rPr>
              <a:t>st</a:t>
            </a:r>
            <a:r>
              <a:rPr lang="en-GB" sz="1100" dirty="0">
                <a:solidFill>
                  <a:srgbClr val="000000"/>
                </a:solidFill>
                <a:effectLst/>
              </a:rPr>
              <a:t> and Becher’s Brook:</a:t>
            </a:r>
          </a:p>
          <a:p>
            <a:pPr lvl="1">
              <a:lnSpc>
                <a:spcPct val="100000"/>
              </a:lnSpc>
              <a:spcBef>
                <a:spcPts val="0"/>
              </a:spcBef>
            </a:pPr>
            <a:r>
              <a:rPr lang="en-GB" sz="1100" dirty="0">
                <a:solidFill>
                  <a:srgbClr val="000000"/>
                </a:solidFill>
                <a:latin typeface="Arial" panose="020B0604020202020204" pitchFamily="34" charset="0"/>
                <a:cs typeface="Arial" panose="020B0604020202020204" pitchFamily="34" charset="0"/>
              </a:rPr>
              <a:t>1965 and 2012 = 67.7s</a:t>
            </a:r>
          </a:p>
          <a:p>
            <a:pPr lvl="1">
              <a:lnSpc>
                <a:spcPct val="100000"/>
              </a:lnSpc>
              <a:spcBef>
                <a:spcPts val="0"/>
              </a:spcBef>
            </a:pPr>
            <a:r>
              <a:rPr lang="en-GB" sz="1100" dirty="0">
                <a:solidFill>
                  <a:srgbClr val="000000"/>
                </a:solidFill>
                <a:latin typeface="Arial" panose="020B0604020202020204" pitchFamily="34" charset="0"/>
                <a:cs typeface="Arial" panose="020B0604020202020204" pitchFamily="34" charset="0"/>
              </a:rPr>
              <a:t>2013 to 2022 = 66.8s.</a:t>
            </a:r>
          </a:p>
          <a:p>
            <a:pPr marL="171450">
              <a:lnSpc>
                <a:spcPct val="100000"/>
              </a:lnSpc>
              <a:spcBef>
                <a:spcPts val="0"/>
              </a:spcBef>
              <a:spcAft>
                <a:spcPts val="0"/>
              </a:spcAft>
              <a:buFont typeface="Arial" panose="020B0604020202020204" pitchFamily="34" charset="0"/>
              <a:buChar char="•"/>
            </a:pPr>
            <a:r>
              <a:rPr lang="en-GB" sz="1100" dirty="0">
                <a:solidFill>
                  <a:srgbClr val="000000"/>
                </a:solidFill>
                <a:effectLst/>
              </a:rPr>
              <a:t>A difference of </a:t>
            </a:r>
            <a:r>
              <a:rPr lang="en-GB" sz="1100" b="1" dirty="0">
                <a:effectLst/>
              </a:rPr>
              <a:t>0.9s</a:t>
            </a:r>
            <a:r>
              <a:rPr lang="en-GB" sz="1100" dirty="0">
                <a:solidFill>
                  <a:srgbClr val="000000"/>
                </a:solidFill>
                <a:effectLst/>
              </a:rPr>
              <a:t>, or just </a:t>
            </a:r>
            <a:r>
              <a:rPr lang="en-GB" sz="1100" b="1" dirty="0">
                <a:effectLst/>
              </a:rPr>
              <a:t>over 4 lengths.</a:t>
            </a:r>
            <a:endParaRPr lang="en-GB" sz="1100" b="1" dirty="0"/>
          </a:p>
        </p:txBody>
      </p:sp>
      <p:sp>
        <p:nvSpPr>
          <p:cNvPr id="4" name="Content Placeholder 3">
            <a:extLst>
              <a:ext uri="{FF2B5EF4-FFF2-40B4-BE49-F238E27FC236}">
                <a16:creationId xmlns:a16="http://schemas.microsoft.com/office/drawing/2014/main" id="{8B13BCF1-DE59-DE4A-A78E-496121C5B533}"/>
              </a:ext>
            </a:extLst>
          </p:cNvPr>
          <p:cNvSpPr>
            <a:spLocks noGrp="1"/>
          </p:cNvSpPr>
          <p:nvPr>
            <p:ph sz="half" idx="16"/>
          </p:nvPr>
        </p:nvSpPr>
        <p:spPr>
          <a:xfrm>
            <a:off x="2844182" y="1997988"/>
            <a:ext cx="3975718" cy="634787"/>
          </a:xfrm>
        </p:spPr>
        <p:txBody>
          <a:bodyPr/>
          <a:lstStyle/>
          <a:p>
            <a:pPr>
              <a:buFont typeface="Arial" panose="020B0604020202020204" pitchFamily="34" charset="0"/>
              <a:buChar char="•"/>
            </a:pPr>
            <a:r>
              <a:rPr lang="en-GB" sz="1100" dirty="0">
                <a:solidFill>
                  <a:srgbClr val="000000"/>
                </a:solidFill>
              </a:rPr>
              <a:t>S</a:t>
            </a:r>
            <a:r>
              <a:rPr lang="en-GB" sz="1100" dirty="0">
                <a:solidFill>
                  <a:srgbClr val="000000"/>
                </a:solidFill>
                <a:effectLst/>
              </a:rPr>
              <a:t>ince 2013, top-rated horse has increased from </a:t>
            </a:r>
            <a:r>
              <a:rPr lang="en-GB" sz="1100" b="1" dirty="0">
                <a:effectLst/>
              </a:rPr>
              <a:t>158 to 167    </a:t>
            </a:r>
            <a:r>
              <a:rPr lang="en-GB" sz="1100" dirty="0">
                <a:solidFill>
                  <a:srgbClr val="000000"/>
                </a:solidFill>
                <a:effectLst/>
              </a:rPr>
              <a:t>and the mean rating from </a:t>
            </a:r>
            <a:r>
              <a:rPr lang="en-GB" sz="1100" b="1" dirty="0">
                <a:effectLst/>
              </a:rPr>
              <a:t>144.7 to 150.6</a:t>
            </a:r>
            <a:endParaRPr lang="en-GB" sz="1100" b="1" dirty="0"/>
          </a:p>
        </p:txBody>
      </p:sp>
      <p:sp>
        <p:nvSpPr>
          <p:cNvPr id="5" name="Content Placeholder 4">
            <a:extLst>
              <a:ext uri="{FF2B5EF4-FFF2-40B4-BE49-F238E27FC236}">
                <a16:creationId xmlns:a16="http://schemas.microsoft.com/office/drawing/2014/main" id="{796131D2-5582-5E4D-8DB2-DD3E46A01476}"/>
              </a:ext>
            </a:extLst>
          </p:cNvPr>
          <p:cNvSpPr>
            <a:spLocks noGrp="1"/>
          </p:cNvSpPr>
          <p:nvPr>
            <p:ph sz="half" idx="17"/>
          </p:nvPr>
        </p:nvSpPr>
        <p:spPr>
          <a:xfrm>
            <a:off x="2844182" y="2948865"/>
            <a:ext cx="4959826" cy="494932"/>
          </a:xfrm>
        </p:spPr>
        <p:txBody>
          <a:bodyPr/>
          <a:lstStyle/>
          <a:p>
            <a:pPr>
              <a:spcBef>
                <a:spcPts val="0"/>
              </a:spcBef>
              <a:spcAft>
                <a:spcPts val="0"/>
              </a:spcAft>
              <a:buFont typeface="Arial" panose="020B0604020202020204" pitchFamily="34" charset="0"/>
              <a:buChar char="•"/>
            </a:pPr>
            <a:r>
              <a:rPr lang="en-GB" sz="1100" dirty="0">
                <a:solidFill>
                  <a:srgbClr val="000000"/>
                </a:solidFill>
                <a:effectLst/>
              </a:rPr>
              <a:t>Safer obstacles ridden with greater confidence</a:t>
            </a:r>
          </a:p>
          <a:p>
            <a:pPr>
              <a:spcBef>
                <a:spcPts val="0"/>
              </a:spcBef>
              <a:spcAft>
                <a:spcPts val="0"/>
              </a:spcAft>
              <a:buFont typeface="Arial" panose="020B0604020202020204" pitchFamily="34" charset="0"/>
              <a:buChar char="•"/>
            </a:pPr>
            <a:r>
              <a:rPr lang="en-GB" sz="1100" dirty="0">
                <a:solidFill>
                  <a:srgbClr val="000000"/>
                </a:solidFill>
                <a:effectLst/>
              </a:rPr>
              <a:t>More riders taking inside line and travelling </a:t>
            </a:r>
            <a:r>
              <a:rPr lang="en-GB" sz="1100" dirty="0">
                <a:solidFill>
                  <a:srgbClr val="000000"/>
                </a:solidFill>
              </a:rPr>
              <a:t>faster</a:t>
            </a:r>
            <a:r>
              <a:rPr lang="en-GB" sz="1100" dirty="0">
                <a:solidFill>
                  <a:srgbClr val="000000"/>
                </a:solidFill>
                <a:effectLst/>
              </a:rPr>
              <a:t> </a:t>
            </a:r>
          </a:p>
        </p:txBody>
      </p:sp>
      <p:sp>
        <p:nvSpPr>
          <p:cNvPr id="6" name="Content Placeholder 5">
            <a:extLst>
              <a:ext uri="{FF2B5EF4-FFF2-40B4-BE49-F238E27FC236}">
                <a16:creationId xmlns:a16="http://schemas.microsoft.com/office/drawing/2014/main" id="{BE816722-BF9A-DB46-BFD1-2AB4BC8FBF79}"/>
              </a:ext>
            </a:extLst>
          </p:cNvPr>
          <p:cNvSpPr>
            <a:spLocks noGrp="1"/>
          </p:cNvSpPr>
          <p:nvPr>
            <p:ph sz="half" idx="18"/>
          </p:nvPr>
        </p:nvSpPr>
        <p:spPr>
          <a:xfrm>
            <a:off x="2844182" y="3908580"/>
            <a:ext cx="4132965" cy="494932"/>
          </a:xfrm>
        </p:spPr>
        <p:txBody>
          <a:bodyPr/>
          <a:lstStyle/>
          <a:p>
            <a:pPr>
              <a:buFont typeface="Arial" panose="020B0604020202020204" pitchFamily="34" charset="0"/>
              <a:buChar char="•"/>
            </a:pPr>
            <a:r>
              <a:rPr lang="en-GB" sz="1100" dirty="0">
                <a:solidFill>
                  <a:srgbClr val="000000"/>
                </a:solidFill>
              </a:rPr>
              <a:t>Pre-race Veterinary checks enhanced in 2016 and again in 2023. Videos and Veterinary Medical Records now submitted in advance</a:t>
            </a:r>
            <a:endParaRPr lang="en-GB" sz="1100" dirty="0"/>
          </a:p>
        </p:txBody>
      </p:sp>
      <p:sp>
        <p:nvSpPr>
          <p:cNvPr id="8" name="Content Placeholder 7">
            <a:extLst>
              <a:ext uri="{FF2B5EF4-FFF2-40B4-BE49-F238E27FC236}">
                <a16:creationId xmlns:a16="http://schemas.microsoft.com/office/drawing/2014/main" id="{23A1A004-3BD4-454C-AB4D-244B82301C19}"/>
              </a:ext>
            </a:extLst>
          </p:cNvPr>
          <p:cNvSpPr>
            <a:spLocks noGrp="1"/>
          </p:cNvSpPr>
          <p:nvPr>
            <p:ph sz="half" idx="12"/>
          </p:nvPr>
        </p:nvSpPr>
        <p:spPr/>
        <p:txBody>
          <a:bodyPr/>
          <a:lstStyle/>
          <a:p>
            <a:r>
              <a:rPr lang="en-GB" dirty="0"/>
              <a:t>SPEED</a:t>
            </a:r>
          </a:p>
        </p:txBody>
      </p:sp>
      <p:sp>
        <p:nvSpPr>
          <p:cNvPr id="9" name="Content Placeholder 8">
            <a:extLst>
              <a:ext uri="{FF2B5EF4-FFF2-40B4-BE49-F238E27FC236}">
                <a16:creationId xmlns:a16="http://schemas.microsoft.com/office/drawing/2014/main" id="{82E7650B-F880-8E4D-8CAF-267D00CA0A93}"/>
              </a:ext>
            </a:extLst>
          </p:cNvPr>
          <p:cNvSpPr>
            <a:spLocks noGrp="1"/>
          </p:cNvSpPr>
          <p:nvPr>
            <p:ph sz="half" idx="19"/>
          </p:nvPr>
        </p:nvSpPr>
        <p:spPr/>
        <p:txBody>
          <a:bodyPr/>
          <a:lstStyle/>
          <a:p>
            <a:r>
              <a:rPr lang="en-GB" dirty="0"/>
              <a:t>QUALITY</a:t>
            </a:r>
          </a:p>
        </p:txBody>
      </p:sp>
      <p:sp>
        <p:nvSpPr>
          <p:cNvPr id="10" name="Content Placeholder 9">
            <a:extLst>
              <a:ext uri="{FF2B5EF4-FFF2-40B4-BE49-F238E27FC236}">
                <a16:creationId xmlns:a16="http://schemas.microsoft.com/office/drawing/2014/main" id="{C7223A68-2F6C-5948-BAE9-78522D27C0B3}"/>
              </a:ext>
            </a:extLst>
          </p:cNvPr>
          <p:cNvSpPr>
            <a:spLocks noGrp="1"/>
          </p:cNvSpPr>
          <p:nvPr>
            <p:ph sz="half" idx="20"/>
          </p:nvPr>
        </p:nvSpPr>
        <p:spPr/>
        <p:txBody>
          <a:bodyPr/>
          <a:lstStyle/>
          <a:p>
            <a:r>
              <a:rPr lang="en-GB" dirty="0"/>
              <a:t>OBSTACLES</a:t>
            </a:r>
          </a:p>
        </p:txBody>
      </p:sp>
      <p:sp>
        <p:nvSpPr>
          <p:cNvPr id="11" name="Content Placeholder 10">
            <a:extLst>
              <a:ext uri="{FF2B5EF4-FFF2-40B4-BE49-F238E27FC236}">
                <a16:creationId xmlns:a16="http://schemas.microsoft.com/office/drawing/2014/main" id="{0395DD86-1440-B541-AFF0-2407890142C5}"/>
              </a:ext>
            </a:extLst>
          </p:cNvPr>
          <p:cNvSpPr>
            <a:spLocks noGrp="1"/>
          </p:cNvSpPr>
          <p:nvPr>
            <p:ph sz="half" idx="21"/>
          </p:nvPr>
        </p:nvSpPr>
        <p:spPr/>
        <p:txBody>
          <a:bodyPr/>
          <a:lstStyle/>
          <a:p>
            <a:r>
              <a:rPr lang="en-GB" dirty="0"/>
              <a:t>VETERINARY</a:t>
            </a:r>
          </a:p>
        </p:txBody>
      </p:sp>
    </p:spTree>
    <p:extLst>
      <p:ext uri="{BB962C8B-B14F-4D97-AF65-F5344CB8AC3E}">
        <p14:creationId xmlns:p14="http://schemas.microsoft.com/office/powerpoint/2010/main" val="110537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EA73B-F4BE-AC2A-1809-600E51CADE0C}"/>
              </a:ext>
            </a:extLst>
          </p:cNvPr>
          <p:cNvSpPr>
            <a:spLocks noGrp="1"/>
          </p:cNvSpPr>
          <p:nvPr>
            <p:ph type="title"/>
          </p:nvPr>
        </p:nvSpPr>
        <p:spPr/>
        <p:txBody>
          <a:bodyPr/>
          <a:lstStyle/>
          <a:p>
            <a:r>
              <a:rPr lang="en-GB" dirty="0"/>
              <a:t>2024 </a:t>
            </a:r>
            <a:r>
              <a:rPr lang="en-GB" dirty="0" err="1"/>
              <a:t>Randox</a:t>
            </a:r>
            <a:r>
              <a:rPr lang="en-GB" dirty="0"/>
              <a:t> Grand National</a:t>
            </a:r>
          </a:p>
        </p:txBody>
      </p:sp>
      <p:sp>
        <p:nvSpPr>
          <p:cNvPr id="3" name="Content Placeholder 2">
            <a:extLst>
              <a:ext uri="{FF2B5EF4-FFF2-40B4-BE49-F238E27FC236}">
                <a16:creationId xmlns:a16="http://schemas.microsoft.com/office/drawing/2014/main" id="{9AC250D4-75C6-AB08-C50E-6F4A9500142B}"/>
              </a:ext>
            </a:extLst>
          </p:cNvPr>
          <p:cNvSpPr>
            <a:spLocks noGrp="1"/>
          </p:cNvSpPr>
          <p:nvPr>
            <p:ph sz="half" idx="15"/>
          </p:nvPr>
        </p:nvSpPr>
        <p:spPr>
          <a:xfrm>
            <a:off x="2994212" y="928253"/>
            <a:ext cx="4536746" cy="770961"/>
          </a:xfrm>
        </p:spPr>
        <p:txBody>
          <a:bodyPr/>
          <a:lstStyle/>
          <a:p>
            <a:pPr>
              <a:spcBef>
                <a:spcPts val="0"/>
              </a:spcBef>
              <a:spcAft>
                <a:spcPts val="0"/>
              </a:spcAft>
              <a:buFont typeface="Arial" panose="020B0604020202020204" pitchFamily="34" charset="0"/>
              <a:buChar char="•"/>
            </a:pPr>
            <a:r>
              <a:rPr lang="en-GB" sz="900" b="1" dirty="0">
                <a:solidFill>
                  <a:srgbClr val="FF0000"/>
                </a:solidFill>
              </a:rPr>
              <a:t>First fence moved 60yds closer to the start</a:t>
            </a:r>
          </a:p>
          <a:p>
            <a:pPr>
              <a:spcBef>
                <a:spcPts val="0"/>
              </a:spcBef>
              <a:spcAft>
                <a:spcPts val="0"/>
              </a:spcAft>
              <a:buFont typeface="Arial" panose="020B0604020202020204" pitchFamily="34" charset="0"/>
              <a:buChar char="•"/>
            </a:pPr>
            <a:r>
              <a:rPr lang="en-GB" sz="900" dirty="0"/>
              <a:t>Landing side of Fence 11 levelled</a:t>
            </a:r>
          </a:p>
          <a:p>
            <a:pPr>
              <a:spcBef>
                <a:spcPts val="0"/>
              </a:spcBef>
              <a:spcAft>
                <a:spcPts val="0"/>
              </a:spcAft>
              <a:buFont typeface="Arial" panose="020B0604020202020204" pitchFamily="34" charset="0"/>
              <a:buChar char="•"/>
            </a:pPr>
            <a:r>
              <a:rPr lang="en-GB" sz="900" dirty="0"/>
              <a:t>Extension of pop-up irrigation system</a:t>
            </a:r>
          </a:p>
          <a:p>
            <a:pPr>
              <a:spcBef>
                <a:spcPts val="0"/>
              </a:spcBef>
              <a:spcAft>
                <a:spcPts val="0"/>
              </a:spcAft>
              <a:buFont typeface="Arial" panose="020B0604020202020204" pitchFamily="34" charset="0"/>
              <a:buChar char="•"/>
            </a:pPr>
            <a:r>
              <a:rPr lang="en-GB" sz="900" dirty="0"/>
              <a:t>Rubber pads on front of toe-boards</a:t>
            </a:r>
          </a:p>
          <a:p>
            <a:pPr>
              <a:spcBef>
                <a:spcPts val="0"/>
              </a:spcBef>
              <a:spcAft>
                <a:spcPts val="0"/>
              </a:spcAft>
              <a:buFont typeface="Arial" panose="020B0604020202020204" pitchFamily="34" charset="0"/>
              <a:buChar char="•"/>
            </a:pPr>
            <a:r>
              <a:rPr lang="en-GB" sz="900" dirty="0"/>
              <a:t>Movement of rail to assist with loose horse management</a:t>
            </a:r>
          </a:p>
          <a:p>
            <a:endParaRPr lang="en-GB" dirty="0"/>
          </a:p>
        </p:txBody>
      </p:sp>
      <p:sp>
        <p:nvSpPr>
          <p:cNvPr id="4" name="Content Placeholder 3">
            <a:extLst>
              <a:ext uri="{FF2B5EF4-FFF2-40B4-BE49-F238E27FC236}">
                <a16:creationId xmlns:a16="http://schemas.microsoft.com/office/drawing/2014/main" id="{5F7E3112-2E48-17C9-AFEF-0EEC3C0052A6}"/>
              </a:ext>
            </a:extLst>
          </p:cNvPr>
          <p:cNvSpPr>
            <a:spLocks noGrp="1"/>
          </p:cNvSpPr>
          <p:nvPr>
            <p:ph sz="half" idx="16"/>
          </p:nvPr>
        </p:nvSpPr>
        <p:spPr>
          <a:xfrm>
            <a:off x="2994212" y="1887258"/>
            <a:ext cx="4613527" cy="644601"/>
          </a:xfrm>
        </p:spPr>
        <p:txBody>
          <a:bodyPr/>
          <a:lstStyle/>
          <a:p>
            <a:pPr>
              <a:spcBef>
                <a:spcPts val="0"/>
              </a:spcBef>
              <a:spcAft>
                <a:spcPts val="0"/>
              </a:spcAft>
              <a:buFont typeface="Arial" panose="020B0604020202020204" pitchFamily="34" charset="0"/>
              <a:buChar char="•"/>
            </a:pPr>
            <a:r>
              <a:rPr lang="en-GB" sz="900" dirty="0"/>
              <a:t>All races over Grand National Fences to have standing starts</a:t>
            </a:r>
          </a:p>
          <a:p>
            <a:pPr>
              <a:spcBef>
                <a:spcPts val="0"/>
              </a:spcBef>
              <a:spcAft>
                <a:spcPts val="0"/>
              </a:spcAft>
              <a:buFont typeface="Arial" panose="020B0604020202020204" pitchFamily="34" charset="0"/>
              <a:buChar char="•"/>
            </a:pPr>
            <a:r>
              <a:rPr lang="en-GB" sz="900" dirty="0"/>
              <a:t>Mown strip under start line</a:t>
            </a:r>
          </a:p>
          <a:p>
            <a:pPr>
              <a:spcBef>
                <a:spcPts val="0"/>
              </a:spcBef>
              <a:spcAft>
                <a:spcPts val="0"/>
              </a:spcAft>
              <a:buFont typeface="Arial" panose="020B0604020202020204" pitchFamily="34" charset="0"/>
              <a:buChar char="•"/>
            </a:pPr>
            <a:r>
              <a:rPr lang="en-GB" sz="900" b="1" dirty="0">
                <a:solidFill>
                  <a:srgbClr val="FF0000"/>
                </a:solidFill>
              </a:rPr>
              <a:t>Safety Factor reduced from 40 to 34 runners</a:t>
            </a:r>
          </a:p>
          <a:p>
            <a:pPr>
              <a:spcBef>
                <a:spcPts val="0"/>
              </a:spcBef>
              <a:spcAft>
                <a:spcPts val="0"/>
              </a:spcAft>
              <a:buFont typeface="Arial" panose="020B0604020202020204" pitchFamily="34" charset="0"/>
              <a:buChar char="•"/>
            </a:pPr>
            <a:r>
              <a:rPr lang="en-GB" sz="900" dirty="0"/>
              <a:t>Parade no longer led</a:t>
            </a:r>
          </a:p>
          <a:p>
            <a:pPr>
              <a:spcBef>
                <a:spcPts val="0"/>
              </a:spcBef>
              <a:spcAft>
                <a:spcPts val="0"/>
              </a:spcAft>
              <a:buFont typeface="Arial" panose="020B0604020202020204" pitchFamily="34" charset="0"/>
              <a:buChar char="•"/>
            </a:pPr>
            <a:r>
              <a:rPr lang="en-GB" sz="900" dirty="0"/>
              <a:t>Widen Parade Ring Walkways</a:t>
            </a:r>
          </a:p>
        </p:txBody>
      </p:sp>
      <p:sp>
        <p:nvSpPr>
          <p:cNvPr id="5" name="Content Placeholder 4">
            <a:extLst>
              <a:ext uri="{FF2B5EF4-FFF2-40B4-BE49-F238E27FC236}">
                <a16:creationId xmlns:a16="http://schemas.microsoft.com/office/drawing/2014/main" id="{46E054CE-298B-4FAF-D533-CDECE5C991FC}"/>
              </a:ext>
            </a:extLst>
          </p:cNvPr>
          <p:cNvSpPr>
            <a:spLocks noGrp="1"/>
          </p:cNvSpPr>
          <p:nvPr>
            <p:ph sz="half" idx="17"/>
          </p:nvPr>
        </p:nvSpPr>
        <p:spPr>
          <a:xfrm>
            <a:off x="2994211" y="3002706"/>
            <a:ext cx="4536746" cy="644601"/>
          </a:xfrm>
        </p:spPr>
        <p:txBody>
          <a:bodyPr/>
          <a:lstStyle/>
          <a:p>
            <a:pPr>
              <a:spcBef>
                <a:spcPts val="0"/>
              </a:spcBef>
              <a:spcAft>
                <a:spcPts val="0"/>
              </a:spcAft>
              <a:buFont typeface="Arial" panose="020B0604020202020204" pitchFamily="34" charset="0"/>
              <a:buChar char="•"/>
            </a:pPr>
            <a:r>
              <a:rPr lang="en-GB" sz="900" b="1" dirty="0">
                <a:solidFill>
                  <a:srgbClr val="FF0000"/>
                </a:solidFill>
              </a:rPr>
              <a:t>Earlier start time at 4pm rather than 5.15pm for the race to:</a:t>
            </a:r>
          </a:p>
          <a:p>
            <a:pPr lvl="1">
              <a:spcBef>
                <a:spcPts val="0"/>
              </a:spcBef>
            </a:pPr>
            <a:r>
              <a:rPr lang="en-GB" sz="900" dirty="0">
                <a:latin typeface="Arial" panose="020B0604020202020204" pitchFamily="34" charset="0"/>
                <a:cs typeface="Arial" panose="020B0604020202020204" pitchFamily="34" charset="0"/>
              </a:rPr>
              <a:t>Reduce time for ground to dry out</a:t>
            </a:r>
          </a:p>
          <a:p>
            <a:pPr lvl="1">
              <a:spcBef>
                <a:spcPts val="0"/>
              </a:spcBef>
            </a:pPr>
            <a:r>
              <a:rPr lang="en-GB" sz="900" dirty="0">
                <a:latin typeface="Arial" panose="020B0604020202020204" pitchFamily="34" charset="0"/>
                <a:cs typeface="Arial" panose="020B0604020202020204" pitchFamily="34" charset="0"/>
              </a:rPr>
              <a:t>Reduce build-up of pressure through the day</a:t>
            </a:r>
          </a:p>
        </p:txBody>
      </p:sp>
      <p:sp>
        <p:nvSpPr>
          <p:cNvPr id="6" name="Content Placeholder 5">
            <a:extLst>
              <a:ext uri="{FF2B5EF4-FFF2-40B4-BE49-F238E27FC236}">
                <a16:creationId xmlns:a16="http://schemas.microsoft.com/office/drawing/2014/main" id="{1B76B30B-850F-11FE-AD41-FA11EBA176EB}"/>
              </a:ext>
            </a:extLst>
          </p:cNvPr>
          <p:cNvSpPr>
            <a:spLocks noGrp="1"/>
          </p:cNvSpPr>
          <p:nvPr>
            <p:ph sz="half" idx="18"/>
          </p:nvPr>
        </p:nvSpPr>
        <p:spPr>
          <a:xfrm>
            <a:off x="2994211" y="3822669"/>
            <a:ext cx="4205079" cy="1116910"/>
          </a:xfrm>
        </p:spPr>
        <p:txBody>
          <a:bodyPr/>
          <a:lstStyle/>
          <a:p>
            <a:pPr>
              <a:spcBef>
                <a:spcPts val="0"/>
              </a:spcBef>
              <a:spcAft>
                <a:spcPts val="0"/>
              </a:spcAft>
              <a:buFont typeface="Arial" panose="020B0604020202020204" pitchFamily="34" charset="0"/>
              <a:buChar char="•"/>
            </a:pPr>
            <a:r>
              <a:rPr lang="en-GB" sz="900" dirty="0"/>
              <a:t>Extend early intervention veterinary checks to Foxhunter and </a:t>
            </a:r>
            <a:r>
              <a:rPr lang="en-GB" sz="900" dirty="0" err="1"/>
              <a:t>Topham</a:t>
            </a:r>
            <a:r>
              <a:rPr lang="en-GB" sz="900" dirty="0"/>
              <a:t> </a:t>
            </a:r>
          </a:p>
          <a:p>
            <a:pPr indent="0">
              <a:spcBef>
                <a:spcPts val="0"/>
              </a:spcBef>
              <a:spcAft>
                <a:spcPts val="0"/>
              </a:spcAft>
            </a:pPr>
            <a:r>
              <a:rPr lang="en-GB" sz="900" dirty="0"/>
              <a:t>     (introduced for Grand National in 2023)</a:t>
            </a:r>
          </a:p>
          <a:p>
            <a:pPr>
              <a:spcBef>
                <a:spcPts val="0"/>
              </a:spcBef>
              <a:spcAft>
                <a:spcPts val="0"/>
              </a:spcAft>
              <a:buFont typeface="Arial" panose="020B0604020202020204" pitchFamily="34" charset="0"/>
              <a:buChar char="•"/>
            </a:pPr>
            <a:r>
              <a:rPr lang="en-GB" sz="900" dirty="0"/>
              <a:t>Increase minimum rating for entry to 130</a:t>
            </a:r>
          </a:p>
          <a:p>
            <a:pPr>
              <a:spcBef>
                <a:spcPts val="0"/>
              </a:spcBef>
              <a:spcAft>
                <a:spcPts val="0"/>
              </a:spcAft>
              <a:buFont typeface="Arial" panose="020B0604020202020204" pitchFamily="34" charset="0"/>
              <a:buChar char="•"/>
            </a:pPr>
            <a:r>
              <a:rPr lang="en-GB" sz="900" dirty="0"/>
              <a:t>Add ‘mistake %’ as a flag for Grand National Review Panel assessment of suitability</a:t>
            </a:r>
          </a:p>
          <a:p>
            <a:endParaRPr lang="en-GB" dirty="0"/>
          </a:p>
        </p:txBody>
      </p:sp>
      <p:sp>
        <p:nvSpPr>
          <p:cNvPr id="7" name="Content Placeholder 6">
            <a:extLst>
              <a:ext uri="{FF2B5EF4-FFF2-40B4-BE49-F238E27FC236}">
                <a16:creationId xmlns:a16="http://schemas.microsoft.com/office/drawing/2014/main" id="{A8317DA5-8C8A-58CB-B01A-2166989C22E5}"/>
              </a:ext>
            </a:extLst>
          </p:cNvPr>
          <p:cNvSpPr>
            <a:spLocks noGrp="1"/>
          </p:cNvSpPr>
          <p:nvPr>
            <p:ph sz="half" idx="12"/>
          </p:nvPr>
        </p:nvSpPr>
        <p:spPr/>
        <p:txBody>
          <a:bodyPr/>
          <a:lstStyle/>
          <a:p>
            <a:r>
              <a:rPr lang="en-GB" dirty="0"/>
              <a:t>THE COURSE</a:t>
            </a:r>
          </a:p>
        </p:txBody>
      </p:sp>
      <p:sp>
        <p:nvSpPr>
          <p:cNvPr id="8" name="Content Placeholder 7">
            <a:extLst>
              <a:ext uri="{FF2B5EF4-FFF2-40B4-BE49-F238E27FC236}">
                <a16:creationId xmlns:a16="http://schemas.microsoft.com/office/drawing/2014/main" id="{E38A253F-D07E-FE38-2AB1-52B7B4928466}"/>
              </a:ext>
            </a:extLst>
          </p:cNvPr>
          <p:cNvSpPr>
            <a:spLocks noGrp="1"/>
          </p:cNvSpPr>
          <p:nvPr>
            <p:ph sz="half" idx="19"/>
          </p:nvPr>
        </p:nvSpPr>
        <p:spPr/>
        <p:txBody>
          <a:bodyPr/>
          <a:lstStyle/>
          <a:p>
            <a:r>
              <a:rPr lang="en-GB" dirty="0"/>
              <a:t>THE START</a:t>
            </a:r>
          </a:p>
        </p:txBody>
      </p:sp>
      <p:sp>
        <p:nvSpPr>
          <p:cNvPr id="9" name="Content Placeholder 8">
            <a:extLst>
              <a:ext uri="{FF2B5EF4-FFF2-40B4-BE49-F238E27FC236}">
                <a16:creationId xmlns:a16="http://schemas.microsoft.com/office/drawing/2014/main" id="{169D5935-8A20-18BF-02DE-8D329A76B388}"/>
              </a:ext>
            </a:extLst>
          </p:cNvPr>
          <p:cNvSpPr>
            <a:spLocks noGrp="1"/>
          </p:cNvSpPr>
          <p:nvPr>
            <p:ph sz="half" idx="20"/>
          </p:nvPr>
        </p:nvSpPr>
        <p:spPr/>
        <p:txBody>
          <a:bodyPr/>
          <a:lstStyle/>
          <a:p>
            <a:r>
              <a:rPr lang="en-GB" dirty="0"/>
              <a:t>OFF TIME</a:t>
            </a:r>
          </a:p>
        </p:txBody>
      </p:sp>
      <p:sp>
        <p:nvSpPr>
          <p:cNvPr id="10" name="Content Placeholder 9">
            <a:extLst>
              <a:ext uri="{FF2B5EF4-FFF2-40B4-BE49-F238E27FC236}">
                <a16:creationId xmlns:a16="http://schemas.microsoft.com/office/drawing/2014/main" id="{1BCCA5E6-8173-4AED-3B19-C6836741EEB5}"/>
              </a:ext>
            </a:extLst>
          </p:cNvPr>
          <p:cNvSpPr>
            <a:spLocks noGrp="1"/>
          </p:cNvSpPr>
          <p:nvPr>
            <p:ph sz="half" idx="21"/>
          </p:nvPr>
        </p:nvSpPr>
        <p:spPr/>
        <p:txBody>
          <a:bodyPr/>
          <a:lstStyle/>
          <a:p>
            <a:r>
              <a:rPr lang="en-GB" dirty="0"/>
              <a:t>SUITABILITY TO RACE</a:t>
            </a:r>
          </a:p>
        </p:txBody>
      </p:sp>
    </p:spTree>
    <p:extLst>
      <p:ext uri="{BB962C8B-B14F-4D97-AF65-F5344CB8AC3E}">
        <p14:creationId xmlns:p14="http://schemas.microsoft.com/office/powerpoint/2010/main" val="920032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5">
                                            <p:txEl>
                                              <p:pRg st="1" end="1"/>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xEl>
                                              <p:pRg st="1" end="1"/>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6">
                                            <p:txEl>
                                              <p:pRg st="2" end="2"/>
                                            </p:txEl>
                                          </p:spTgt>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C548CB-6038-98EE-0324-EC8C7C79FEC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4" imgW="415" imgH="416" progId="TCLayout.ActiveDocument.1">
                  <p:embed/>
                </p:oleObj>
              </mc:Choice>
              <mc:Fallback>
                <p:oleObj name="think-cell Slide" r:id="rId4" imgW="415" imgH="416" progId="TCLayout.ActiveDocument.1">
                  <p:embed/>
                  <p:pic>
                    <p:nvPicPr>
                      <p:cNvPr id="7" name="think-cell data - do not delete" hidden="1">
                        <a:extLst>
                          <a:ext uri="{FF2B5EF4-FFF2-40B4-BE49-F238E27FC236}">
                            <a16:creationId xmlns:a16="http://schemas.microsoft.com/office/drawing/2014/main" id="{F5C548CB-6038-98EE-0324-EC8C7C79FECD}"/>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pic>
        <p:nvPicPr>
          <p:cNvPr id="8" name="Online Media 7" descr="CHANGES TO THE RANDOX GRAND NATIONAL">
            <a:hlinkClick r:id="" action="ppaction://media"/>
            <a:extLst>
              <a:ext uri="{FF2B5EF4-FFF2-40B4-BE49-F238E27FC236}">
                <a16:creationId xmlns:a16="http://schemas.microsoft.com/office/drawing/2014/main" id="{3625BBC7-560F-8EFD-C346-A9310C6F6543}"/>
              </a:ext>
            </a:extLst>
          </p:cNvPr>
          <p:cNvPicPr>
            <a:picLocks noRot="1" noChangeAspect="1"/>
          </p:cNvPicPr>
          <p:nvPr>
            <a:videoFile r:link="rId2"/>
          </p:nvPr>
        </p:nvPicPr>
        <p:blipFill>
          <a:blip r:embed="rId6"/>
          <a:stretch>
            <a:fillRect/>
          </a:stretch>
        </p:blipFill>
        <p:spPr>
          <a:xfrm>
            <a:off x="0" y="-22860"/>
            <a:ext cx="9144000" cy="5166360"/>
          </a:xfrm>
          <a:prstGeom prst="rect">
            <a:avLst/>
          </a:prstGeom>
        </p:spPr>
      </p:pic>
    </p:spTree>
    <p:extLst>
      <p:ext uri="{BB962C8B-B14F-4D97-AF65-F5344CB8AC3E}">
        <p14:creationId xmlns:p14="http://schemas.microsoft.com/office/powerpoint/2010/main" val="36672444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78F1-78D8-0441-9913-EE3977A3F852}"/>
              </a:ext>
            </a:extLst>
          </p:cNvPr>
          <p:cNvSpPr>
            <a:spLocks noGrp="1"/>
          </p:cNvSpPr>
          <p:nvPr>
            <p:ph type="title"/>
          </p:nvPr>
        </p:nvSpPr>
        <p:spPr>
          <a:xfrm>
            <a:off x="395536" y="1789832"/>
            <a:ext cx="4999424" cy="792088"/>
          </a:xfrm>
        </p:spPr>
        <p:txBody>
          <a:bodyPr>
            <a:normAutofit fontScale="90000"/>
          </a:bodyPr>
          <a:lstStyle/>
          <a:p>
            <a:br>
              <a:rPr lang="en-GB" sz="3675" b="1" dirty="0"/>
            </a:br>
            <a:r>
              <a:rPr lang="en-GB" sz="3675" b="1" dirty="0"/>
              <a:t>Media Announcement and Coverage</a:t>
            </a:r>
            <a:br>
              <a:rPr lang="en-GB" sz="3675" b="1" dirty="0"/>
            </a:br>
            <a:br>
              <a:rPr lang="en-GB" sz="3675" b="1" dirty="0"/>
            </a:br>
            <a:endParaRPr lang="en-GB" dirty="0"/>
          </a:p>
        </p:txBody>
      </p:sp>
    </p:spTree>
    <p:extLst>
      <p:ext uri="{BB962C8B-B14F-4D97-AF65-F5344CB8AC3E}">
        <p14:creationId xmlns:p14="http://schemas.microsoft.com/office/powerpoint/2010/main" val="25018531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Media Announcement – October 2023</a:t>
            </a:r>
          </a:p>
        </p:txBody>
      </p:sp>
      <p:sp>
        <p:nvSpPr>
          <p:cNvPr id="4" name="Content Placeholder 3">
            <a:extLst>
              <a:ext uri="{FF2B5EF4-FFF2-40B4-BE49-F238E27FC236}">
                <a16:creationId xmlns:a16="http://schemas.microsoft.com/office/drawing/2014/main" id="{5B7BA3C1-052D-D945-99BC-CF01BF92A4A0}"/>
              </a:ext>
            </a:extLst>
          </p:cNvPr>
          <p:cNvSpPr>
            <a:spLocks noGrp="1"/>
          </p:cNvSpPr>
          <p:nvPr>
            <p:ph sz="half" idx="16"/>
          </p:nvPr>
        </p:nvSpPr>
        <p:spPr>
          <a:xfrm>
            <a:off x="1166547" y="2333612"/>
            <a:ext cx="3028642" cy="807945"/>
          </a:xfrm>
        </p:spPr>
        <p:txBody>
          <a:bodyPr anchor="t"/>
          <a:lstStyle/>
          <a:p>
            <a:pPr indent="0"/>
            <a:r>
              <a:rPr lang="en-GB" sz="1100" dirty="0">
                <a:solidFill>
                  <a:srgbClr val="000000"/>
                </a:solidFill>
              </a:rPr>
              <a:t>Key Industry Figures Consultation including Trainers, Jockeys, BHA, NTF, PJA, BHA Board &amp; Exec, RSPCA, WHW, HWB</a:t>
            </a:r>
            <a:endParaRPr lang="en-GB" sz="1100" dirty="0">
              <a:solidFill>
                <a:srgbClr val="000000"/>
              </a:solidFill>
              <a:effectLst/>
            </a:endParaRPr>
          </a:p>
        </p:txBody>
      </p:sp>
      <p:sp>
        <p:nvSpPr>
          <p:cNvPr id="7" name="Content Placeholder 6">
            <a:extLst>
              <a:ext uri="{FF2B5EF4-FFF2-40B4-BE49-F238E27FC236}">
                <a16:creationId xmlns:a16="http://schemas.microsoft.com/office/drawing/2014/main" id="{6F4887FA-5792-804B-B4A9-A70FBE7A3EF0}"/>
              </a:ext>
            </a:extLst>
          </p:cNvPr>
          <p:cNvSpPr>
            <a:spLocks noGrp="1"/>
          </p:cNvSpPr>
          <p:nvPr>
            <p:ph sz="half" idx="19"/>
          </p:nvPr>
        </p:nvSpPr>
        <p:spPr>
          <a:xfrm>
            <a:off x="1209981" y="3508832"/>
            <a:ext cx="2958792" cy="644601"/>
          </a:xfrm>
        </p:spPr>
        <p:txBody>
          <a:bodyPr anchor="t"/>
          <a:lstStyle/>
          <a:p>
            <a:pPr indent="0"/>
            <a:r>
              <a:rPr lang="en-GB" sz="1100" dirty="0">
                <a:solidFill>
                  <a:srgbClr val="000000"/>
                </a:solidFill>
              </a:rPr>
              <a:t>Internal cascade to JC Stewards, Members and Employees</a:t>
            </a:r>
          </a:p>
        </p:txBody>
      </p:sp>
      <p:sp>
        <p:nvSpPr>
          <p:cNvPr id="9" name="Content Placeholder 8">
            <a:extLst>
              <a:ext uri="{FF2B5EF4-FFF2-40B4-BE49-F238E27FC236}">
                <a16:creationId xmlns:a16="http://schemas.microsoft.com/office/drawing/2014/main" id="{C11F67A0-FCEC-E540-A16F-E4B3BBC43B08}"/>
              </a:ext>
            </a:extLst>
          </p:cNvPr>
          <p:cNvSpPr>
            <a:spLocks noGrp="1"/>
          </p:cNvSpPr>
          <p:nvPr>
            <p:ph sz="half" idx="21"/>
          </p:nvPr>
        </p:nvSpPr>
        <p:spPr>
          <a:xfrm>
            <a:off x="5518456" y="2277654"/>
            <a:ext cx="3456000" cy="468000"/>
          </a:xfrm>
        </p:spPr>
        <p:txBody>
          <a:bodyPr anchor="t"/>
          <a:lstStyle/>
          <a:p>
            <a:pPr indent="0">
              <a:defRPr/>
            </a:pPr>
            <a:r>
              <a:rPr lang="en-GB" sz="1100" dirty="0">
                <a:solidFill>
                  <a:srgbClr val="000000"/>
                </a:solidFill>
              </a:rPr>
              <a:t>Press Conference </a:t>
            </a:r>
          </a:p>
          <a:p>
            <a:pPr marL="742950" lvl="1" indent="-285750">
              <a:defRPr/>
            </a:pPr>
            <a:r>
              <a:rPr lang="en-GB" sz="1100" dirty="0">
                <a:latin typeface="Arial" panose="020B0604020202020204" pitchFamily="34" charset="0"/>
                <a:cs typeface="Arial" panose="020B0604020202020204" pitchFamily="34" charset="0"/>
              </a:rPr>
              <a:t>Embargoed press release and press conference 24 hours prior to announcement to ensure more considered coverage</a:t>
            </a:r>
          </a:p>
          <a:p>
            <a:pPr marL="742950" lvl="1" indent="-285750">
              <a:defRPr/>
            </a:pPr>
            <a:r>
              <a:rPr lang="en-GB" sz="1100" dirty="0">
                <a:latin typeface="Arial" panose="020B0604020202020204" pitchFamily="34" charset="0"/>
                <a:cs typeface="Arial" panose="020B0604020202020204" pitchFamily="34" charset="0"/>
              </a:rPr>
              <a:t>Embargoed broadcast interviews</a:t>
            </a:r>
            <a:endParaRPr lang="en-GB" dirty="0">
              <a:solidFill>
                <a:srgbClr val="000000"/>
              </a:solidFill>
              <a:effectLst/>
            </a:endParaRPr>
          </a:p>
        </p:txBody>
      </p:sp>
      <p:sp>
        <p:nvSpPr>
          <p:cNvPr id="16" name="Rectangle 15">
            <a:extLst>
              <a:ext uri="{FF2B5EF4-FFF2-40B4-BE49-F238E27FC236}">
                <a16:creationId xmlns:a16="http://schemas.microsoft.com/office/drawing/2014/main" id="{0114A74C-DDFD-4A4A-8A9F-247AD3FCB6E4}"/>
              </a:ext>
            </a:extLst>
          </p:cNvPr>
          <p:cNvSpPr/>
          <p:nvPr/>
        </p:nvSpPr>
        <p:spPr>
          <a:xfrm rot="2700000">
            <a:off x="374908" y="1229835"/>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5518456" y="1126901"/>
            <a:ext cx="3097828" cy="644601"/>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indent="0" algn="l" defTabSz="685800" rtl="0" eaLnBrk="1" fontAlgn="auto" latinLnBrk="0" hangingPunct="1">
              <a:lnSpc>
                <a:spcPct val="120000"/>
              </a:lnSpc>
              <a:spcBef>
                <a:spcPts val="200"/>
              </a:spcBef>
              <a:spcAft>
                <a:spcPts val="600"/>
              </a:spcAft>
              <a:buClrTx/>
              <a:buSzTx/>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Detailed Press Release with several quotes from key industry figures including Ruby Walsh, Julie Harrington, Lucinda Russell etc</a:t>
            </a:r>
          </a:p>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21BF1B3B-0C87-53E2-B9EB-4ACA5AD6D916}"/>
              </a:ext>
            </a:extLst>
          </p:cNvPr>
          <p:cNvSpPr/>
          <p:nvPr/>
        </p:nvSpPr>
        <p:spPr>
          <a:xfrm rot="2700000">
            <a:off x="376371" y="2374002"/>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2" name="Rectangle 31">
            <a:extLst>
              <a:ext uri="{FF2B5EF4-FFF2-40B4-BE49-F238E27FC236}">
                <a16:creationId xmlns:a16="http://schemas.microsoft.com/office/drawing/2014/main" id="{6DD00AE0-016E-BB07-1827-0E5FE36F828E}"/>
              </a:ext>
            </a:extLst>
          </p:cNvPr>
          <p:cNvSpPr/>
          <p:nvPr/>
        </p:nvSpPr>
        <p:spPr>
          <a:xfrm rot="2700000">
            <a:off x="372817" y="351816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3" name="Rectangle 32">
            <a:extLst>
              <a:ext uri="{FF2B5EF4-FFF2-40B4-BE49-F238E27FC236}">
                <a16:creationId xmlns:a16="http://schemas.microsoft.com/office/drawing/2014/main" id="{7F41E730-170A-806A-BF05-A0514A4D5F42}"/>
              </a:ext>
            </a:extLst>
          </p:cNvPr>
          <p:cNvSpPr/>
          <p:nvPr/>
        </p:nvSpPr>
        <p:spPr>
          <a:xfrm rot="2700000">
            <a:off x="4775097" y="1175897"/>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1" name="Rectangle 40">
            <a:extLst>
              <a:ext uri="{FF2B5EF4-FFF2-40B4-BE49-F238E27FC236}">
                <a16:creationId xmlns:a16="http://schemas.microsoft.com/office/drawing/2014/main" id="{242F7A83-225B-D6C1-57F0-498A8DB2A1B2}"/>
              </a:ext>
            </a:extLst>
          </p:cNvPr>
          <p:cNvSpPr/>
          <p:nvPr/>
        </p:nvSpPr>
        <p:spPr>
          <a:xfrm rot="2700000">
            <a:off x="4775096" y="3469445"/>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2" name="Rectangle 41">
            <a:extLst>
              <a:ext uri="{FF2B5EF4-FFF2-40B4-BE49-F238E27FC236}">
                <a16:creationId xmlns:a16="http://schemas.microsoft.com/office/drawing/2014/main" id="{0B887BA6-1695-2A16-0E54-44A697781ACF}"/>
              </a:ext>
            </a:extLst>
          </p:cNvPr>
          <p:cNvSpPr/>
          <p:nvPr/>
        </p:nvSpPr>
        <p:spPr>
          <a:xfrm rot="2700000">
            <a:off x="4775096" y="237321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3508832"/>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0">
              <a:defRPr/>
            </a:pPr>
            <a:r>
              <a:rPr lang="en-GB" sz="1100" dirty="0">
                <a:solidFill>
                  <a:srgbClr val="000000"/>
                </a:solidFill>
              </a:rPr>
              <a:t>JCR video content released talking through the changes</a:t>
            </a:r>
          </a:p>
          <a:p>
            <a:pPr marL="628650" lvl="1"/>
            <a:r>
              <a:rPr lang="en-GB" sz="1100" dirty="0">
                <a:effectLst/>
                <a:latin typeface="Arial" panose="020B0604020202020204" pitchFamily="34" charset="0"/>
                <a:ea typeface="Times New Roman" panose="02020603050405020304" pitchFamily="18" charset="0"/>
                <a:cs typeface="Arial" panose="020B0604020202020204" pitchFamily="34" charset="0"/>
              </a:rPr>
              <a:t>Key spokespeople – Sulekha Varma, Ruby Walsh and Chris Proudman</a:t>
            </a:r>
            <a:endParaRPr lang="en-GB" sz="1100" dirty="0">
              <a:effectLst/>
              <a:latin typeface="Arial" panose="020B0604020202020204" pitchFamily="34" charset="0"/>
              <a:ea typeface="Aptos" panose="020B0004020202020204" pitchFamily="34" charset="0"/>
              <a:cs typeface="Arial" panose="020B0604020202020204" pitchFamily="34" charset="0"/>
            </a:endParaRPr>
          </a:p>
          <a:p>
            <a:endParaRPr lang="en-GB" dirty="0">
              <a:solidFill>
                <a:srgbClr val="000000"/>
              </a:solidFill>
            </a:endParaRPr>
          </a:p>
        </p:txBody>
      </p:sp>
      <p:sp>
        <p:nvSpPr>
          <p:cNvPr id="48" name="Content Placeholder 3">
            <a:extLst>
              <a:ext uri="{FF2B5EF4-FFF2-40B4-BE49-F238E27FC236}">
                <a16:creationId xmlns:a16="http://schemas.microsoft.com/office/drawing/2014/main" id="{96488E76-5CC9-3FEA-966E-D1064170A7D3}"/>
              </a:ext>
            </a:extLst>
          </p:cNvPr>
          <p:cNvSpPr txBox="1">
            <a:spLocks/>
          </p:cNvSpPr>
          <p:nvPr/>
        </p:nvSpPr>
        <p:spPr>
          <a:xfrm>
            <a:off x="5518456" y="3590713"/>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endParaRPr lang="en-GB" sz="1100" dirty="0">
              <a:solidFill>
                <a:srgbClr val="000000"/>
              </a:solidFill>
            </a:endParaRPr>
          </a:p>
        </p:txBody>
      </p:sp>
      <p:sp>
        <p:nvSpPr>
          <p:cNvPr id="3" name="Content Placeholder 3">
            <a:extLst>
              <a:ext uri="{FF2B5EF4-FFF2-40B4-BE49-F238E27FC236}">
                <a16:creationId xmlns:a16="http://schemas.microsoft.com/office/drawing/2014/main" id="{3566C2BD-0324-093C-E1EF-A79826F60577}"/>
              </a:ext>
            </a:extLst>
          </p:cNvPr>
          <p:cNvSpPr txBox="1">
            <a:spLocks/>
          </p:cNvSpPr>
          <p:nvPr/>
        </p:nvSpPr>
        <p:spPr>
          <a:xfrm>
            <a:off x="1175056" y="1213522"/>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r>
              <a:rPr lang="en-GB" sz="1100" dirty="0">
                <a:solidFill>
                  <a:srgbClr val="000000"/>
                </a:solidFill>
              </a:rPr>
              <a:t>Realistic that the world is ever-changing and there will always be criticism for making changes, but aiming to strike the right balance, both within and outside of our sport</a:t>
            </a:r>
          </a:p>
        </p:txBody>
      </p:sp>
    </p:spTree>
    <p:extLst>
      <p:ext uri="{BB962C8B-B14F-4D97-AF65-F5344CB8AC3E}">
        <p14:creationId xmlns:p14="http://schemas.microsoft.com/office/powerpoint/2010/main" val="19508166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B87DF09-0658-A043-1065-4D9D1A676D27}"/>
              </a:ext>
            </a:extLst>
          </p:cNvPr>
          <p:cNvSpPr txBox="1"/>
          <p:nvPr/>
        </p:nvSpPr>
        <p:spPr>
          <a:xfrm>
            <a:off x="2627684" y="4261526"/>
            <a:ext cx="3888632" cy="715581"/>
          </a:xfrm>
          <a:prstGeom prst="rect">
            <a:avLst/>
          </a:prstGeom>
          <a:noFill/>
        </p:spPr>
        <p:txBody>
          <a:bodyPr wrap="square" rtlCol="0">
            <a:spAutoFit/>
          </a:bodyPr>
          <a:lstStyle/>
          <a:p>
            <a:pPr algn="ctr" defTabSz="685800"/>
            <a:r>
              <a:rPr lang="en-GB" sz="4050" dirty="0">
                <a:solidFill>
                  <a:srgbClr val="FDFAFC"/>
                </a:solidFill>
                <a:latin typeface="Aparajita" panose="02020603050405020304" pitchFamily="18" charset="0"/>
                <a:cs typeface="Aparajita" panose="02020603050405020304" pitchFamily="18" charset="0"/>
              </a:rPr>
              <a:t>3 - 5 April 2025</a:t>
            </a:r>
          </a:p>
        </p:txBody>
      </p:sp>
      <p:pic>
        <p:nvPicPr>
          <p:cNvPr id="6" name="Picture 5">
            <a:extLst>
              <a:ext uri="{FF2B5EF4-FFF2-40B4-BE49-F238E27FC236}">
                <a16:creationId xmlns:a16="http://schemas.microsoft.com/office/drawing/2014/main" id="{DA35FA0C-02AF-F1A7-9C09-4648FB452621}"/>
              </a:ext>
            </a:extLst>
          </p:cNvPr>
          <p:cNvPicPr>
            <a:picLocks noChangeAspect="1"/>
          </p:cNvPicPr>
          <p:nvPr/>
        </p:nvPicPr>
        <p:blipFill rotWithShape="1">
          <a:blip r:embed="rId2"/>
          <a:srcRect l="13477" t="7118" b="17187"/>
          <a:stretch/>
        </p:blipFill>
        <p:spPr>
          <a:xfrm>
            <a:off x="1197504" y="351060"/>
            <a:ext cx="7946496" cy="3910466"/>
          </a:xfrm>
          <a:prstGeom prst="rect">
            <a:avLst/>
          </a:prstGeom>
        </p:spPr>
      </p:pic>
      <p:pic>
        <p:nvPicPr>
          <p:cNvPr id="12" name="Picture 11">
            <a:extLst>
              <a:ext uri="{FF2B5EF4-FFF2-40B4-BE49-F238E27FC236}">
                <a16:creationId xmlns:a16="http://schemas.microsoft.com/office/drawing/2014/main" id="{729D4D47-FA4A-C0A9-6505-06C997E8AAA5}"/>
              </a:ext>
            </a:extLst>
          </p:cNvPr>
          <p:cNvPicPr>
            <a:picLocks noChangeAspect="1"/>
          </p:cNvPicPr>
          <p:nvPr/>
        </p:nvPicPr>
        <p:blipFill>
          <a:blip r:embed="rId3"/>
          <a:stretch>
            <a:fillRect/>
          </a:stretch>
        </p:blipFill>
        <p:spPr>
          <a:xfrm>
            <a:off x="303883" y="351059"/>
            <a:ext cx="1352705" cy="1363441"/>
          </a:xfrm>
          <a:prstGeom prst="rect">
            <a:avLst/>
          </a:prstGeom>
          <a:ln>
            <a:noFill/>
          </a:ln>
          <a:effectLst>
            <a:softEdge rad="112500"/>
          </a:effectLst>
        </p:spPr>
      </p:pic>
    </p:spTree>
    <p:extLst>
      <p:ext uri="{BB962C8B-B14F-4D97-AF65-F5344CB8AC3E}">
        <p14:creationId xmlns:p14="http://schemas.microsoft.com/office/powerpoint/2010/main" val="21043171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34A1C1-A6C8-1D4F-99A6-92432FD2E4BD}"/>
              </a:ext>
            </a:extLst>
          </p:cNvPr>
          <p:cNvSpPr>
            <a:spLocks noGrp="1"/>
          </p:cNvSpPr>
          <p:nvPr>
            <p:ph type="title"/>
          </p:nvPr>
        </p:nvSpPr>
        <p:spPr/>
        <p:txBody>
          <a:bodyPr/>
          <a:lstStyle/>
          <a:p>
            <a:r>
              <a:rPr lang="en-GB" dirty="0"/>
              <a:t>Media Coverage – Announcement</a:t>
            </a:r>
          </a:p>
        </p:txBody>
      </p:sp>
      <p:pic>
        <p:nvPicPr>
          <p:cNvPr id="11" name="Picture 10">
            <a:extLst>
              <a:ext uri="{FF2B5EF4-FFF2-40B4-BE49-F238E27FC236}">
                <a16:creationId xmlns:a16="http://schemas.microsoft.com/office/drawing/2014/main" id="{2393EE8E-B104-0E72-2FCF-BB5C5EA46827}"/>
              </a:ext>
            </a:extLst>
          </p:cNvPr>
          <p:cNvPicPr>
            <a:picLocks noChangeAspect="1"/>
          </p:cNvPicPr>
          <p:nvPr/>
        </p:nvPicPr>
        <p:blipFill>
          <a:blip r:embed="rId3"/>
          <a:stretch>
            <a:fillRect/>
          </a:stretch>
        </p:blipFill>
        <p:spPr>
          <a:xfrm>
            <a:off x="323149" y="2218470"/>
            <a:ext cx="1584077" cy="2648646"/>
          </a:xfrm>
          <a:prstGeom prst="rect">
            <a:avLst/>
          </a:prstGeom>
        </p:spPr>
      </p:pic>
      <p:pic>
        <p:nvPicPr>
          <p:cNvPr id="18" name="Picture 17">
            <a:extLst>
              <a:ext uri="{FF2B5EF4-FFF2-40B4-BE49-F238E27FC236}">
                <a16:creationId xmlns:a16="http://schemas.microsoft.com/office/drawing/2014/main" id="{E0DEB836-17F9-A811-2ED7-AACAB6AA9C44}"/>
              </a:ext>
            </a:extLst>
          </p:cNvPr>
          <p:cNvPicPr>
            <a:picLocks noChangeAspect="1"/>
          </p:cNvPicPr>
          <p:nvPr/>
        </p:nvPicPr>
        <p:blipFill>
          <a:blip r:embed="rId4"/>
          <a:stretch>
            <a:fillRect/>
          </a:stretch>
        </p:blipFill>
        <p:spPr>
          <a:xfrm>
            <a:off x="7023101" y="347895"/>
            <a:ext cx="1683450" cy="4490359"/>
          </a:xfrm>
          <a:prstGeom prst="rect">
            <a:avLst/>
          </a:prstGeom>
        </p:spPr>
      </p:pic>
      <p:pic>
        <p:nvPicPr>
          <p:cNvPr id="23" name="Picture 22">
            <a:extLst>
              <a:ext uri="{FF2B5EF4-FFF2-40B4-BE49-F238E27FC236}">
                <a16:creationId xmlns:a16="http://schemas.microsoft.com/office/drawing/2014/main" id="{D3F77B61-FA36-5C2C-D799-4C4ED59E97B6}"/>
              </a:ext>
            </a:extLst>
          </p:cNvPr>
          <p:cNvPicPr>
            <a:picLocks noChangeAspect="1"/>
          </p:cNvPicPr>
          <p:nvPr/>
        </p:nvPicPr>
        <p:blipFill>
          <a:blip r:embed="rId5"/>
          <a:stretch>
            <a:fillRect/>
          </a:stretch>
        </p:blipFill>
        <p:spPr>
          <a:xfrm>
            <a:off x="2419292" y="2218470"/>
            <a:ext cx="4111561" cy="2648646"/>
          </a:xfrm>
          <a:prstGeom prst="rect">
            <a:avLst/>
          </a:prstGeom>
        </p:spPr>
      </p:pic>
      <p:pic>
        <p:nvPicPr>
          <p:cNvPr id="1030" name="Picture 6" descr="Scales PNG transparent image download, size: 3200x3200px">
            <a:extLst>
              <a:ext uri="{FF2B5EF4-FFF2-40B4-BE49-F238E27FC236}">
                <a16:creationId xmlns:a16="http://schemas.microsoft.com/office/drawing/2014/main" id="{92D5349E-42E7-E035-8560-9399E789CF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flipH="1">
            <a:off x="3876256" y="663859"/>
            <a:ext cx="1391488" cy="144070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E86845B-E65B-E742-52DF-D3A0C8BB60D1}"/>
              </a:ext>
            </a:extLst>
          </p:cNvPr>
          <p:cNvPicPr>
            <a:picLocks noChangeAspect="1"/>
          </p:cNvPicPr>
          <p:nvPr/>
        </p:nvPicPr>
        <p:blipFill rotWithShape="1">
          <a:blip r:embed="rId7"/>
          <a:srcRect t="16420" r="26080" b="26942"/>
          <a:stretch/>
        </p:blipFill>
        <p:spPr>
          <a:xfrm>
            <a:off x="323149" y="844550"/>
            <a:ext cx="2571751" cy="1231553"/>
          </a:xfrm>
          <a:prstGeom prst="rect">
            <a:avLst/>
          </a:prstGeom>
        </p:spPr>
      </p:pic>
    </p:spTree>
    <p:extLst>
      <p:ext uri="{BB962C8B-B14F-4D97-AF65-F5344CB8AC3E}">
        <p14:creationId xmlns:p14="http://schemas.microsoft.com/office/powerpoint/2010/main" val="59102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634A1C1-A6C8-1D4F-99A6-92432FD2E4BD}"/>
              </a:ext>
            </a:extLst>
          </p:cNvPr>
          <p:cNvSpPr>
            <a:spLocks noGrp="1"/>
          </p:cNvSpPr>
          <p:nvPr>
            <p:ph type="title"/>
          </p:nvPr>
        </p:nvSpPr>
        <p:spPr/>
        <p:txBody>
          <a:bodyPr/>
          <a:lstStyle/>
          <a:p>
            <a:r>
              <a:rPr lang="en-GB" dirty="0"/>
              <a:t>Media Coverage – Pre-National</a:t>
            </a:r>
          </a:p>
        </p:txBody>
      </p:sp>
      <p:pic>
        <p:nvPicPr>
          <p:cNvPr id="1030" name="Picture 6" descr="Scales PNG transparent image download, size: 3200x3200px">
            <a:extLst>
              <a:ext uri="{FF2B5EF4-FFF2-40B4-BE49-F238E27FC236}">
                <a16:creationId xmlns:a16="http://schemas.microsoft.com/office/drawing/2014/main" id="{92D5349E-42E7-E035-8560-9399E789CF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3628452" y="771810"/>
            <a:ext cx="1474875" cy="15270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A1B51D7-548A-055D-5BDB-D957C2DCBE37}"/>
              </a:ext>
            </a:extLst>
          </p:cNvPr>
          <p:cNvPicPr>
            <a:picLocks noChangeAspect="1"/>
          </p:cNvPicPr>
          <p:nvPr/>
        </p:nvPicPr>
        <p:blipFill rotWithShape="1">
          <a:blip r:embed="rId4"/>
          <a:srcRect l="10185" t="11235" r="37655" b="8642"/>
          <a:stretch/>
        </p:blipFill>
        <p:spPr>
          <a:xfrm>
            <a:off x="463550" y="819150"/>
            <a:ext cx="2202158" cy="2114202"/>
          </a:xfrm>
          <a:prstGeom prst="rect">
            <a:avLst/>
          </a:prstGeom>
        </p:spPr>
      </p:pic>
      <p:pic>
        <p:nvPicPr>
          <p:cNvPr id="6" name="Picture 5">
            <a:extLst>
              <a:ext uri="{FF2B5EF4-FFF2-40B4-BE49-F238E27FC236}">
                <a16:creationId xmlns:a16="http://schemas.microsoft.com/office/drawing/2014/main" id="{8E60F374-9E86-FA24-E589-250EB8AA5F93}"/>
              </a:ext>
            </a:extLst>
          </p:cNvPr>
          <p:cNvPicPr>
            <a:picLocks noChangeAspect="1"/>
          </p:cNvPicPr>
          <p:nvPr/>
        </p:nvPicPr>
        <p:blipFill rotWithShape="1">
          <a:blip r:embed="rId5"/>
          <a:srcRect l="77" t="11601" r="33051" b="5838"/>
          <a:stretch/>
        </p:blipFill>
        <p:spPr>
          <a:xfrm>
            <a:off x="5955659" y="819150"/>
            <a:ext cx="2907446" cy="2243487"/>
          </a:xfrm>
          <a:prstGeom prst="rect">
            <a:avLst/>
          </a:prstGeom>
        </p:spPr>
      </p:pic>
      <p:pic>
        <p:nvPicPr>
          <p:cNvPr id="8" name="Picture 7">
            <a:extLst>
              <a:ext uri="{FF2B5EF4-FFF2-40B4-BE49-F238E27FC236}">
                <a16:creationId xmlns:a16="http://schemas.microsoft.com/office/drawing/2014/main" id="{4EDDE10D-EC45-939D-5E8C-8896B636A2BB}"/>
              </a:ext>
            </a:extLst>
          </p:cNvPr>
          <p:cNvPicPr>
            <a:picLocks noChangeAspect="1"/>
          </p:cNvPicPr>
          <p:nvPr/>
        </p:nvPicPr>
        <p:blipFill rotWithShape="1">
          <a:blip r:embed="rId6"/>
          <a:srcRect l="78" t="11299" r="34745" b="30697"/>
          <a:stretch/>
        </p:blipFill>
        <p:spPr>
          <a:xfrm>
            <a:off x="5965447" y="2952427"/>
            <a:ext cx="2897658" cy="1611716"/>
          </a:xfrm>
          <a:prstGeom prst="rect">
            <a:avLst/>
          </a:prstGeom>
        </p:spPr>
      </p:pic>
      <p:pic>
        <p:nvPicPr>
          <p:cNvPr id="10" name="Picture 9">
            <a:extLst>
              <a:ext uri="{FF2B5EF4-FFF2-40B4-BE49-F238E27FC236}">
                <a16:creationId xmlns:a16="http://schemas.microsoft.com/office/drawing/2014/main" id="{AE391F7C-B97A-D106-618C-645F034F772F}"/>
              </a:ext>
            </a:extLst>
          </p:cNvPr>
          <p:cNvPicPr>
            <a:picLocks noChangeAspect="1"/>
          </p:cNvPicPr>
          <p:nvPr/>
        </p:nvPicPr>
        <p:blipFill rotWithShape="1">
          <a:blip r:embed="rId7"/>
          <a:srcRect l="9134" t="12907" r="22222" b="6892"/>
          <a:stretch/>
        </p:blipFill>
        <p:spPr>
          <a:xfrm>
            <a:off x="463550" y="3062637"/>
            <a:ext cx="2202158" cy="1608063"/>
          </a:xfrm>
          <a:prstGeom prst="rect">
            <a:avLst/>
          </a:prstGeom>
        </p:spPr>
      </p:pic>
      <p:pic>
        <p:nvPicPr>
          <p:cNvPr id="13" name="Picture 12">
            <a:extLst>
              <a:ext uri="{FF2B5EF4-FFF2-40B4-BE49-F238E27FC236}">
                <a16:creationId xmlns:a16="http://schemas.microsoft.com/office/drawing/2014/main" id="{15C5FC7F-2256-8992-53EF-63718A6FE035}"/>
              </a:ext>
            </a:extLst>
          </p:cNvPr>
          <p:cNvPicPr>
            <a:picLocks noChangeAspect="1"/>
          </p:cNvPicPr>
          <p:nvPr/>
        </p:nvPicPr>
        <p:blipFill rotWithShape="1">
          <a:blip r:embed="rId8"/>
          <a:srcRect l="10923" t="11264" r="13371" b="3965"/>
          <a:stretch/>
        </p:blipFill>
        <p:spPr>
          <a:xfrm>
            <a:off x="2912167" y="2635954"/>
            <a:ext cx="2907446" cy="2034746"/>
          </a:xfrm>
          <a:prstGeom prst="rect">
            <a:avLst/>
          </a:prstGeom>
        </p:spPr>
      </p:pic>
    </p:spTree>
    <p:extLst>
      <p:ext uri="{BB962C8B-B14F-4D97-AF65-F5344CB8AC3E}">
        <p14:creationId xmlns:p14="http://schemas.microsoft.com/office/powerpoint/2010/main" val="1171307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62D14BC-7FFB-633A-8820-3E2DAE3CF414}"/>
              </a:ext>
            </a:extLst>
          </p:cNvPr>
          <p:cNvSpPr>
            <a:spLocks noGrp="1"/>
          </p:cNvSpPr>
          <p:nvPr>
            <p:ph type="title"/>
          </p:nvPr>
        </p:nvSpPr>
        <p:spPr/>
        <p:txBody>
          <a:bodyPr/>
          <a:lstStyle/>
          <a:p>
            <a:r>
              <a:rPr lang="en-GB" dirty="0"/>
              <a:t>Media Coverage – Post-National</a:t>
            </a:r>
          </a:p>
        </p:txBody>
      </p:sp>
      <p:pic>
        <p:nvPicPr>
          <p:cNvPr id="11" name="Picture 10">
            <a:extLst>
              <a:ext uri="{FF2B5EF4-FFF2-40B4-BE49-F238E27FC236}">
                <a16:creationId xmlns:a16="http://schemas.microsoft.com/office/drawing/2014/main" id="{C74D0CC5-C4A0-94BE-3801-F7AABDC78DD4}"/>
              </a:ext>
            </a:extLst>
          </p:cNvPr>
          <p:cNvPicPr>
            <a:picLocks noChangeAspect="1"/>
          </p:cNvPicPr>
          <p:nvPr/>
        </p:nvPicPr>
        <p:blipFill rotWithShape="1">
          <a:blip r:embed="rId3"/>
          <a:srcRect t="16666" r="1388" b="5062"/>
          <a:stretch/>
        </p:blipFill>
        <p:spPr>
          <a:xfrm>
            <a:off x="457201" y="771810"/>
            <a:ext cx="3766087" cy="1868309"/>
          </a:xfrm>
          <a:prstGeom prst="rect">
            <a:avLst/>
          </a:prstGeom>
        </p:spPr>
      </p:pic>
      <p:pic>
        <p:nvPicPr>
          <p:cNvPr id="14" name="Picture 13">
            <a:extLst>
              <a:ext uri="{FF2B5EF4-FFF2-40B4-BE49-F238E27FC236}">
                <a16:creationId xmlns:a16="http://schemas.microsoft.com/office/drawing/2014/main" id="{3C80EF1D-D0A9-0096-75DA-632BECE5AB2F}"/>
              </a:ext>
            </a:extLst>
          </p:cNvPr>
          <p:cNvPicPr>
            <a:picLocks noChangeAspect="1"/>
          </p:cNvPicPr>
          <p:nvPr/>
        </p:nvPicPr>
        <p:blipFill rotWithShape="1">
          <a:blip r:embed="rId4"/>
          <a:srcRect t="20315" r="1621" b="6296"/>
          <a:stretch/>
        </p:blipFill>
        <p:spPr>
          <a:xfrm>
            <a:off x="457201" y="2640119"/>
            <a:ext cx="3766087" cy="1755896"/>
          </a:xfrm>
          <a:prstGeom prst="rect">
            <a:avLst/>
          </a:prstGeom>
        </p:spPr>
      </p:pic>
      <p:pic>
        <p:nvPicPr>
          <p:cNvPr id="3" name="Picture 2">
            <a:extLst>
              <a:ext uri="{FF2B5EF4-FFF2-40B4-BE49-F238E27FC236}">
                <a16:creationId xmlns:a16="http://schemas.microsoft.com/office/drawing/2014/main" id="{855A17DD-BAB9-65CD-CA11-0C033F66CF44}"/>
              </a:ext>
            </a:extLst>
          </p:cNvPr>
          <p:cNvPicPr>
            <a:picLocks noChangeAspect="1"/>
          </p:cNvPicPr>
          <p:nvPr/>
        </p:nvPicPr>
        <p:blipFill>
          <a:blip r:embed="rId5"/>
          <a:srcRect l="10829" t="17477" r="37665" b="5536"/>
          <a:stretch/>
        </p:blipFill>
        <p:spPr>
          <a:xfrm>
            <a:off x="4849577" y="1286360"/>
            <a:ext cx="3483854" cy="3109656"/>
          </a:xfrm>
          <a:prstGeom prst="rect">
            <a:avLst/>
          </a:prstGeom>
        </p:spPr>
      </p:pic>
      <p:pic>
        <p:nvPicPr>
          <p:cNvPr id="6" name="Picture 5">
            <a:extLst>
              <a:ext uri="{FF2B5EF4-FFF2-40B4-BE49-F238E27FC236}">
                <a16:creationId xmlns:a16="http://schemas.microsoft.com/office/drawing/2014/main" id="{06C140CB-D16C-664A-B5CC-B9902161D67A}"/>
              </a:ext>
            </a:extLst>
          </p:cNvPr>
          <p:cNvPicPr>
            <a:picLocks noChangeAspect="1"/>
          </p:cNvPicPr>
          <p:nvPr/>
        </p:nvPicPr>
        <p:blipFill>
          <a:blip r:embed="rId6"/>
          <a:srcRect l="11762" t="13408" r="12524" b="70773"/>
          <a:stretch/>
        </p:blipFill>
        <p:spPr>
          <a:xfrm>
            <a:off x="4849576" y="831425"/>
            <a:ext cx="3483855" cy="454934"/>
          </a:xfrm>
          <a:prstGeom prst="rect">
            <a:avLst/>
          </a:prstGeom>
        </p:spPr>
      </p:pic>
    </p:spTree>
    <p:extLst>
      <p:ext uri="{BB962C8B-B14F-4D97-AF65-F5344CB8AC3E}">
        <p14:creationId xmlns:p14="http://schemas.microsoft.com/office/powerpoint/2010/main" val="51458335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Grand National Media Report</a:t>
            </a: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1182087" y="3510619"/>
            <a:ext cx="2907992" cy="520381"/>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2371822"/>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solidFill>
                <a:srgbClr val="000000"/>
              </a:solidFill>
            </a:endParaRPr>
          </a:p>
        </p:txBody>
      </p:sp>
      <p:sp>
        <p:nvSpPr>
          <p:cNvPr id="48" name="Content Placeholder 3">
            <a:extLst>
              <a:ext uri="{FF2B5EF4-FFF2-40B4-BE49-F238E27FC236}">
                <a16:creationId xmlns:a16="http://schemas.microsoft.com/office/drawing/2014/main" id="{96488E76-5CC9-3FEA-966E-D1064170A7D3}"/>
              </a:ext>
            </a:extLst>
          </p:cNvPr>
          <p:cNvSpPr txBox="1">
            <a:spLocks/>
          </p:cNvSpPr>
          <p:nvPr/>
        </p:nvSpPr>
        <p:spPr>
          <a:xfrm>
            <a:off x="5518456" y="3590713"/>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endParaRPr lang="en-GB" sz="1100" dirty="0">
              <a:solidFill>
                <a:srgbClr val="000000"/>
              </a:solidFill>
            </a:endParaRPr>
          </a:p>
        </p:txBody>
      </p:sp>
      <p:sp>
        <p:nvSpPr>
          <p:cNvPr id="3" name="Content Placeholder 3">
            <a:extLst>
              <a:ext uri="{FF2B5EF4-FFF2-40B4-BE49-F238E27FC236}">
                <a16:creationId xmlns:a16="http://schemas.microsoft.com/office/drawing/2014/main" id="{9D77C2B8-7466-CCCC-39AA-1234593883FF}"/>
              </a:ext>
            </a:extLst>
          </p:cNvPr>
          <p:cNvSpPr txBox="1">
            <a:spLocks/>
          </p:cNvSpPr>
          <p:nvPr/>
        </p:nvSpPr>
        <p:spPr>
          <a:xfrm>
            <a:off x="331489" y="812747"/>
            <a:ext cx="7350758" cy="644602"/>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r>
              <a:rPr lang="en-GB" sz="1100" b="1" dirty="0">
                <a:solidFill>
                  <a:srgbClr val="000000"/>
                </a:solidFill>
              </a:rPr>
              <a:t>12,100 pieces of coverage reported on the Jockey Club in the UK from 11</a:t>
            </a:r>
            <a:r>
              <a:rPr lang="en-GB" sz="1100" b="1" baseline="30000" dirty="0">
                <a:solidFill>
                  <a:srgbClr val="000000"/>
                </a:solidFill>
              </a:rPr>
              <a:t>th</a:t>
            </a:r>
            <a:r>
              <a:rPr lang="en-GB" sz="1100" b="1" dirty="0">
                <a:solidFill>
                  <a:srgbClr val="000000"/>
                </a:solidFill>
              </a:rPr>
              <a:t> Feb – 22</a:t>
            </a:r>
            <a:r>
              <a:rPr lang="en-GB" sz="1100" b="1" baseline="30000" dirty="0">
                <a:solidFill>
                  <a:srgbClr val="000000"/>
                </a:solidFill>
              </a:rPr>
              <a:t>nd</a:t>
            </a:r>
            <a:r>
              <a:rPr lang="en-GB" sz="1100" b="1" dirty="0">
                <a:solidFill>
                  <a:srgbClr val="000000"/>
                </a:solidFill>
              </a:rPr>
              <a:t> April 2024</a:t>
            </a:r>
          </a:p>
        </p:txBody>
      </p:sp>
      <p:sp>
        <p:nvSpPr>
          <p:cNvPr id="4" name="TextBox 3">
            <a:extLst>
              <a:ext uri="{FF2B5EF4-FFF2-40B4-BE49-F238E27FC236}">
                <a16:creationId xmlns:a16="http://schemas.microsoft.com/office/drawing/2014/main" id="{CF6F54A8-37C9-7949-F200-923A8CBD44CD}"/>
              </a:ext>
            </a:extLst>
          </p:cNvPr>
          <p:cNvSpPr txBox="1"/>
          <p:nvPr/>
        </p:nvSpPr>
        <p:spPr>
          <a:xfrm>
            <a:off x="236424" y="1163146"/>
            <a:ext cx="6432853" cy="3199274"/>
          </a:xfrm>
          <a:prstGeom prst="rect">
            <a:avLst/>
          </a:prstGeom>
          <a:noFill/>
        </p:spPr>
        <p:txBody>
          <a:bodyPr wrap="square" numCol="1" spcCol="216000" rtlCol="0">
            <a:spAutoFit/>
          </a:bodyPr>
          <a:lstStyle/>
          <a:p>
            <a:pPr algn="just">
              <a:lnSpc>
                <a:spcPct val="120000"/>
              </a:lnSpc>
              <a:spcAft>
                <a:spcPts val="600"/>
              </a:spcAft>
            </a:pPr>
            <a:r>
              <a:rPr lang="en-US" sz="1000" b="1" dirty="0">
                <a:latin typeface="Arial" panose="020B0604020202020204" pitchFamily="34" charset="0"/>
                <a:cs typeface="Arial" panose="020B0604020202020204" pitchFamily="34" charset="0"/>
              </a:rPr>
              <a:t>More than half (61%) of items reporting on the Jockey Club came within the Grand National 11</a:t>
            </a:r>
            <a:r>
              <a:rPr lang="en-US" sz="1000" b="1" baseline="30000" dirty="0">
                <a:latin typeface="Arial" panose="020B0604020202020204" pitchFamily="34" charset="0"/>
                <a:cs typeface="Arial" panose="020B0604020202020204" pitchFamily="34" charset="0"/>
              </a:rPr>
              <a:t>th</a:t>
            </a:r>
            <a:r>
              <a:rPr lang="en-US" sz="1000" b="1" dirty="0">
                <a:latin typeface="Arial" panose="020B0604020202020204" pitchFamily="34" charset="0"/>
                <a:cs typeface="Arial" panose="020B0604020202020204" pitchFamily="34" charset="0"/>
              </a:rPr>
              <a:t>-13</a:t>
            </a:r>
            <a:r>
              <a:rPr lang="en-US" sz="1000" b="1" baseline="30000" dirty="0">
                <a:latin typeface="Arial" panose="020B0604020202020204" pitchFamily="34" charset="0"/>
                <a:cs typeface="Arial" panose="020B0604020202020204" pitchFamily="34" charset="0"/>
              </a:rPr>
              <a:t>th</a:t>
            </a:r>
            <a:r>
              <a:rPr lang="en-US" sz="1000" b="1" dirty="0">
                <a:latin typeface="Arial" panose="020B0604020202020204" pitchFamily="34" charset="0"/>
                <a:cs typeface="Arial" panose="020B0604020202020204" pitchFamily="34" charset="0"/>
              </a:rPr>
              <a:t> April </a:t>
            </a:r>
          </a:p>
          <a:p>
            <a:pPr algn="just">
              <a:lnSpc>
                <a:spcPct val="120000"/>
              </a:lnSpc>
              <a:spcAft>
                <a:spcPts val="600"/>
              </a:spcAft>
            </a:pPr>
            <a:r>
              <a:rPr lang="en-US" sz="1000" dirty="0">
                <a:latin typeface="Arial" panose="020B0604020202020204" pitchFamily="34" charset="0"/>
                <a:cs typeface="Arial" panose="020B0604020202020204" pitchFamily="34" charset="0"/>
              </a:rPr>
              <a:t>Positive and Neutral sentiment emerged within coverage throughout the reporting period</a:t>
            </a:r>
          </a:p>
          <a:p>
            <a:pPr marL="171450" indent="-171450" algn="just">
              <a:lnSpc>
                <a:spcPct val="120000"/>
              </a:lnSpc>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February saw coverage on security at The Grand National and discussions on the expected participants</a:t>
            </a:r>
          </a:p>
          <a:p>
            <a:pPr marL="171450" indent="-171450" algn="just">
              <a:lnSpc>
                <a:spcPct val="120000"/>
              </a:lnSpc>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Throughout the course of April, Grand National mentions saw visibility in general news around the event and expected participants. Fashion trends, animal activists’ groups and safety measures at The Grand National emerged as key topics driving mentions </a:t>
            </a:r>
          </a:p>
          <a:p>
            <a:pPr algn="just">
              <a:lnSpc>
                <a:spcPct val="120000"/>
              </a:lnSpc>
              <a:spcAft>
                <a:spcPts val="600"/>
              </a:spcAft>
            </a:pPr>
            <a:r>
              <a:rPr lang="en-US" sz="1000" b="1" dirty="0">
                <a:latin typeface="Arial" panose="020B0604020202020204" pitchFamily="34" charset="0"/>
                <a:cs typeface="Arial" panose="020B0604020202020204" pitchFamily="34" charset="0"/>
              </a:rPr>
              <a:t>‘Create safe and enjoyable experiences for everyone’ </a:t>
            </a:r>
            <a:r>
              <a:rPr lang="en-US" sz="1000" dirty="0">
                <a:latin typeface="Arial" panose="020B0604020202020204" pitchFamily="34" charset="0"/>
                <a:cs typeface="Arial" panose="020B0604020202020204" pitchFamily="34" charset="0"/>
              </a:rPr>
              <a:t>emerged as the most prolific theme within reporting</a:t>
            </a:r>
          </a:p>
          <a:p>
            <a:pPr marL="171450" indent="-171450" algn="just">
              <a:lnSpc>
                <a:spcPct val="120000"/>
              </a:lnSpc>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Negative volumes were also highest within this topic, with coverage relating to the ongoing drugs/alcohol issues at the Grand National. Alongside this measures to improve safety and enjoyment we are also prominent, most notably the new race start time.</a:t>
            </a:r>
            <a:endParaRPr lang="en-US" sz="1000" b="1" dirty="0">
              <a:latin typeface="Arial" panose="020B0604020202020204" pitchFamily="34" charset="0"/>
              <a:cs typeface="Arial" panose="020B0604020202020204" pitchFamily="34" charset="0"/>
            </a:endParaRPr>
          </a:p>
          <a:p>
            <a:pPr algn="just">
              <a:lnSpc>
                <a:spcPct val="120000"/>
              </a:lnSpc>
              <a:spcAft>
                <a:spcPts val="600"/>
              </a:spcAft>
            </a:pPr>
            <a:r>
              <a:rPr lang="en-US" sz="1000" b="1" dirty="0">
                <a:latin typeface="Arial" panose="020B0604020202020204" pitchFamily="34" charset="0"/>
                <a:cs typeface="Arial" panose="020B0604020202020204" pitchFamily="34" charset="0"/>
              </a:rPr>
              <a:t>Looking at the 3 race days, sentiment was overwhelmingly more </a:t>
            </a:r>
            <a:r>
              <a:rPr lang="en-US" sz="1000" b="1" dirty="0" err="1">
                <a:latin typeface="Arial" panose="020B0604020202020204" pitchFamily="34" charset="0"/>
                <a:cs typeface="Arial" panose="020B0604020202020204" pitchFamily="34" charset="0"/>
              </a:rPr>
              <a:t>favourable</a:t>
            </a:r>
            <a:r>
              <a:rPr lang="en-US" sz="1000" b="1" dirty="0">
                <a:latin typeface="Arial" panose="020B0604020202020204" pitchFamily="34" charset="0"/>
                <a:cs typeface="Arial" panose="020B0604020202020204" pitchFamily="34" charset="0"/>
              </a:rPr>
              <a:t> when compared to 2023</a:t>
            </a:r>
          </a:p>
          <a:p>
            <a:pPr marL="171450" indent="-171450" algn="just">
              <a:lnSpc>
                <a:spcPct val="120000"/>
              </a:lnSpc>
              <a:spcAft>
                <a:spcPts val="600"/>
              </a:spcAft>
              <a:buFont typeface="Arial" panose="020B0604020202020204" pitchFamily="34" charset="0"/>
              <a:buChar char="•"/>
            </a:pPr>
            <a:r>
              <a:rPr lang="en-US" sz="1000" dirty="0">
                <a:latin typeface="Arial" panose="020B0604020202020204" pitchFamily="34" charset="0"/>
                <a:cs typeface="Arial" panose="020B0604020202020204" pitchFamily="34" charset="0"/>
              </a:rPr>
              <a:t>Changes made to improve spectator safety and enjoyment as well as improved welfare of the animals in response to last year’s event which was impacted by the Animal Rising protest group were well received.</a:t>
            </a:r>
          </a:p>
        </p:txBody>
      </p:sp>
      <p:graphicFrame>
        <p:nvGraphicFramePr>
          <p:cNvPr id="6" name="Chart 5">
            <a:extLst>
              <a:ext uri="{FF2B5EF4-FFF2-40B4-BE49-F238E27FC236}">
                <a16:creationId xmlns:a16="http://schemas.microsoft.com/office/drawing/2014/main" id="{F3F55740-0122-124B-4D9C-63815CD379CD}"/>
              </a:ext>
            </a:extLst>
          </p:cNvPr>
          <p:cNvGraphicFramePr/>
          <p:nvPr>
            <p:extLst>
              <p:ext uri="{D42A27DB-BD31-4B8C-83A1-F6EECF244321}">
                <p14:modId xmlns:p14="http://schemas.microsoft.com/office/powerpoint/2010/main" val="3804933484"/>
              </p:ext>
            </p:extLst>
          </p:nvPr>
        </p:nvGraphicFramePr>
        <p:xfrm>
          <a:off x="6764342" y="731242"/>
          <a:ext cx="2044385" cy="205327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a:extLst>
              <a:ext uri="{FF2B5EF4-FFF2-40B4-BE49-F238E27FC236}">
                <a16:creationId xmlns:a16="http://schemas.microsoft.com/office/drawing/2014/main" id="{880982DA-F62C-4441-08F1-F3FD5C52868B}"/>
              </a:ext>
            </a:extLst>
          </p:cNvPr>
          <p:cNvGraphicFramePr/>
          <p:nvPr>
            <p:extLst>
              <p:ext uri="{D42A27DB-BD31-4B8C-83A1-F6EECF244321}">
                <p14:modId xmlns:p14="http://schemas.microsoft.com/office/powerpoint/2010/main" val="2262954186"/>
              </p:ext>
            </p:extLst>
          </p:nvPr>
        </p:nvGraphicFramePr>
        <p:xfrm>
          <a:off x="6669277" y="2839822"/>
          <a:ext cx="2305179" cy="16405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710266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The Randox Grand National Festival 2024">
            <a:hlinkClick r:id="" action="ppaction://media"/>
            <a:extLst>
              <a:ext uri="{FF2B5EF4-FFF2-40B4-BE49-F238E27FC236}">
                <a16:creationId xmlns:a16="http://schemas.microsoft.com/office/drawing/2014/main" id="{518229AE-4F09-8138-F21B-F486FD6BD7C4}"/>
              </a:ext>
            </a:extLst>
          </p:cNvPr>
          <p:cNvPicPr>
            <a:picLocks noRot="1" noChangeAspect="1"/>
          </p:cNvPicPr>
          <p:nvPr>
            <a:videoFile r:link="rId1"/>
          </p:nvPr>
        </p:nvPicPr>
        <p:blipFill>
          <a:blip r:embed="rId3"/>
          <a:stretch>
            <a:fillRect/>
          </a:stretch>
        </p:blipFill>
        <p:spPr>
          <a:xfrm>
            <a:off x="0" y="-11430"/>
            <a:ext cx="9144000" cy="5166360"/>
          </a:xfrm>
          <a:prstGeom prst="rect">
            <a:avLst/>
          </a:prstGeom>
        </p:spPr>
      </p:pic>
    </p:spTree>
    <p:extLst>
      <p:ext uri="{BB962C8B-B14F-4D97-AF65-F5344CB8AC3E}">
        <p14:creationId xmlns:p14="http://schemas.microsoft.com/office/powerpoint/2010/main" val="1497460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F1FF4A-BAE2-FC36-18EC-F18EF46A3DDD}"/>
              </a:ext>
            </a:extLst>
          </p:cNvPr>
          <p:cNvPicPr>
            <a:picLocks noChangeAspect="1"/>
          </p:cNvPicPr>
          <p:nvPr/>
        </p:nvPicPr>
        <p:blipFill>
          <a:blip r:embed="rId2"/>
          <a:stretch>
            <a:fillRect/>
          </a:stretch>
        </p:blipFill>
        <p:spPr>
          <a:xfrm>
            <a:off x="3669714" y="754984"/>
            <a:ext cx="1804572" cy="1816765"/>
          </a:xfrm>
          <a:prstGeom prst="rect">
            <a:avLst/>
          </a:prstGeom>
        </p:spPr>
      </p:pic>
    </p:spTree>
    <p:extLst>
      <p:ext uri="{BB962C8B-B14F-4D97-AF65-F5344CB8AC3E}">
        <p14:creationId xmlns:p14="http://schemas.microsoft.com/office/powerpoint/2010/main" val="2429409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Contents</a:t>
            </a:r>
          </a:p>
        </p:txBody>
      </p:sp>
      <p:sp>
        <p:nvSpPr>
          <p:cNvPr id="4" name="Content Placeholder 3">
            <a:extLst>
              <a:ext uri="{FF2B5EF4-FFF2-40B4-BE49-F238E27FC236}">
                <a16:creationId xmlns:a16="http://schemas.microsoft.com/office/drawing/2014/main" id="{5B7BA3C1-052D-D945-99BC-CF01BF92A4A0}"/>
              </a:ext>
            </a:extLst>
          </p:cNvPr>
          <p:cNvSpPr>
            <a:spLocks noGrp="1"/>
          </p:cNvSpPr>
          <p:nvPr>
            <p:ph sz="half" idx="16"/>
          </p:nvPr>
        </p:nvSpPr>
        <p:spPr>
          <a:xfrm>
            <a:off x="1199094" y="2466600"/>
            <a:ext cx="3028642" cy="807945"/>
          </a:xfrm>
        </p:spPr>
        <p:txBody>
          <a:bodyPr anchor="t">
            <a:normAutofit/>
          </a:bodyPr>
          <a:lstStyle/>
          <a:p>
            <a:pPr>
              <a:buFont typeface="Arial" panose="020B0604020202020204" pitchFamily="34" charset="0"/>
              <a:buChar char="•"/>
            </a:pPr>
            <a:r>
              <a:rPr lang="en-GB" sz="1200" b="1" dirty="0">
                <a:solidFill>
                  <a:srgbClr val="000000"/>
                </a:solidFill>
              </a:rPr>
              <a:t>Public Perception</a:t>
            </a:r>
            <a:endParaRPr lang="en-GB" sz="1200" b="1" dirty="0"/>
          </a:p>
        </p:txBody>
      </p:sp>
      <p:sp>
        <p:nvSpPr>
          <p:cNvPr id="7" name="Content Placeholder 6">
            <a:extLst>
              <a:ext uri="{FF2B5EF4-FFF2-40B4-BE49-F238E27FC236}">
                <a16:creationId xmlns:a16="http://schemas.microsoft.com/office/drawing/2014/main" id="{6F4887FA-5792-804B-B4A9-A70FBE7A3EF0}"/>
              </a:ext>
            </a:extLst>
          </p:cNvPr>
          <p:cNvSpPr>
            <a:spLocks noGrp="1"/>
          </p:cNvSpPr>
          <p:nvPr>
            <p:ph sz="half" idx="19"/>
          </p:nvPr>
        </p:nvSpPr>
        <p:spPr>
          <a:xfrm>
            <a:off x="5518456" y="1261745"/>
            <a:ext cx="2958792" cy="644601"/>
          </a:xfrm>
        </p:spPr>
        <p:txBody>
          <a:bodyPr anchor="t">
            <a:normAutofit/>
          </a:bodyPr>
          <a:lstStyle/>
          <a:p>
            <a:pPr>
              <a:buFont typeface="Arial" panose="020B0604020202020204" pitchFamily="34" charset="0"/>
              <a:buChar char="•"/>
            </a:pPr>
            <a:r>
              <a:rPr lang="en-GB" sz="1200" b="1" dirty="0">
                <a:solidFill>
                  <a:srgbClr val="000000"/>
                </a:solidFill>
              </a:rPr>
              <a:t>Data Led Changes</a:t>
            </a:r>
          </a:p>
        </p:txBody>
      </p:sp>
      <p:sp>
        <p:nvSpPr>
          <p:cNvPr id="9" name="Content Placeholder 8">
            <a:extLst>
              <a:ext uri="{FF2B5EF4-FFF2-40B4-BE49-F238E27FC236}">
                <a16:creationId xmlns:a16="http://schemas.microsoft.com/office/drawing/2014/main" id="{C11F67A0-FCEC-E540-A16F-E4B3BBC43B08}"/>
              </a:ext>
            </a:extLst>
          </p:cNvPr>
          <p:cNvSpPr>
            <a:spLocks noGrp="1"/>
          </p:cNvSpPr>
          <p:nvPr>
            <p:ph sz="half" idx="21"/>
          </p:nvPr>
        </p:nvSpPr>
        <p:spPr>
          <a:xfrm>
            <a:off x="5518456" y="2489058"/>
            <a:ext cx="3456000" cy="468000"/>
          </a:xfrm>
        </p:spPr>
        <p:txBody>
          <a:bodyPr anchor="t">
            <a:normAutofit/>
          </a:bodyPr>
          <a:lstStyle/>
          <a:p>
            <a:pPr>
              <a:buFont typeface="Arial" panose="020B0604020202020204" pitchFamily="34" charset="0"/>
              <a:buChar char="•"/>
            </a:pPr>
            <a:r>
              <a:rPr lang="en-GB" sz="1200" b="1" dirty="0">
                <a:solidFill>
                  <a:srgbClr val="000000"/>
                </a:solidFill>
              </a:rPr>
              <a:t>2024 </a:t>
            </a:r>
            <a:r>
              <a:rPr lang="en-GB" sz="1200" b="1" dirty="0" err="1">
                <a:solidFill>
                  <a:srgbClr val="000000"/>
                </a:solidFill>
              </a:rPr>
              <a:t>Randox</a:t>
            </a:r>
            <a:r>
              <a:rPr lang="en-GB" sz="1200" b="1" dirty="0">
                <a:solidFill>
                  <a:srgbClr val="000000"/>
                </a:solidFill>
              </a:rPr>
              <a:t> Grand National </a:t>
            </a:r>
          </a:p>
          <a:p>
            <a:endParaRPr lang="en-GB" dirty="0">
              <a:solidFill>
                <a:srgbClr val="000000"/>
              </a:solidFill>
              <a:effectLst/>
            </a:endParaRPr>
          </a:p>
        </p:txBody>
      </p:sp>
      <p:sp>
        <p:nvSpPr>
          <p:cNvPr id="16" name="Rectangle 15">
            <a:extLst>
              <a:ext uri="{FF2B5EF4-FFF2-40B4-BE49-F238E27FC236}">
                <a16:creationId xmlns:a16="http://schemas.microsoft.com/office/drawing/2014/main" id="{0114A74C-DDFD-4A4A-8A9F-247AD3FCB6E4}"/>
              </a:ext>
            </a:extLst>
          </p:cNvPr>
          <p:cNvSpPr/>
          <p:nvPr/>
        </p:nvSpPr>
        <p:spPr>
          <a:xfrm rot="2700000">
            <a:off x="374908" y="1229835"/>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5518456" y="1335076"/>
            <a:ext cx="2907992" cy="520381"/>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21BF1B3B-0C87-53E2-B9EB-4ACA5AD6D916}"/>
              </a:ext>
            </a:extLst>
          </p:cNvPr>
          <p:cNvSpPr/>
          <p:nvPr/>
        </p:nvSpPr>
        <p:spPr>
          <a:xfrm rot="2700000">
            <a:off x="376371" y="2374002"/>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2" name="Rectangle 31">
            <a:extLst>
              <a:ext uri="{FF2B5EF4-FFF2-40B4-BE49-F238E27FC236}">
                <a16:creationId xmlns:a16="http://schemas.microsoft.com/office/drawing/2014/main" id="{6DD00AE0-016E-BB07-1827-0E5FE36F828E}"/>
              </a:ext>
            </a:extLst>
          </p:cNvPr>
          <p:cNvSpPr/>
          <p:nvPr/>
        </p:nvSpPr>
        <p:spPr>
          <a:xfrm rot="2700000">
            <a:off x="372817" y="351816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3" name="Rectangle 32">
            <a:extLst>
              <a:ext uri="{FF2B5EF4-FFF2-40B4-BE49-F238E27FC236}">
                <a16:creationId xmlns:a16="http://schemas.microsoft.com/office/drawing/2014/main" id="{7F41E730-170A-806A-BF05-A0514A4D5F42}"/>
              </a:ext>
            </a:extLst>
          </p:cNvPr>
          <p:cNvSpPr/>
          <p:nvPr/>
        </p:nvSpPr>
        <p:spPr>
          <a:xfrm rot="2700000">
            <a:off x="4775097" y="1175897"/>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1" name="Rectangle 40">
            <a:extLst>
              <a:ext uri="{FF2B5EF4-FFF2-40B4-BE49-F238E27FC236}">
                <a16:creationId xmlns:a16="http://schemas.microsoft.com/office/drawing/2014/main" id="{242F7A83-225B-D6C1-57F0-498A8DB2A1B2}"/>
              </a:ext>
            </a:extLst>
          </p:cNvPr>
          <p:cNvSpPr/>
          <p:nvPr/>
        </p:nvSpPr>
        <p:spPr>
          <a:xfrm rot="2700000">
            <a:off x="4775096" y="3469445"/>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2" name="Rectangle 41">
            <a:extLst>
              <a:ext uri="{FF2B5EF4-FFF2-40B4-BE49-F238E27FC236}">
                <a16:creationId xmlns:a16="http://schemas.microsoft.com/office/drawing/2014/main" id="{0B887BA6-1695-2A16-0E54-44A697781ACF}"/>
              </a:ext>
            </a:extLst>
          </p:cNvPr>
          <p:cNvSpPr/>
          <p:nvPr/>
        </p:nvSpPr>
        <p:spPr>
          <a:xfrm rot="2700000">
            <a:off x="4775096" y="2373219"/>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3559375"/>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a:buFont typeface="Arial" panose="020B0604020202020204" pitchFamily="34" charset="0"/>
              <a:buChar char="•"/>
              <a:defRPr/>
            </a:pPr>
            <a:r>
              <a:rPr lang="en-GB" sz="1200" b="1" dirty="0">
                <a:solidFill>
                  <a:srgbClr val="000000"/>
                </a:solidFill>
              </a:rPr>
              <a:t>Media Announcement and Coverage</a:t>
            </a:r>
            <a:endParaRPr lang="en-GB" sz="1200" b="1" dirty="0">
              <a:effectLst/>
              <a:latin typeface="Arial" panose="020B0604020202020204" pitchFamily="34" charset="0"/>
              <a:ea typeface="Aptos" panose="020B0004020202020204" pitchFamily="34" charset="0"/>
              <a:cs typeface="Arial" panose="020B0604020202020204" pitchFamily="34" charset="0"/>
            </a:endParaRPr>
          </a:p>
          <a:p>
            <a:endParaRPr lang="en-GB" dirty="0">
              <a:solidFill>
                <a:srgbClr val="000000"/>
              </a:solidFill>
            </a:endParaRPr>
          </a:p>
        </p:txBody>
      </p:sp>
      <p:sp>
        <p:nvSpPr>
          <p:cNvPr id="3" name="Content Placeholder 3">
            <a:extLst>
              <a:ext uri="{FF2B5EF4-FFF2-40B4-BE49-F238E27FC236}">
                <a16:creationId xmlns:a16="http://schemas.microsoft.com/office/drawing/2014/main" id="{7DF31DFE-800E-69CE-897C-F7C406A8DCB0}"/>
              </a:ext>
            </a:extLst>
          </p:cNvPr>
          <p:cNvSpPr txBox="1">
            <a:spLocks/>
          </p:cNvSpPr>
          <p:nvPr/>
        </p:nvSpPr>
        <p:spPr>
          <a:xfrm>
            <a:off x="1199094" y="1335076"/>
            <a:ext cx="3028642" cy="807945"/>
          </a:xfrm>
          <a:prstGeom prst="rect">
            <a:avLst/>
          </a:prstGeom>
        </p:spPr>
        <p:txBody>
          <a:bodyPr vert="horz" lIns="0" tIns="0" rIns="0" bIns="0" rtlCol="0" anchor="t">
            <a:normAutofit/>
          </a:bodyP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GB" sz="1200" b="1" dirty="0">
                <a:solidFill>
                  <a:srgbClr val="000000"/>
                </a:solidFill>
              </a:rPr>
              <a:t>JCR Welfare Commitment</a:t>
            </a:r>
          </a:p>
        </p:txBody>
      </p:sp>
      <p:sp>
        <p:nvSpPr>
          <p:cNvPr id="5" name="Content Placeholder 3">
            <a:extLst>
              <a:ext uri="{FF2B5EF4-FFF2-40B4-BE49-F238E27FC236}">
                <a16:creationId xmlns:a16="http://schemas.microsoft.com/office/drawing/2014/main" id="{F20A312F-4652-08FE-CE47-E0FDCAC4065C}"/>
              </a:ext>
            </a:extLst>
          </p:cNvPr>
          <p:cNvSpPr txBox="1">
            <a:spLocks/>
          </p:cNvSpPr>
          <p:nvPr/>
        </p:nvSpPr>
        <p:spPr>
          <a:xfrm>
            <a:off x="1193269" y="3568047"/>
            <a:ext cx="3028642" cy="807945"/>
          </a:xfrm>
          <a:prstGeom prst="rect">
            <a:avLst/>
          </a:prstGeom>
        </p:spPr>
        <p:txBody>
          <a:bodyPr vert="horz" lIns="0" tIns="0" rIns="0" bIns="0" rtlCol="0" anchor="t">
            <a:normAutofit/>
          </a:bodyP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r>
              <a:rPr lang="en-GB" sz="1200" b="1" dirty="0">
                <a:solidFill>
                  <a:srgbClr val="000000"/>
                </a:solidFill>
              </a:rPr>
              <a:t>Evolution not Revolution</a:t>
            </a:r>
            <a:endParaRPr lang="en-GB" sz="1200" b="1" dirty="0"/>
          </a:p>
        </p:txBody>
      </p:sp>
    </p:spTree>
    <p:extLst>
      <p:ext uri="{BB962C8B-B14F-4D97-AF65-F5344CB8AC3E}">
        <p14:creationId xmlns:p14="http://schemas.microsoft.com/office/powerpoint/2010/main" val="2628377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The Jockey Club – Welfare Commitment</a:t>
            </a:r>
          </a:p>
        </p:txBody>
      </p:sp>
      <p:sp>
        <p:nvSpPr>
          <p:cNvPr id="4" name="Content Placeholder 3">
            <a:extLst>
              <a:ext uri="{FF2B5EF4-FFF2-40B4-BE49-F238E27FC236}">
                <a16:creationId xmlns:a16="http://schemas.microsoft.com/office/drawing/2014/main" id="{5B7BA3C1-052D-D945-99BC-CF01BF92A4A0}"/>
              </a:ext>
            </a:extLst>
          </p:cNvPr>
          <p:cNvSpPr>
            <a:spLocks noGrp="1"/>
          </p:cNvSpPr>
          <p:nvPr>
            <p:ph sz="half" idx="16"/>
          </p:nvPr>
        </p:nvSpPr>
        <p:spPr>
          <a:xfrm>
            <a:off x="1116000" y="3444333"/>
            <a:ext cx="3097828" cy="807945"/>
          </a:xfrm>
        </p:spPr>
        <p:txBody>
          <a:bodyPr anchor="t">
            <a:noAutofit/>
          </a:bodyPr>
          <a:lstStyle/>
          <a:p>
            <a:pPr indent="0"/>
            <a:r>
              <a:rPr lang="en-GB" sz="1100" dirty="0">
                <a:solidFill>
                  <a:srgbClr val="000000"/>
                </a:solidFill>
                <a:effectLst/>
              </a:rPr>
              <a:t>We continue to invest in our facilities to make sure that we offer our equine participants the best possible experience. </a:t>
            </a:r>
            <a:r>
              <a:rPr lang="en-GB" sz="1100" dirty="0">
                <a:solidFill>
                  <a:srgbClr val="000000"/>
                </a:solidFill>
              </a:rPr>
              <a:t>From our investments in safe racing surfaces and cushioned </a:t>
            </a:r>
            <a:r>
              <a:rPr lang="en-GB" sz="1100" dirty="0" err="1">
                <a:solidFill>
                  <a:srgbClr val="000000"/>
                </a:solidFill>
              </a:rPr>
              <a:t>horsewalks</a:t>
            </a:r>
            <a:r>
              <a:rPr lang="en-GB" sz="1100" dirty="0">
                <a:solidFill>
                  <a:srgbClr val="000000"/>
                </a:solidFill>
              </a:rPr>
              <a:t> to state-of-the-art misting fans and washdown areas, every aspect of care is considered</a:t>
            </a:r>
            <a:endParaRPr lang="en-GB" dirty="0">
              <a:solidFill>
                <a:srgbClr val="000000"/>
              </a:solidFill>
            </a:endParaRPr>
          </a:p>
          <a:p>
            <a:pPr>
              <a:buFont typeface="Arial" panose="020B0604020202020204" pitchFamily="34" charset="0"/>
              <a:buChar char="•"/>
            </a:pPr>
            <a:endParaRPr lang="en-GB" dirty="0">
              <a:solidFill>
                <a:srgbClr val="000000"/>
              </a:solidFill>
              <a:effectLst/>
            </a:endParaRPr>
          </a:p>
        </p:txBody>
      </p:sp>
      <p:sp>
        <p:nvSpPr>
          <p:cNvPr id="16" name="Rectangle 15">
            <a:extLst>
              <a:ext uri="{FF2B5EF4-FFF2-40B4-BE49-F238E27FC236}">
                <a16:creationId xmlns:a16="http://schemas.microsoft.com/office/drawing/2014/main" id="{0114A74C-DDFD-4A4A-8A9F-247AD3FCB6E4}"/>
              </a:ext>
            </a:extLst>
          </p:cNvPr>
          <p:cNvSpPr/>
          <p:nvPr/>
        </p:nvSpPr>
        <p:spPr>
          <a:xfrm rot="2700000">
            <a:off x="362685" y="1175897"/>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1116000" y="967934"/>
            <a:ext cx="3157548" cy="567889"/>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R="0" lvl="0" indent="0" algn="l" defTabSz="685800" rtl="0" eaLnBrk="1" fontAlgn="auto" latinLnBrk="0" hangingPunct="1">
              <a:lnSpc>
                <a:spcPct val="120000"/>
              </a:lnSpc>
              <a:spcBef>
                <a:spcPts val="200"/>
              </a:spcBef>
              <a:spcAft>
                <a:spcPts val="600"/>
              </a:spcAft>
              <a:buClrTx/>
              <a:buSzTx/>
              <a:tabLst/>
              <a:defRPr/>
            </a:pPr>
            <a:r>
              <a:rPr kumimoji="0" lang="en-GB" sz="11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 relentless focus on welfare, in conjunction with the BHA, to ensure that we minimise avoidable risk for horses, whether that is through enhanced pre-race veterinary checks making changes to fences and the conditions of our races</a:t>
            </a: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31" name="Rectangle 30">
            <a:extLst>
              <a:ext uri="{FF2B5EF4-FFF2-40B4-BE49-F238E27FC236}">
                <a16:creationId xmlns:a16="http://schemas.microsoft.com/office/drawing/2014/main" id="{21BF1B3B-0C87-53E2-B9EB-4ACA5AD6D916}"/>
              </a:ext>
            </a:extLst>
          </p:cNvPr>
          <p:cNvSpPr/>
          <p:nvPr/>
        </p:nvSpPr>
        <p:spPr>
          <a:xfrm rot="2700000">
            <a:off x="359983" y="249958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33" name="Rectangle 32">
            <a:extLst>
              <a:ext uri="{FF2B5EF4-FFF2-40B4-BE49-F238E27FC236}">
                <a16:creationId xmlns:a16="http://schemas.microsoft.com/office/drawing/2014/main" id="{7F41E730-170A-806A-BF05-A0514A4D5F42}"/>
              </a:ext>
            </a:extLst>
          </p:cNvPr>
          <p:cNvSpPr/>
          <p:nvPr/>
        </p:nvSpPr>
        <p:spPr>
          <a:xfrm rot="2700000">
            <a:off x="4775098" y="1171641"/>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1" name="Rectangle 40">
            <a:extLst>
              <a:ext uri="{FF2B5EF4-FFF2-40B4-BE49-F238E27FC236}">
                <a16:creationId xmlns:a16="http://schemas.microsoft.com/office/drawing/2014/main" id="{242F7A83-225B-D6C1-57F0-498A8DB2A1B2}"/>
              </a:ext>
            </a:extLst>
          </p:cNvPr>
          <p:cNvSpPr/>
          <p:nvPr/>
        </p:nvSpPr>
        <p:spPr>
          <a:xfrm rot="2700000">
            <a:off x="4775098" y="2499581"/>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967934"/>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0">
              <a:defRPr/>
            </a:pPr>
            <a:r>
              <a:rPr lang="en-GB" sz="1100" dirty="0">
                <a:solidFill>
                  <a:schemeClr val="tx1"/>
                </a:solidFill>
              </a:rPr>
              <a:t>Since 2018, £2.5m of ring-fenced investment has been used to improve and enhance our facilities, in pursuit of delivering elevated standards for our equine athletes. This is in addition to the significant investment made every year to provide the safest possible racing surface</a:t>
            </a:r>
            <a:endParaRPr lang="en-GB" dirty="0">
              <a:solidFill>
                <a:schemeClr val="tx1"/>
              </a:solidFill>
            </a:endParaRPr>
          </a:p>
        </p:txBody>
      </p:sp>
      <p:sp>
        <p:nvSpPr>
          <p:cNvPr id="48" name="Content Placeholder 3">
            <a:extLst>
              <a:ext uri="{FF2B5EF4-FFF2-40B4-BE49-F238E27FC236}">
                <a16:creationId xmlns:a16="http://schemas.microsoft.com/office/drawing/2014/main" id="{96488E76-5CC9-3FEA-966E-D1064170A7D3}"/>
              </a:ext>
            </a:extLst>
          </p:cNvPr>
          <p:cNvSpPr txBox="1">
            <a:spLocks/>
          </p:cNvSpPr>
          <p:nvPr/>
        </p:nvSpPr>
        <p:spPr>
          <a:xfrm>
            <a:off x="5518456" y="2406165"/>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r>
              <a:rPr lang="en-GB" sz="1100" dirty="0">
                <a:solidFill>
                  <a:srgbClr val="000000"/>
                </a:solidFill>
              </a:rPr>
              <a:t>The Jockey Club has sponsored of the </a:t>
            </a:r>
            <a:r>
              <a:rPr lang="en-GB" sz="1100" dirty="0" err="1">
                <a:solidFill>
                  <a:srgbClr val="000000"/>
                </a:solidFill>
              </a:rPr>
              <a:t>RoR</a:t>
            </a:r>
            <a:r>
              <a:rPr lang="en-GB" sz="1100" dirty="0">
                <a:solidFill>
                  <a:srgbClr val="000000"/>
                </a:solidFill>
              </a:rPr>
              <a:t> Championship at Aintree’s Equestrian Centre for the past three years. Aintree’s Head of Racing, Sulekha Varma is a key member of the Industry's Horse Welfare Board</a:t>
            </a:r>
          </a:p>
          <a:p>
            <a:pPr indent="0"/>
            <a:endParaRPr lang="en-GB" sz="1100" dirty="0">
              <a:solidFill>
                <a:srgbClr val="000000"/>
              </a:solidFill>
            </a:endParaRPr>
          </a:p>
        </p:txBody>
      </p:sp>
      <p:sp>
        <p:nvSpPr>
          <p:cNvPr id="6" name="Content Placeholder 3">
            <a:extLst>
              <a:ext uri="{FF2B5EF4-FFF2-40B4-BE49-F238E27FC236}">
                <a16:creationId xmlns:a16="http://schemas.microsoft.com/office/drawing/2014/main" id="{4C46E597-DEAB-E07D-EE1A-DCC5E6B78AF6}"/>
              </a:ext>
            </a:extLst>
          </p:cNvPr>
          <p:cNvSpPr txBox="1">
            <a:spLocks/>
          </p:cNvSpPr>
          <p:nvPr/>
        </p:nvSpPr>
        <p:spPr>
          <a:xfrm>
            <a:off x="1244906" y="2368744"/>
            <a:ext cx="3028642" cy="807945"/>
          </a:xfrm>
          <a:prstGeom prst="rect">
            <a:avLst/>
          </a:prstGeom>
        </p:spPr>
        <p:txBody>
          <a:bodyPr vert="horz" lIns="0" tIns="0" rIns="0" bIns="0" rtlCol="0" anchor="t">
            <a:noAutofit/>
          </a:bodyP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Font typeface="Arial" panose="020B0604020202020204" pitchFamily="34" charset="0"/>
              <a:buChar char="•"/>
            </a:pPr>
            <a:endParaRPr lang="en-GB" dirty="0">
              <a:solidFill>
                <a:srgbClr val="000000"/>
              </a:solidFill>
            </a:endParaRPr>
          </a:p>
        </p:txBody>
      </p:sp>
      <p:sp>
        <p:nvSpPr>
          <p:cNvPr id="12" name="Rectangle 11">
            <a:extLst>
              <a:ext uri="{FF2B5EF4-FFF2-40B4-BE49-F238E27FC236}">
                <a16:creationId xmlns:a16="http://schemas.microsoft.com/office/drawing/2014/main" id="{8876D4E3-6AA7-2941-0248-9ECC630D2D90}"/>
              </a:ext>
            </a:extLst>
          </p:cNvPr>
          <p:cNvSpPr/>
          <p:nvPr/>
        </p:nvSpPr>
        <p:spPr>
          <a:xfrm rot="2700000">
            <a:off x="4775096" y="382752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13" name="Rectangle 12">
            <a:extLst>
              <a:ext uri="{FF2B5EF4-FFF2-40B4-BE49-F238E27FC236}">
                <a16:creationId xmlns:a16="http://schemas.microsoft.com/office/drawing/2014/main" id="{D4371D09-D8D7-854F-0803-610F8555CD00}"/>
              </a:ext>
            </a:extLst>
          </p:cNvPr>
          <p:cNvSpPr/>
          <p:nvPr/>
        </p:nvSpPr>
        <p:spPr>
          <a:xfrm rot="2700000">
            <a:off x="374908" y="3829350"/>
            <a:ext cx="465207" cy="465207"/>
          </a:xfrm>
          <a:prstGeom prst="rect">
            <a:avLst/>
          </a:prstGeom>
          <a:solidFill>
            <a:srgbClr val="AF9664"/>
          </a:solidFill>
          <a:ln>
            <a:noFill/>
          </a:ln>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scene3d>
              <a:camera prst="orthographicFront">
                <a:rot lat="0" lon="0" rev="2700000"/>
              </a:camera>
              <a:lightRig rig="threePt" dir="t"/>
            </a:scene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dirty="0">
              <a:ln>
                <a:noFill/>
              </a:ln>
              <a:solidFill>
                <a:prstClr val="white"/>
              </a:solidFill>
              <a:effectLst/>
              <a:uLnTx/>
              <a:uFillTx/>
              <a:latin typeface="Jockey Club Display" pitchFamily="2" charset="77"/>
              <a:ea typeface="+mn-ea"/>
              <a:cs typeface="+mn-cs"/>
            </a:endParaRPr>
          </a:p>
        </p:txBody>
      </p:sp>
      <p:sp>
        <p:nvSpPr>
          <p:cNvPr id="14" name="Content Placeholder 8">
            <a:extLst>
              <a:ext uri="{FF2B5EF4-FFF2-40B4-BE49-F238E27FC236}">
                <a16:creationId xmlns:a16="http://schemas.microsoft.com/office/drawing/2014/main" id="{B902309C-CF8C-5B4D-69F1-102AD50FA82E}"/>
              </a:ext>
            </a:extLst>
          </p:cNvPr>
          <p:cNvSpPr txBox="1">
            <a:spLocks/>
          </p:cNvSpPr>
          <p:nvPr/>
        </p:nvSpPr>
        <p:spPr>
          <a:xfrm>
            <a:off x="1116000" y="2447527"/>
            <a:ext cx="3217741" cy="477739"/>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0">
              <a:defRPr/>
            </a:pPr>
            <a:r>
              <a:rPr lang="en-GB" sz="1100" dirty="0">
                <a:solidFill>
                  <a:srgbClr val="000000"/>
                </a:solidFill>
              </a:rPr>
              <a:t>Equine welfare is a key strategic pillar of the Jockey Club’s strategy ‘Ensure equine and people welfare is at the centre of everything we do’</a:t>
            </a:r>
            <a:endParaRPr lang="en-GB" dirty="0">
              <a:solidFill>
                <a:srgbClr val="000000"/>
              </a:solidFill>
            </a:endParaRPr>
          </a:p>
        </p:txBody>
      </p:sp>
      <p:sp>
        <p:nvSpPr>
          <p:cNvPr id="15" name="Content Placeholder 8">
            <a:extLst>
              <a:ext uri="{FF2B5EF4-FFF2-40B4-BE49-F238E27FC236}">
                <a16:creationId xmlns:a16="http://schemas.microsoft.com/office/drawing/2014/main" id="{4120AB92-FEF6-EBA1-9988-10EE1996199C}"/>
              </a:ext>
            </a:extLst>
          </p:cNvPr>
          <p:cNvSpPr txBox="1">
            <a:spLocks/>
          </p:cNvSpPr>
          <p:nvPr/>
        </p:nvSpPr>
        <p:spPr>
          <a:xfrm>
            <a:off x="5518456" y="3784278"/>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lvl="0" indent="0">
              <a:defRPr/>
            </a:pPr>
            <a:endParaRPr lang="en-GB" dirty="0">
              <a:solidFill>
                <a:srgbClr val="000000"/>
              </a:solidFill>
            </a:endParaRPr>
          </a:p>
        </p:txBody>
      </p:sp>
      <p:sp>
        <p:nvSpPr>
          <p:cNvPr id="3" name="Content Placeholder 3">
            <a:extLst>
              <a:ext uri="{FF2B5EF4-FFF2-40B4-BE49-F238E27FC236}">
                <a16:creationId xmlns:a16="http://schemas.microsoft.com/office/drawing/2014/main" id="{F3A56F54-BFFE-DBD7-83AB-A73B61E0A7F7}"/>
              </a:ext>
            </a:extLst>
          </p:cNvPr>
          <p:cNvSpPr txBox="1">
            <a:spLocks/>
          </p:cNvSpPr>
          <p:nvPr/>
        </p:nvSpPr>
        <p:spPr>
          <a:xfrm>
            <a:off x="5518456" y="3784278"/>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r>
              <a:rPr lang="en-GB" sz="1100" dirty="0">
                <a:solidFill>
                  <a:srgbClr val="000000"/>
                </a:solidFill>
              </a:rPr>
              <a:t>The Jockey Club’s support and funding of the BHA’s successful, </a:t>
            </a:r>
            <a:r>
              <a:rPr lang="en-GB" sz="1100" dirty="0" err="1">
                <a:solidFill>
                  <a:srgbClr val="000000"/>
                </a:solidFill>
              </a:rPr>
              <a:t>HorsePWR</a:t>
            </a:r>
            <a:r>
              <a:rPr lang="en-GB" sz="1100" dirty="0">
                <a:solidFill>
                  <a:srgbClr val="000000"/>
                </a:solidFill>
              </a:rPr>
              <a:t> campaign</a:t>
            </a:r>
          </a:p>
        </p:txBody>
      </p:sp>
    </p:spTree>
    <p:extLst>
      <p:ext uri="{BB962C8B-B14F-4D97-AF65-F5344CB8AC3E}">
        <p14:creationId xmlns:p14="http://schemas.microsoft.com/office/powerpoint/2010/main" val="3014181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26EFA-87F5-DB46-8ED1-A079159DEC95}"/>
              </a:ext>
            </a:extLst>
          </p:cNvPr>
          <p:cNvSpPr>
            <a:spLocks noGrp="1"/>
          </p:cNvSpPr>
          <p:nvPr>
            <p:ph type="title"/>
          </p:nvPr>
        </p:nvSpPr>
        <p:spPr>
          <a:xfrm>
            <a:off x="278561" y="205110"/>
            <a:ext cx="7886700" cy="567889"/>
          </a:xfrm>
        </p:spPr>
        <p:txBody>
          <a:bodyPr/>
          <a:lstStyle/>
          <a:p>
            <a:r>
              <a:rPr lang="en-GB" dirty="0"/>
              <a:t>Incident Rates – Jockey Club</a:t>
            </a:r>
          </a:p>
        </p:txBody>
      </p:sp>
      <p:sp>
        <p:nvSpPr>
          <p:cNvPr id="27" name="Content Placeholder 6">
            <a:extLst>
              <a:ext uri="{FF2B5EF4-FFF2-40B4-BE49-F238E27FC236}">
                <a16:creationId xmlns:a16="http://schemas.microsoft.com/office/drawing/2014/main" id="{5FBF317C-E757-E8D8-1AA4-0E9E53B3951E}"/>
              </a:ext>
            </a:extLst>
          </p:cNvPr>
          <p:cNvSpPr txBox="1">
            <a:spLocks/>
          </p:cNvSpPr>
          <p:nvPr/>
        </p:nvSpPr>
        <p:spPr>
          <a:xfrm>
            <a:off x="3683894" y="891222"/>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8" name="Content Placeholder 7">
            <a:extLst>
              <a:ext uri="{FF2B5EF4-FFF2-40B4-BE49-F238E27FC236}">
                <a16:creationId xmlns:a16="http://schemas.microsoft.com/office/drawing/2014/main" id="{6CA81F2C-8CC5-ADE6-CF06-243BDB4C3B24}"/>
              </a:ext>
            </a:extLst>
          </p:cNvPr>
          <p:cNvSpPr txBox="1">
            <a:spLocks/>
          </p:cNvSpPr>
          <p:nvPr/>
        </p:nvSpPr>
        <p:spPr>
          <a:xfrm>
            <a:off x="1182087" y="3510619"/>
            <a:ext cx="2907992" cy="520381"/>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9" name="Content Placeholder 8">
            <a:extLst>
              <a:ext uri="{FF2B5EF4-FFF2-40B4-BE49-F238E27FC236}">
                <a16:creationId xmlns:a16="http://schemas.microsoft.com/office/drawing/2014/main" id="{9DDCBB24-28B9-642F-BABF-586B71FB5FF6}"/>
              </a:ext>
            </a:extLst>
          </p:cNvPr>
          <p:cNvSpPr txBox="1">
            <a:spLocks/>
          </p:cNvSpPr>
          <p:nvPr/>
        </p:nvSpPr>
        <p:spPr>
          <a:xfrm>
            <a:off x="3711630" y="2690687"/>
            <a:ext cx="2184959" cy="644601"/>
          </a:xfrm>
          <a:prstGeom prst="rect">
            <a:avLst/>
          </a:prstGeom>
        </p:spPr>
        <p:txBody>
          <a:bodyPr lIns="0" tIns="0" rIns="0" bIns="0" anchor="ctr"/>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171450" algn="l" defTabSz="685800" rtl="0" eaLnBrk="1" fontAlgn="auto" latinLnBrk="0" hangingPunct="1">
              <a:lnSpc>
                <a:spcPct val="120000"/>
              </a:lnSpc>
              <a:spcBef>
                <a:spcPts val="200"/>
              </a:spcBef>
              <a:spcAft>
                <a:spcPts val="600"/>
              </a:spcAft>
              <a:buClrTx/>
              <a:buSzTx/>
              <a:buFont typeface="Arial" panose="020B0604020202020204" pitchFamily="34" charset="0"/>
              <a:buNone/>
              <a:tabLst/>
              <a:defRPr/>
            </a:pPr>
            <a:endParaRPr kumimoji="0" lang="en-GB" sz="10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43" name="Content Placeholder 8">
            <a:extLst>
              <a:ext uri="{FF2B5EF4-FFF2-40B4-BE49-F238E27FC236}">
                <a16:creationId xmlns:a16="http://schemas.microsoft.com/office/drawing/2014/main" id="{DDEA429E-9374-6055-6A15-BBA3C7093D5D}"/>
              </a:ext>
            </a:extLst>
          </p:cNvPr>
          <p:cNvSpPr txBox="1">
            <a:spLocks/>
          </p:cNvSpPr>
          <p:nvPr/>
        </p:nvSpPr>
        <p:spPr>
          <a:xfrm>
            <a:off x="5518456" y="2371822"/>
            <a:ext cx="3456000" cy="468000"/>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GB" dirty="0">
              <a:solidFill>
                <a:srgbClr val="000000"/>
              </a:solidFill>
            </a:endParaRPr>
          </a:p>
        </p:txBody>
      </p:sp>
      <p:sp>
        <p:nvSpPr>
          <p:cNvPr id="48" name="Content Placeholder 3">
            <a:extLst>
              <a:ext uri="{FF2B5EF4-FFF2-40B4-BE49-F238E27FC236}">
                <a16:creationId xmlns:a16="http://schemas.microsoft.com/office/drawing/2014/main" id="{96488E76-5CC9-3FEA-966E-D1064170A7D3}"/>
              </a:ext>
            </a:extLst>
          </p:cNvPr>
          <p:cNvSpPr txBox="1">
            <a:spLocks/>
          </p:cNvSpPr>
          <p:nvPr/>
        </p:nvSpPr>
        <p:spPr>
          <a:xfrm>
            <a:off x="5518456" y="3590713"/>
            <a:ext cx="3028642" cy="807945"/>
          </a:xfrm>
          <a:prstGeom prst="rect">
            <a:avLst/>
          </a:prstGeom>
        </p:spPr>
        <p:txBody>
          <a:bodyPr lIns="0" tIns="0" rIns="0" bIns="0" anchor="t"/>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rgbClr val="0F2D2D"/>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indent="0"/>
            <a:endParaRPr lang="en-GB" sz="1100" dirty="0">
              <a:solidFill>
                <a:srgbClr val="000000"/>
              </a:solidFill>
            </a:endParaRPr>
          </a:p>
        </p:txBody>
      </p:sp>
      <p:pic>
        <p:nvPicPr>
          <p:cNvPr id="1026" name="Picture 2">
            <a:extLst>
              <a:ext uri="{FF2B5EF4-FFF2-40B4-BE49-F238E27FC236}">
                <a16:creationId xmlns:a16="http://schemas.microsoft.com/office/drawing/2014/main" id="{AF4A04C6-AB89-7E38-3457-F73CD5998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926" y="918160"/>
            <a:ext cx="7265987" cy="3731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0349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978F1-78D8-0441-9913-EE3977A3F852}"/>
              </a:ext>
            </a:extLst>
          </p:cNvPr>
          <p:cNvSpPr>
            <a:spLocks noGrp="1"/>
          </p:cNvSpPr>
          <p:nvPr>
            <p:ph type="title"/>
          </p:nvPr>
        </p:nvSpPr>
        <p:spPr>
          <a:xfrm>
            <a:off x="395536" y="1789832"/>
            <a:ext cx="4999424" cy="792088"/>
          </a:xfrm>
        </p:spPr>
        <p:txBody>
          <a:bodyPr>
            <a:normAutofit fontScale="90000"/>
          </a:bodyPr>
          <a:lstStyle/>
          <a:p>
            <a:br>
              <a:rPr lang="en-GB" sz="3675" b="1" dirty="0"/>
            </a:br>
            <a:br>
              <a:rPr lang="en-GB" sz="3675" b="1" dirty="0"/>
            </a:br>
            <a:r>
              <a:rPr lang="en-GB" sz="3675" b="1" dirty="0"/>
              <a:t>Public Perception</a:t>
            </a:r>
            <a:br>
              <a:rPr lang="en-GB" sz="3675" b="1" dirty="0"/>
            </a:br>
            <a:br>
              <a:rPr lang="en-GB" sz="3675" b="1" dirty="0"/>
            </a:br>
            <a:endParaRPr lang="en-GB" dirty="0"/>
          </a:p>
        </p:txBody>
      </p:sp>
    </p:spTree>
    <p:extLst>
      <p:ext uri="{BB962C8B-B14F-4D97-AF65-F5344CB8AC3E}">
        <p14:creationId xmlns:p14="http://schemas.microsoft.com/office/powerpoint/2010/main" val="32916857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C548CB-6038-98EE-0324-EC8C7C79FEC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think-cell data - do not delete" hidden="1">
                        <a:extLst>
                          <a:ext uri="{FF2B5EF4-FFF2-40B4-BE49-F238E27FC236}">
                            <a16:creationId xmlns:a16="http://schemas.microsoft.com/office/drawing/2014/main" id="{F5C548CB-6038-98EE-0324-EC8C7C79FECD}"/>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74D1FA-B596-5B4F-AAE8-5A2A9D016F47}"/>
              </a:ext>
            </a:extLst>
          </p:cNvPr>
          <p:cNvSpPr>
            <a:spLocks noGrp="1"/>
          </p:cNvSpPr>
          <p:nvPr>
            <p:ph type="title"/>
          </p:nvPr>
        </p:nvSpPr>
        <p:spPr>
          <a:xfrm>
            <a:off x="250825" y="226045"/>
            <a:ext cx="7886700" cy="567889"/>
          </a:xfrm>
        </p:spPr>
        <p:txBody>
          <a:bodyPr vert="horz">
            <a:normAutofit fontScale="90000"/>
          </a:bodyPr>
          <a:lstStyle/>
          <a:p>
            <a:r>
              <a:rPr lang="en-GB" sz="2400"/>
              <a:t>Racing is facing significant challenges when it comes to public perception</a:t>
            </a:r>
          </a:p>
        </p:txBody>
      </p:sp>
      <p:pic>
        <p:nvPicPr>
          <p:cNvPr id="4" name="Picture 3" descr="A black and blue rectangles with text&#10;&#10;Description automatically generated">
            <a:extLst>
              <a:ext uri="{FF2B5EF4-FFF2-40B4-BE49-F238E27FC236}">
                <a16:creationId xmlns:a16="http://schemas.microsoft.com/office/drawing/2014/main" id="{6D58A1B4-A19D-94CB-8886-1D25342E25AF}"/>
              </a:ext>
            </a:extLst>
          </p:cNvPr>
          <p:cNvPicPr>
            <a:picLocks noChangeAspect="1"/>
          </p:cNvPicPr>
          <p:nvPr/>
        </p:nvPicPr>
        <p:blipFill>
          <a:blip r:embed="rId5"/>
          <a:stretch>
            <a:fillRect/>
          </a:stretch>
        </p:blipFill>
        <p:spPr>
          <a:xfrm>
            <a:off x="461548" y="1350817"/>
            <a:ext cx="8135814" cy="2630593"/>
          </a:xfrm>
          <a:prstGeom prst="rect">
            <a:avLst/>
          </a:prstGeom>
        </p:spPr>
      </p:pic>
      <p:sp>
        <p:nvSpPr>
          <p:cNvPr id="2" name="TextBox 1">
            <a:extLst>
              <a:ext uri="{FF2B5EF4-FFF2-40B4-BE49-F238E27FC236}">
                <a16:creationId xmlns:a16="http://schemas.microsoft.com/office/drawing/2014/main" id="{267EC5C1-DE72-6F82-A0C3-896ECAD89769}"/>
              </a:ext>
            </a:extLst>
          </p:cNvPr>
          <p:cNvSpPr txBox="1"/>
          <p:nvPr/>
        </p:nvSpPr>
        <p:spPr>
          <a:xfrm>
            <a:off x="3766832" y="4489906"/>
            <a:ext cx="5309467" cy="215444"/>
          </a:xfrm>
          <a:prstGeom prst="rect">
            <a:avLst/>
          </a:prstGeom>
          <a:noFill/>
        </p:spPr>
        <p:txBody>
          <a:bodyPr wrap="none" rtlCol="0">
            <a:spAutoFit/>
          </a:bodyPr>
          <a:lstStyle/>
          <a:p>
            <a:r>
              <a:rPr lang="en-GB" sz="800" b="1" dirty="0">
                <a:latin typeface="Bahnschrift" panose="020B0502040204020203" pitchFamily="34" charset="0"/>
                <a:ea typeface="Calibri" panose="020F0502020204030204" pitchFamily="34" charset="0"/>
              </a:rPr>
              <a:t>Source - </a:t>
            </a:r>
            <a:r>
              <a:rPr lang="en-GB" sz="800" b="1" dirty="0" err="1">
                <a:latin typeface="Bahnschrift" panose="020B0502040204020203" pitchFamily="34" charset="0"/>
                <a:ea typeface="Calibri" panose="020F0502020204030204" pitchFamily="34" charset="0"/>
              </a:rPr>
              <a:t>Teneo</a:t>
            </a:r>
            <a:r>
              <a:rPr lang="en-GB" sz="800" b="1" dirty="0">
                <a:latin typeface="Bahnschrift" panose="020B0502040204020203" pitchFamily="34" charset="0"/>
                <a:ea typeface="Calibri" panose="020F0502020204030204" pitchFamily="34" charset="0"/>
              </a:rPr>
              <a:t> &amp; Find Out Now: a nationally representative consumer poll of 1,303 people, run on 19</a:t>
            </a:r>
            <a:r>
              <a:rPr lang="en-GB" sz="800" b="1" baseline="30000" dirty="0">
                <a:latin typeface="Bahnschrift" panose="020B0502040204020203" pitchFamily="34" charset="0"/>
                <a:ea typeface="Calibri" panose="020F0502020204030204" pitchFamily="34" charset="0"/>
              </a:rPr>
              <a:t>th</a:t>
            </a:r>
            <a:r>
              <a:rPr lang="en-GB" sz="800" b="1" dirty="0">
                <a:latin typeface="Bahnschrift" panose="020B0502040204020203" pitchFamily="34" charset="0"/>
                <a:ea typeface="Calibri" panose="020F0502020204030204" pitchFamily="34" charset="0"/>
              </a:rPr>
              <a:t> April 2023</a:t>
            </a:r>
            <a:endParaRPr lang="en-GB" sz="800" b="1" dirty="0">
              <a:latin typeface="Bahnschrift" panose="020B0502040204020203" pitchFamily="34" charset="0"/>
            </a:endParaRPr>
          </a:p>
        </p:txBody>
      </p:sp>
    </p:spTree>
    <p:extLst>
      <p:ext uri="{BB962C8B-B14F-4D97-AF65-F5344CB8AC3E}">
        <p14:creationId xmlns:p14="http://schemas.microsoft.com/office/powerpoint/2010/main" val="10620218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5DC13B1E-C7CA-F613-1897-EC335063E4EF}"/>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6" name="think-cell data - do not delete" hidden="1">
                        <a:extLst>
                          <a:ext uri="{FF2B5EF4-FFF2-40B4-BE49-F238E27FC236}">
                            <a16:creationId xmlns:a16="http://schemas.microsoft.com/office/drawing/2014/main" id="{5DC13B1E-C7CA-F613-1897-EC335063E4EF}"/>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A96FBF97-88F7-40E3-552F-46BE2F394C7B}"/>
              </a:ext>
            </a:extLst>
          </p:cNvPr>
          <p:cNvSpPr>
            <a:spLocks noGrp="1"/>
          </p:cNvSpPr>
          <p:nvPr>
            <p:ph type="title"/>
          </p:nvPr>
        </p:nvSpPr>
        <p:spPr>
          <a:xfrm>
            <a:off x="250826" y="203922"/>
            <a:ext cx="8379069" cy="567889"/>
          </a:xfrm>
        </p:spPr>
        <p:txBody>
          <a:bodyPr vert="horz" lIns="0" tIns="0" rIns="0" bIns="0" rtlCol="0" anchor="t">
            <a:normAutofit fontScale="90000"/>
          </a:bodyPr>
          <a:lstStyle/>
          <a:p>
            <a:r>
              <a:rPr lang="en-GB" sz="2400">
                <a:latin typeface="Sincerity"/>
              </a:rPr>
              <a:t>More than half concerned about welfare, but a significant group not concerned, or haven’t made up their minds</a:t>
            </a:r>
            <a:endParaRPr lang="en-US" sz="2400">
              <a:latin typeface="Sincerity"/>
            </a:endParaRPr>
          </a:p>
        </p:txBody>
      </p:sp>
      <p:sp>
        <p:nvSpPr>
          <p:cNvPr id="2" name="TextBox 1">
            <a:extLst>
              <a:ext uri="{FF2B5EF4-FFF2-40B4-BE49-F238E27FC236}">
                <a16:creationId xmlns:a16="http://schemas.microsoft.com/office/drawing/2014/main" id="{A69398A0-20FF-583D-8DE1-1909F1E0DECA}"/>
              </a:ext>
            </a:extLst>
          </p:cNvPr>
          <p:cNvSpPr txBox="1"/>
          <p:nvPr/>
        </p:nvSpPr>
        <p:spPr>
          <a:xfrm>
            <a:off x="3728732" y="4526048"/>
            <a:ext cx="5309467" cy="215444"/>
          </a:xfrm>
          <a:prstGeom prst="rect">
            <a:avLst/>
          </a:prstGeom>
          <a:noFill/>
        </p:spPr>
        <p:txBody>
          <a:bodyPr wrap="none" rtlCol="0">
            <a:spAutoFit/>
          </a:bodyPr>
          <a:lstStyle/>
          <a:p>
            <a:r>
              <a:rPr lang="en-GB" sz="800" b="1" dirty="0">
                <a:latin typeface="Bahnschrift" panose="020B0502040204020203" pitchFamily="34" charset="0"/>
                <a:ea typeface="Calibri" panose="020F0502020204030204" pitchFamily="34" charset="0"/>
              </a:rPr>
              <a:t>Source - </a:t>
            </a:r>
            <a:r>
              <a:rPr lang="en-GB" sz="800" b="1" dirty="0" err="1">
                <a:latin typeface="Bahnschrift" panose="020B0502040204020203" pitchFamily="34" charset="0"/>
                <a:ea typeface="Calibri" panose="020F0502020204030204" pitchFamily="34" charset="0"/>
              </a:rPr>
              <a:t>Teneo</a:t>
            </a:r>
            <a:r>
              <a:rPr lang="en-GB" sz="800" b="1" dirty="0">
                <a:latin typeface="Bahnschrift" panose="020B0502040204020203" pitchFamily="34" charset="0"/>
                <a:ea typeface="Calibri" panose="020F0502020204030204" pitchFamily="34" charset="0"/>
              </a:rPr>
              <a:t> &amp; Find Out Now: a nationally representative consumer poll of 1,303 people, run on 19</a:t>
            </a:r>
            <a:r>
              <a:rPr lang="en-GB" sz="800" b="1" baseline="30000" dirty="0">
                <a:latin typeface="Bahnschrift" panose="020B0502040204020203" pitchFamily="34" charset="0"/>
                <a:ea typeface="Calibri" panose="020F0502020204030204" pitchFamily="34" charset="0"/>
              </a:rPr>
              <a:t>th</a:t>
            </a:r>
            <a:r>
              <a:rPr lang="en-GB" sz="800" b="1" dirty="0">
                <a:latin typeface="Bahnschrift" panose="020B0502040204020203" pitchFamily="34" charset="0"/>
                <a:ea typeface="Calibri" panose="020F0502020204030204" pitchFamily="34" charset="0"/>
              </a:rPr>
              <a:t> April 2023</a:t>
            </a:r>
            <a:endParaRPr lang="en-GB" sz="800" b="1" dirty="0">
              <a:latin typeface="Bahnschrift" panose="020B0502040204020203" pitchFamily="34" charset="0"/>
            </a:endParaRPr>
          </a:p>
        </p:txBody>
      </p:sp>
      <p:graphicFrame>
        <p:nvGraphicFramePr>
          <p:cNvPr id="8" name="Content Placeholder 10">
            <a:extLst>
              <a:ext uri="{FF2B5EF4-FFF2-40B4-BE49-F238E27FC236}">
                <a16:creationId xmlns:a16="http://schemas.microsoft.com/office/drawing/2014/main" id="{BA0FFB17-2D1C-937C-F734-A98F36087C31}"/>
              </a:ext>
            </a:extLst>
          </p:cNvPr>
          <p:cNvGraphicFramePr>
            <a:graphicFrameLocks/>
          </p:cNvGraphicFramePr>
          <p:nvPr/>
        </p:nvGraphicFramePr>
        <p:xfrm>
          <a:off x="98750" y="1161331"/>
          <a:ext cx="5723826" cy="3219450"/>
        </p:xfrm>
        <a:graphic>
          <a:graphicData uri="http://schemas.openxmlformats.org/drawingml/2006/chart">
            <c:chart xmlns:c="http://schemas.openxmlformats.org/drawingml/2006/chart" xmlns:r="http://schemas.openxmlformats.org/officeDocument/2006/relationships" r:id="rId5"/>
          </a:graphicData>
        </a:graphic>
      </p:graphicFrame>
      <p:sp>
        <p:nvSpPr>
          <p:cNvPr id="9" name="TextBox 8">
            <a:extLst>
              <a:ext uri="{FF2B5EF4-FFF2-40B4-BE49-F238E27FC236}">
                <a16:creationId xmlns:a16="http://schemas.microsoft.com/office/drawing/2014/main" id="{F017CB2A-0A37-A050-F4BC-0451ABCD307C}"/>
              </a:ext>
            </a:extLst>
          </p:cNvPr>
          <p:cNvSpPr txBox="1"/>
          <p:nvPr/>
        </p:nvSpPr>
        <p:spPr>
          <a:xfrm rot="16200000">
            <a:off x="-319048" y="2320987"/>
            <a:ext cx="1089253" cy="215444"/>
          </a:xfrm>
          <a:prstGeom prst="rect">
            <a:avLst/>
          </a:prstGeom>
          <a:noFill/>
        </p:spPr>
        <p:txBody>
          <a:bodyPr wrap="square" rtlCol="0">
            <a:spAutoFit/>
          </a:bodyPr>
          <a:lstStyle/>
          <a:p>
            <a:pPr defTabSz="457178"/>
            <a:r>
              <a:rPr lang="en-GB" sz="800">
                <a:solidFill>
                  <a:schemeClr val="tx1">
                    <a:lumMod val="65000"/>
                    <a:lumOff val="35000"/>
                  </a:schemeClr>
                </a:solidFill>
                <a:latin typeface="Bahnschrift" panose="020B0502040204020203" pitchFamily="34" charset="0"/>
              </a:rPr>
              <a:t>Persuadable</a:t>
            </a:r>
          </a:p>
        </p:txBody>
      </p:sp>
      <p:sp>
        <p:nvSpPr>
          <p:cNvPr id="10" name="Right Brace 9">
            <a:extLst>
              <a:ext uri="{FF2B5EF4-FFF2-40B4-BE49-F238E27FC236}">
                <a16:creationId xmlns:a16="http://schemas.microsoft.com/office/drawing/2014/main" id="{4F6D1B03-F47E-DD2A-F522-A6DFC5FEBC3E}"/>
              </a:ext>
            </a:extLst>
          </p:cNvPr>
          <p:cNvSpPr/>
          <p:nvPr/>
        </p:nvSpPr>
        <p:spPr>
          <a:xfrm rot="10800000">
            <a:off x="332959" y="2051835"/>
            <a:ext cx="143841" cy="1089253"/>
          </a:xfrm>
          <a:prstGeom prst="rightBrace">
            <a:avLst>
              <a:gd name="adj1" fmla="val 40000"/>
              <a:gd name="adj2" fmla="val 50000"/>
            </a:avLst>
          </a:prstGeom>
          <a:ln w="12700">
            <a:solidFill>
              <a:srgbClr val="0F2D2D"/>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457178"/>
            <a:endParaRPr lang="en-GB">
              <a:solidFill>
                <a:prstClr val="black"/>
              </a:solidFill>
              <a:latin typeface="Calibri" panose="020F0502020204030204"/>
            </a:endParaRPr>
          </a:p>
        </p:txBody>
      </p:sp>
      <p:sp>
        <p:nvSpPr>
          <p:cNvPr id="11" name="Content Placeholder 7">
            <a:extLst>
              <a:ext uri="{FF2B5EF4-FFF2-40B4-BE49-F238E27FC236}">
                <a16:creationId xmlns:a16="http://schemas.microsoft.com/office/drawing/2014/main" id="{35DDEABA-A4FE-3DED-5459-EF6F583E3FF2}"/>
              </a:ext>
            </a:extLst>
          </p:cNvPr>
          <p:cNvSpPr txBox="1">
            <a:spLocks/>
          </p:cNvSpPr>
          <p:nvPr/>
        </p:nvSpPr>
        <p:spPr>
          <a:xfrm>
            <a:off x="5969823" y="1432116"/>
            <a:ext cx="2660072" cy="2649071"/>
          </a:xfrm>
          <a:prstGeom prst="rect">
            <a:avLst/>
          </a:prstGeom>
        </p:spPr>
        <p:txBody>
          <a:bodyPr lIns="0" tIns="0" rIns="0" bIns="0"/>
          <a:lstStyle>
            <a:lvl1pPr marL="0" indent="-171450" algn="l" defTabSz="685800" rtl="0" eaLnBrk="1" latinLnBrk="0" hangingPunct="1">
              <a:lnSpc>
                <a:spcPct val="120000"/>
              </a:lnSpc>
              <a:spcBef>
                <a:spcPts val="200"/>
              </a:spcBef>
              <a:spcAft>
                <a:spcPts val="600"/>
              </a:spcAft>
              <a:buFont typeface="Arial" panose="020B0604020202020204" pitchFamily="34" charset="0"/>
              <a:buNone/>
              <a:defRPr sz="1000" b="0" i="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na Pro" panose="02010503060300000003" pitchFamily="2" charset="0"/>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na Pro" panose="02010503060300000003" pitchFamily="2" charset="0"/>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na Pro" panose="02010503060300000003" pitchFamily="2" charset="0"/>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46">
              <a:buFont typeface="Arial" panose="020B0604020202020204" pitchFamily="34" charset="0"/>
              <a:buChar char="•"/>
            </a:pPr>
            <a:r>
              <a:rPr lang="en-GB" sz="1050" b="1" dirty="0"/>
              <a:t>42% </a:t>
            </a:r>
            <a:r>
              <a:rPr lang="en-GB" sz="1050" dirty="0"/>
              <a:t>of people sit at the extreme ends of the spectrum, and say they are either very concerned </a:t>
            </a:r>
            <a:r>
              <a:rPr lang="en-GB" sz="1050" b="1" dirty="0"/>
              <a:t>(27%) </a:t>
            </a:r>
            <a:r>
              <a:rPr lang="en-GB" sz="1050" dirty="0"/>
              <a:t>or not concerned at all </a:t>
            </a:r>
            <a:r>
              <a:rPr lang="en-GB" sz="1050" b="1" dirty="0"/>
              <a:t>(14%) </a:t>
            </a:r>
            <a:r>
              <a:rPr lang="en-GB" sz="1050" dirty="0"/>
              <a:t>about horse welfare in racing.</a:t>
            </a:r>
          </a:p>
          <a:p>
            <a:pPr marL="171446">
              <a:buFont typeface="Arial" panose="020B0604020202020204" pitchFamily="34" charset="0"/>
              <a:buChar char="•"/>
            </a:pPr>
            <a:endParaRPr lang="en-GB" sz="1050" dirty="0"/>
          </a:p>
          <a:p>
            <a:pPr marL="171446">
              <a:buFont typeface="Arial" panose="020B0604020202020204" pitchFamily="34" charset="0"/>
              <a:buChar char="•"/>
            </a:pPr>
            <a:r>
              <a:rPr lang="en-GB" sz="1050" dirty="0"/>
              <a:t>That means there is a significant cohort of people who could be classed as ‘persuadable’ on the issue of horse welfare – </a:t>
            </a:r>
            <a:r>
              <a:rPr lang="en-GB" sz="1050" b="1" dirty="0"/>
              <a:t>56% </a:t>
            </a:r>
            <a:r>
              <a:rPr lang="en-GB" sz="1050" dirty="0"/>
              <a:t>of people are quite concerned, not very concerned, or haven’t made up their mind yet, and will be most open to being convinced one way or the other.</a:t>
            </a:r>
          </a:p>
        </p:txBody>
      </p:sp>
    </p:spTree>
    <p:extLst>
      <p:ext uri="{BB962C8B-B14F-4D97-AF65-F5344CB8AC3E}">
        <p14:creationId xmlns:p14="http://schemas.microsoft.com/office/powerpoint/2010/main" val="2563937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5C548CB-6038-98EE-0324-EC8C7C79FECD}"/>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Slide" r:id="rId3" imgW="415" imgH="416" progId="TCLayout.ActiveDocument.1">
                  <p:embed/>
                </p:oleObj>
              </mc:Choice>
              <mc:Fallback>
                <p:oleObj name="think-cell Slide" r:id="rId3" imgW="415" imgH="416" progId="TCLayout.ActiveDocument.1">
                  <p:embed/>
                  <p:pic>
                    <p:nvPicPr>
                      <p:cNvPr id="7" name="think-cell data - do not delete" hidden="1">
                        <a:extLst>
                          <a:ext uri="{FF2B5EF4-FFF2-40B4-BE49-F238E27FC236}">
                            <a16:creationId xmlns:a16="http://schemas.microsoft.com/office/drawing/2014/main" id="{F5C548CB-6038-98EE-0324-EC8C7C79FECD}"/>
                          </a:ext>
                        </a:extLst>
                      </p:cNvPr>
                      <p:cNvPicPr/>
                      <p:nvPr/>
                    </p:nvPicPr>
                    <p:blipFill>
                      <a:blip r:embed="rId4"/>
                      <a:stretch>
                        <a:fillRect/>
                      </a:stretch>
                    </p:blipFill>
                    <p:spPr>
                      <a:xfrm>
                        <a:off x="1589" y="1589"/>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6174D1FA-B596-5B4F-AAE8-5A2A9D016F47}"/>
              </a:ext>
            </a:extLst>
          </p:cNvPr>
          <p:cNvSpPr>
            <a:spLocks noGrp="1"/>
          </p:cNvSpPr>
          <p:nvPr>
            <p:ph type="title"/>
          </p:nvPr>
        </p:nvSpPr>
        <p:spPr>
          <a:xfrm>
            <a:off x="250825" y="226045"/>
            <a:ext cx="7886700" cy="567889"/>
          </a:xfrm>
        </p:spPr>
        <p:txBody>
          <a:bodyPr vert="horz">
            <a:normAutofit/>
          </a:bodyPr>
          <a:lstStyle/>
          <a:p>
            <a:r>
              <a:rPr lang="en-GB" sz="2400" dirty="0"/>
              <a:t>Is the Grand National cruel to horses – You Gov Poll</a:t>
            </a:r>
          </a:p>
        </p:txBody>
      </p:sp>
      <p:pic>
        <p:nvPicPr>
          <p:cNvPr id="5" name="Picture 4">
            <a:extLst>
              <a:ext uri="{FF2B5EF4-FFF2-40B4-BE49-F238E27FC236}">
                <a16:creationId xmlns:a16="http://schemas.microsoft.com/office/drawing/2014/main" id="{2FA77F6A-1FFC-95A8-715F-CD48D13CAF20}"/>
              </a:ext>
            </a:extLst>
          </p:cNvPr>
          <p:cNvPicPr>
            <a:picLocks noChangeAspect="1"/>
          </p:cNvPicPr>
          <p:nvPr/>
        </p:nvPicPr>
        <p:blipFill>
          <a:blip r:embed="rId5"/>
          <a:srcRect l="38272" t="28518" r="11265" b="13704"/>
          <a:stretch/>
        </p:blipFill>
        <p:spPr>
          <a:xfrm>
            <a:off x="1289049" y="661570"/>
            <a:ext cx="6075805" cy="4043780"/>
          </a:xfrm>
          <a:prstGeom prst="rect">
            <a:avLst/>
          </a:prstGeom>
        </p:spPr>
      </p:pic>
      <p:sp>
        <p:nvSpPr>
          <p:cNvPr id="6" name="TextBox 5">
            <a:extLst>
              <a:ext uri="{FF2B5EF4-FFF2-40B4-BE49-F238E27FC236}">
                <a16:creationId xmlns:a16="http://schemas.microsoft.com/office/drawing/2014/main" id="{AB930295-7764-91D3-8629-9BB938293DF5}"/>
              </a:ext>
            </a:extLst>
          </p:cNvPr>
          <p:cNvSpPr txBox="1"/>
          <p:nvPr/>
        </p:nvSpPr>
        <p:spPr>
          <a:xfrm>
            <a:off x="5078854" y="4481930"/>
            <a:ext cx="4572000" cy="246221"/>
          </a:xfrm>
          <a:prstGeom prst="rect">
            <a:avLst/>
          </a:prstGeom>
          <a:noFill/>
        </p:spPr>
        <p:txBody>
          <a:bodyPr wrap="square">
            <a:spAutoFit/>
          </a:bodyPr>
          <a:lstStyle/>
          <a:p>
            <a:r>
              <a:rPr lang="en-GB" sz="1000" b="1" dirty="0"/>
              <a:t>Source: YouGov Poll published on 17</a:t>
            </a:r>
            <a:r>
              <a:rPr lang="en-GB" sz="1000" b="1" baseline="30000" dirty="0"/>
              <a:t>th</a:t>
            </a:r>
            <a:r>
              <a:rPr lang="en-GB" sz="1000" b="1" dirty="0"/>
              <a:t> April after the 2023 Grand National</a:t>
            </a:r>
          </a:p>
        </p:txBody>
      </p:sp>
    </p:spTree>
    <p:extLst>
      <p:ext uri="{BB962C8B-B14F-4D97-AF65-F5344CB8AC3E}">
        <p14:creationId xmlns:p14="http://schemas.microsoft.com/office/powerpoint/2010/main" val="55550567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Title Master">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RGN">
      <a:dk1>
        <a:srgbClr val="82EAC2"/>
      </a:dk1>
      <a:lt1>
        <a:srgbClr val="003C46"/>
      </a:lt1>
      <a:dk2>
        <a:srgbClr val="82EAC2"/>
      </a:dk2>
      <a:lt2>
        <a:srgbClr val="003C46"/>
      </a:lt2>
      <a:accent1>
        <a:srgbClr val="87CCFE"/>
      </a:accent1>
      <a:accent2>
        <a:srgbClr val="F5FF7C"/>
      </a:accent2>
      <a:accent3>
        <a:srgbClr val="FDFAFC"/>
      </a:accent3>
      <a:accent4>
        <a:srgbClr val="FABDBD"/>
      </a:accent4>
      <a:accent5>
        <a:srgbClr val="B7A06E"/>
      </a:accent5>
      <a:accent6>
        <a:srgbClr val="003C46"/>
      </a:accent6>
      <a:hlink>
        <a:srgbClr val="FFF7FF"/>
      </a:hlink>
      <a:folHlink>
        <a:srgbClr val="B29B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N PPT TEMPLATE" id="{F59BBBB8-08A4-E842-9185-0DCA3D49BE1D}" vid="{E68CD63B-3850-AF4E-9CB2-610D8E8C903B}"/>
    </a:ext>
  </a:extLst>
</a:theme>
</file>

<file path=ppt/theme/theme3.xml><?xml version="1.0" encoding="utf-8"?>
<a:theme xmlns:a="http://schemas.openxmlformats.org/drawingml/2006/main" name="3_Office Theme">
  <a:themeElements>
    <a:clrScheme name="RGN">
      <a:dk1>
        <a:srgbClr val="82EAC2"/>
      </a:dk1>
      <a:lt1>
        <a:srgbClr val="003C46"/>
      </a:lt1>
      <a:dk2>
        <a:srgbClr val="82EAC2"/>
      </a:dk2>
      <a:lt2>
        <a:srgbClr val="003C46"/>
      </a:lt2>
      <a:accent1>
        <a:srgbClr val="87CCFE"/>
      </a:accent1>
      <a:accent2>
        <a:srgbClr val="F5FF7C"/>
      </a:accent2>
      <a:accent3>
        <a:srgbClr val="FDFAFC"/>
      </a:accent3>
      <a:accent4>
        <a:srgbClr val="FABDBD"/>
      </a:accent4>
      <a:accent5>
        <a:srgbClr val="B7A06E"/>
      </a:accent5>
      <a:accent6>
        <a:srgbClr val="003C46"/>
      </a:accent6>
      <a:hlink>
        <a:srgbClr val="FFF7FF"/>
      </a:hlink>
      <a:folHlink>
        <a:srgbClr val="B29B6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GN PPT TEMPLATE" id="{F59BBBB8-08A4-E842-9185-0DCA3D49BE1D}" vid="{E68CD63B-3850-AF4E-9CB2-610D8E8C903B}"/>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9731</TotalTime>
  <Words>3133</Words>
  <Application>Microsoft Macintosh PowerPoint</Application>
  <PresentationFormat>On-screen Show (16:9)</PresentationFormat>
  <Paragraphs>335</Paragraphs>
  <Slides>25</Slides>
  <Notes>12</Notes>
  <HiddenSlides>0</HiddenSlides>
  <MMClips>2</MMClips>
  <ScaleCrop>false</ScaleCrop>
  <HeadingPairs>
    <vt:vector size="8" baseType="variant">
      <vt:variant>
        <vt:lpstr>Fonts Used</vt:lpstr>
      </vt:variant>
      <vt:variant>
        <vt:i4>16</vt:i4>
      </vt:variant>
      <vt:variant>
        <vt:lpstr>Theme</vt:lpstr>
      </vt:variant>
      <vt:variant>
        <vt:i4>4</vt:i4>
      </vt:variant>
      <vt:variant>
        <vt:lpstr>Embedded OLE Servers</vt:lpstr>
      </vt:variant>
      <vt:variant>
        <vt:i4>1</vt:i4>
      </vt:variant>
      <vt:variant>
        <vt:lpstr>Slide Titles</vt:lpstr>
      </vt:variant>
      <vt:variant>
        <vt:i4>25</vt:i4>
      </vt:variant>
    </vt:vector>
  </HeadingPairs>
  <TitlesOfParts>
    <vt:vector size="46" baseType="lpstr">
      <vt:lpstr>Aparajita</vt:lpstr>
      <vt:lpstr>Aptos</vt:lpstr>
      <vt:lpstr>Aptos Display</vt:lpstr>
      <vt:lpstr>Arial</vt:lpstr>
      <vt:lpstr>Ariana Pro</vt:lpstr>
      <vt:lpstr>Ariana Pro Medium</vt:lpstr>
      <vt:lpstr>Bahnschrift</vt:lpstr>
      <vt:lpstr>Bellefair</vt:lpstr>
      <vt:lpstr>Calibri</vt:lpstr>
      <vt:lpstr>Calibri Light</vt:lpstr>
      <vt:lpstr>Heading Now 64</vt:lpstr>
      <vt:lpstr>Impact</vt:lpstr>
      <vt:lpstr>Jockey Club Display</vt:lpstr>
      <vt:lpstr>Sincerity</vt:lpstr>
      <vt:lpstr>Sincerity Sincerity</vt:lpstr>
      <vt:lpstr>Verdana</vt:lpstr>
      <vt:lpstr>Title Master</vt:lpstr>
      <vt:lpstr>2_Office Theme</vt:lpstr>
      <vt:lpstr>3_Office Theme</vt:lpstr>
      <vt:lpstr>1_Office Theme</vt:lpstr>
      <vt:lpstr>think-cell Slide</vt:lpstr>
      <vt:lpstr>PowerPoint Presentation</vt:lpstr>
      <vt:lpstr>PowerPoint Presentation</vt:lpstr>
      <vt:lpstr>Contents</vt:lpstr>
      <vt:lpstr>The Jockey Club – Welfare Commitment</vt:lpstr>
      <vt:lpstr>Incident Rates – Jockey Club</vt:lpstr>
      <vt:lpstr>  Public Perception  </vt:lpstr>
      <vt:lpstr>Racing is facing significant challenges when it comes to public perception</vt:lpstr>
      <vt:lpstr>More than half concerned about welfare, but a significant group not concerned, or haven’t made up their minds</vt:lpstr>
      <vt:lpstr>Is the Grand National cruel to horses – You Gov Poll</vt:lpstr>
      <vt:lpstr>  Evolution not Revolution  </vt:lpstr>
      <vt:lpstr>Evolution</vt:lpstr>
      <vt:lpstr> Data Led Changes  </vt:lpstr>
      <vt:lpstr>Grand National Statistics 2000-2024</vt:lpstr>
      <vt:lpstr>Data led to inform changes</vt:lpstr>
      <vt:lpstr>Change</vt:lpstr>
      <vt:lpstr>2024 Randox Grand National</vt:lpstr>
      <vt:lpstr>PowerPoint Presentation</vt:lpstr>
      <vt:lpstr> Media Announcement and Coverage  </vt:lpstr>
      <vt:lpstr>Media Announcement – October 2023</vt:lpstr>
      <vt:lpstr>Media Coverage – Announcement</vt:lpstr>
      <vt:lpstr>Media Coverage – Pre-National</vt:lpstr>
      <vt:lpstr>Media Coverage – Post-National</vt:lpstr>
      <vt:lpstr>Grand National Media Report</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Taylor, Sophie</dc:creator>
  <cp:lastModifiedBy>Jonny Gerrard</cp:lastModifiedBy>
  <cp:revision>78</cp:revision>
  <cp:lastPrinted>2023-11-16T15:00:13Z</cp:lastPrinted>
  <dcterms:created xsi:type="dcterms:W3CDTF">2022-03-22T16:08:35Z</dcterms:created>
  <dcterms:modified xsi:type="dcterms:W3CDTF">2024-10-04T08:39:03Z</dcterms:modified>
</cp:coreProperties>
</file>