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4"/>
    <p:sldMasterId id="2147483679" r:id="rId5"/>
    <p:sldMasterId id="2147483663" r:id="rId6"/>
  </p:sldMasterIdLst>
  <p:notesMasterIdLst>
    <p:notesMasterId r:id="rId22"/>
  </p:notesMasterIdLst>
  <p:sldIdLst>
    <p:sldId id="987" r:id="rId7"/>
    <p:sldId id="817" r:id="rId8"/>
    <p:sldId id="929" r:id="rId9"/>
    <p:sldId id="902" r:id="rId10"/>
    <p:sldId id="823" r:id="rId11"/>
    <p:sldId id="867" r:id="rId12"/>
    <p:sldId id="960" r:id="rId13"/>
    <p:sldId id="265" r:id="rId14"/>
    <p:sldId id="266" r:id="rId15"/>
    <p:sldId id="267" r:id="rId16"/>
    <p:sldId id="974" r:id="rId17"/>
    <p:sldId id="975" r:id="rId18"/>
    <p:sldId id="979" r:id="rId19"/>
    <p:sldId id="986" r:id="rId20"/>
    <p:sldId id="984" r:id="rId21"/>
  </p:sldIdLst>
  <p:sldSz cx="9144000" cy="5143500" type="screen16x9"/>
  <p:notesSz cx="6858000" cy="17145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8D24F4F-696E-9EF0-AC51-0143159CCED4}" name="Guest User" initials="GU" userId="S::urn:spo:anon#0ba0c5cdbdef93a939c3dd9b50617107f36c5107d4de1fb8a9955f6e723be081::" providerId="AD"/>
  <p188:author id="{7D8E9D72-C91B-E79C-10D3-25E262CFBAC5}" name="Guest User" initials="GU" userId="S::urn:spo:anon#ec0d61894a4d717b947b6477db266f57f4e42304dd4b482a46b933089a4de7ad::" providerId="AD"/>
  <p188:author id="{2E17167B-CEC4-8299-9674-A733A7099497}" name="Jessica Stark" initials="JS" userId="S::jessicastark@worldhorsewelfare.org::9f4ef390-6dd2-478f-b2f4-299f8d982bd6" providerId="AD"/>
  <p188:author id="{26609D94-2F8D-D973-4323-07D59091168C}" name="Simon Young" initials="SY" userId="15a8e96bdb2b8dab" providerId="Windows Live"/>
  <p188:author id="{505D3AB4-1965-AFB2-E2BE-0F604F0C116D}" name="Janet Douglas" initials="JD" userId="Janet Douglas" providerId="Non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ana Chapman" initials="AC" lastIdx="1" clrIdx="0">
    <p:extLst>
      <p:ext uri="{19B8F6BF-5375-455C-9EA6-DF929625EA0E}">
        <p15:presenceInfo xmlns:p15="http://schemas.microsoft.com/office/powerpoint/2012/main" userId="S::alanachapman@worldhorsewelfare.org::63d31e32-bb1f-4d22-8e60-8dbbbb75efda" providerId="AD"/>
      </p:ext>
    </p:extLst>
  </p:cmAuthor>
  <p:cmAuthor id="2" name="Jessica Stark" initials="JS" lastIdx="49" clrIdx="1">
    <p:extLst>
      <p:ext uri="{19B8F6BF-5375-455C-9EA6-DF929625EA0E}">
        <p15:presenceInfo xmlns:p15="http://schemas.microsoft.com/office/powerpoint/2012/main" userId="S::jessicastark@worldhorsewelfare.org::9f4ef390-6dd2-478f-b2f4-299f8d982bd6" providerId="AD"/>
      </p:ext>
    </p:extLst>
  </p:cmAuthor>
  <p:cmAuthor id="3" name="Janet Douglas" initials="JD" lastIdx="235" clrIdx="2">
    <p:extLst>
      <p:ext uri="{19B8F6BF-5375-455C-9EA6-DF929625EA0E}">
        <p15:presenceInfo xmlns:p15="http://schemas.microsoft.com/office/powerpoint/2012/main" userId="Janet Dougla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357A"/>
    <a:srgbClr val="403F37"/>
    <a:srgbClr val="F70000"/>
    <a:srgbClr val="7AC143"/>
    <a:srgbClr val="EAF8FD"/>
    <a:srgbClr val="E0E1E3"/>
    <a:srgbClr val="7AC142"/>
    <a:srgbClr val="CCD3DE"/>
    <a:srgbClr val="829E64"/>
    <a:srgbClr val="5C7A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630"/>
    <p:restoredTop sz="62383" autoAdjust="0"/>
  </p:normalViewPr>
  <p:slideViewPr>
    <p:cSldViewPr snapToGrid="0">
      <p:cViewPr varScale="1">
        <p:scale>
          <a:sx n="99" d="100"/>
          <a:sy n="99" d="100"/>
        </p:scale>
        <p:origin x="2064" y="1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notesViewPr>
    <p:cSldViewPr snapToGrid="0">
      <p:cViewPr varScale="1">
        <p:scale>
          <a:sx n="343" d="100"/>
          <a:sy n="343" d="100"/>
        </p:scale>
        <p:origin x="200" y="173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commentAuthors" Target="commentAuthors.xml"/><Relationship Id="rId28" Type="http://schemas.microsoft.com/office/2018/10/relationships/authors" Target="author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\janet\Documents\jed\WHW%20JOB%20DECEMBER%202020\YouGov%20survey\2024\YouGov%20data%20May%202024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06357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rgbClr val="06357A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There should be more safety and welfare measures in place in horse sports</c:v>
                </c:pt>
                <c:pt idx="1">
                  <c:v>I support the continued involvement of horses in sport only if their welfare improves</c:v>
                </c:pt>
                <c:pt idx="2">
                  <c:v>I do not support the continued involvement of horses in sport in any circumstances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0.56000000000000005</c:v>
                </c:pt>
                <c:pt idx="1">
                  <c:v>0.41</c:v>
                </c:pt>
                <c:pt idx="2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65D-4D48-B6AD-E82BC5AD17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409768367"/>
        <c:axId val="1411423295"/>
      </c:barChart>
      <c:catAx>
        <c:axId val="1409768367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411423295"/>
        <c:crosses val="autoZero"/>
        <c:auto val="1"/>
        <c:lblAlgn val="ctr"/>
        <c:lblOffset val="100"/>
        <c:noMultiLvlLbl val="0"/>
      </c:catAx>
      <c:valAx>
        <c:axId val="1411423295"/>
        <c:scaling>
          <c:orientation val="minMax"/>
        </c:scaling>
        <c:delete val="0"/>
        <c:axPos val="b"/>
        <c:numFmt formatCode="0%" sourceLinked="1"/>
        <c:majorTickMark val="out"/>
        <c:minorTickMark val="none"/>
        <c:tickLblPos val="nextTo"/>
        <c:spPr>
          <a:noFill/>
          <a:ln>
            <a:solidFill>
              <a:srgbClr val="06357A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6357A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0976836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0.07043</cdr:x>
      <cdr:y>0.14084</cdr:y>
    </cdr:from>
    <cdr:to>
      <cdr:x>0.07043</cdr:x>
      <cdr:y>0.89326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4220BFFF-3BE7-9A47-38D3-19B6CB12B8D7}"/>
            </a:ext>
          </a:extLst>
        </cdr:cNvPr>
        <cdr:cNvCxnSpPr/>
      </cdr:nvCxnSpPr>
      <cdr:spPr>
        <a:xfrm xmlns:a="http://schemas.openxmlformats.org/drawingml/2006/main" flipV="1">
          <a:off x="208834" y="386341"/>
          <a:ext cx="0" cy="2064037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06357A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2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EC5F38-94CB-469A-9A53-8664336E146A}" type="datetimeFigureOut">
              <a:rPr lang="en-GB" smtClean="0"/>
              <a:t>03/10/2024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4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2" y="8685214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8B2BFF-1D56-4157-89F6-F248BE088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73081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8B2BFF-1D56-4157-89F6-F248BE088EE3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24089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Slide now shows drivers of trust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Each blue box </a:t>
            </a:r>
            <a:r>
              <a:rPr lang="en-GB" sz="11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shows the overall theme of multiple questions from the survey that all measured the same topic, but in slightly different ways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1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CLICK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Procedural &amp; distributional fairness: </a:t>
            </a:r>
            <a:r>
              <a:rPr lang="en-GB" sz="1100" b="0" i="1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See definitions on slide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100" b="0" i="1" dirty="0">
              <a:solidFill>
                <a:srgbClr val="000000"/>
              </a:solidFill>
              <a:effectLst/>
              <a:highlight>
                <a:srgbClr val="FFFFFF"/>
              </a:highlight>
              <a:latin typeface="Aptos" panose="020B00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b="0" i="1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Run through each driver very briefly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11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CLICK</a:t>
            </a:r>
            <a:endParaRPr lang="en-GB" sz="1100" b="0" i="0" dirty="0">
              <a:solidFill>
                <a:srgbClr val="000000"/>
              </a:solidFill>
              <a:effectLst/>
              <a:highlight>
                <a:srgbClr val="FFFFFF"/>
              </a:highlight>
              <a:latin typeface="Aptos" panose="020B00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Numbers show strength of each pathway </a:t>
            </a:r>
            <a:r>
              <a:rPr lang="en-GB" sz="1100" b="0" i="1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relative</a:t>
            </a:r>
            <a:r>
              <a:rPr lang="en-GB" sz="11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 to all others in model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sz="11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Provides us with prioritised set of levers to pull to increase public trust and acceptance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sz="11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Note that themes are often connected – e.g., transparency influences procedural fairness - so by acting in one area you should see progress in others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CE8F2F-5448-E84F-9ACA-6B86E728D18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7456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Finally, now we can see the themes that drive acceptance directly, not via trust – this is the full path model that resulted from the data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Advice is generally to concentrate on drivers of acceptance that work via trust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CE8F2F-5448-E84F-9ACA-6B86E728D18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098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Statistical analysis did not pull out ‘equine welfare’ as a specific driver of trust or acceptance – but welfare is threaded through this model in multiple places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Survey respondents sent a very clear message regarding their expectations of the industry when it comes to welfare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This shone through in their responses to multiple </a:t>
            </a:r>
            <a:r>
              <a:rPr lang="en-US" dirty="0" err="1"/>
              <a:t>qs</a:t>
            </a:r>
            <a:r>
              <a:rPr lang="en-US" dirty="0"/>
              <a:t> (data not shown)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Is also self-evident that welfare underpins many of the drivers of trust &amp; acceptance shown on the slide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Procedural fairness: This is about industry responsiveness to public concerns – many of which focus on welfare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Transparency about injuries &amp; fatalities: Relationship to welfare obvious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dirty="0"/>
              <a:t>Note that this item is just the welfare item that most energized respondents – should be interpreted as being representative of a ‘family’ of welfare concerns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Regulation: Public expects that regulations will cover welfare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Breeding: Breeding only likely to be acceptable if welfare is good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CE8F2F-5448-E84F-9ACA-6B86E728D18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8801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2C9D7C-162F-433A-A4EE-20AA135697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BDFED0D-4565-8563-E2BB-3BA5D0671C0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8DD5FD9-439C-FDBD-D35F-CD11397B9E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0" dirty="0"/>
              <a:t>Evident from the </a:t>
            </a:r>
            <a:r>
              <a:rPr lang="en-GB" b="0" dirty="0" err="1"/>
              <a:t>Voconiq</a:t>
            </a:r>
            <a:r>
              <a:rPr lang="en-GB" b="0" dirty="0"/>
              <a:t> work, and the results of previous surveys, that the entire equestrian industry needs to pull together and work to build public trust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b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0" dirty="0"/>
              <a:t>Slide shows adverse headlines that have made it into the mainstream media recently in relation to a range of disciplines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b="0" dirty="0"/>
              <a:t>Racing, endurance, show jumping, dressage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b="0" dirty="0"/>
              <a:t>Most recently: Telegraph piece questioning whether people should be riding horses at all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784AE9-8302-99B7-B359-5640664471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8B2BFF-1D56-4157-89F6-F248BE088EE3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71474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593D8E-E144-5907-0529-C1CF46C38C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4D9E147-6C0C-0676-3BA9-1188941528D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5D64F0B-580F-2B2E-57AD-EF9A5AFD86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0" dirty="0"/>
              <a:t>We need to move the dial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28EDC6-8E62-B7D9-3F00-CE5440F15B4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8B2BFF-1D56-4157-89F6-F248BE088EE3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3043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Let’s get straight into it: What data do we have that relate to the public perception of horses in sport?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May 2024: WHW commissioned YouGov (independent public opinion &amp; data analysis company) to conduct a survey of a representative sample of the British public (N=4195)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20% did not support continued involvement of horses in sport in any circumstances, &amp; 41% only supported this if welfare improves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The 20% &amp; the 41% are additive – so that’s more than 60% who don’t like the status quo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And almost 60% think there should be more safety &amp; welfare measures in place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cs typeface="Calibri"/>
            </a:endParaRPr>
          </a:p>
          <a:p>
            <a:r>
              <a:rPr lang="en-GB" b="1" dirty="0"/>
              <a:t>CLICK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It’s not only the public – similar views from people who interact regularly with horses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dirty="0"/>
              <a:t>With exception that </a:t>
            </a:r>
            <a:r>
              <a:rPr lang="en-GB" dirty="0">
                <a:solidFill>
                  <a:srgbClr val="3F3F3F"/>
                </a:solidFill>
                <a:effectLst/>
                <a:latin typeface="Helvetica" pitchFamily="2" charset="0"/>
              </a:rPr>
              <a:t>20% of total cohort did not support continued involvement of horses in sport in any circumstances, whereas only 14% of ‘regular horse interactors’ felt this way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Results very similar to those from May 2022 &amp; 2023 – the dial hasn’t shifted over this timeframe of 2 years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8B2BFF-1D56-4157-89F6-F248BE088EE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07782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Survey results from UK are echoed by those from 2 surveys (again carried out by an independent company) at the behest of the FEI’s </a:t>
            </a:r>
            <a:r>
              <a:rPr lang="en-US" sz="1200" dirty="0">
                <a:solidFill>
                  <a:srgbClr val="113073"/>
                </a:solidFill>
              </a:rPr>
              <a:t>Equine Ethics and Wellbeing Commission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solidFill>
                <a:srgbClr val="113073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113073"/>
                </a:solidFill>
              </a:rPr>
              <a:t>Public survey: 14,000 respondents from 14 countries: 52% think that welfare standards for horses in sport need improving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b="1" dirty="0">
                <a:solidFill>
                  <a:srgbClr val="113073"/>
                </a:solidFill>
              </a:rPr>
              <a:t>CLICK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113073"/>
                </a:solidFill>
              </a:rPr>
              <a:t>Survey of equestrian stakeholders: 78% of almost 28,000 respondents from 116 countries agree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solidFill>
                <a:srgbClr val="113073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113073"/>
                </a:solidFill>
              </a:rPr>
              <a:t>So it is not only the public who think that equestrianism has a welfare problem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8B2BFF-1D56-4157-89F6-F248BE088EE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81170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So what, you might say?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Maybe the public just don’t know what they are talking about - we don’t think that our sector has a serious equine welfare problem.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8B2BFF-1D56-4157-89F6-F248BE088EE3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06433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0" dirty="0"/>
              <a:t>Well - this is what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Greyhound racing has been banned in some parts of Australia and the US, and is under threat in the UK; Jump racing has </a:t>
            </a:r>
            <a:r>
              <a:rPr lang="en-GB" dirty="0"/>
              <a:t>disappeared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most of Australia; Equestrianism has now been lost from modern pentathlon at the Olympics</a:t>
            </a:r>
            <a:r>
              <a:rPr lang="en-GB" dirty="0"/>
              <a:t>, and racing is under pressure in UK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Animal welfare concerns underpinned the loss of all of these sports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Shows that the threat is real – and it is imminent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b="0" dirty="0"/>
              <a:t>Because it isn’t about what WE think – it’s about what THE PUBLIC thinks – they hold the power here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b="0" dirty="0"/>
              <a:t>But, as we cover in many of our presentations, there is lots that we can do to influence what the public thinks</a:t>
            </a:r>
            <a:endParaRPr lang="en-GB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Key point is that everyone involved in equestrianism – organisations AND individuals – plays a role in influencing public perception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Our collective actions determine whether or not things will reach a dangerous tipping point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8B2BFF-1D56-4157-89F6-F248BE088EE3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20225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06357A"/>
                </a:solidFill>
              </a:rPr>
              <a:t>So where are the goalposts in terms of influencing public acceptance of equestrianism, including racing?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06357A"/>
                </a:solidFill>
              </a:rPr>
              <a:t>Aim is to maintain – or improve – public acceptance; &amp; we know that acceptance is heavily based on trust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200" dirty="0">
              <a:solidFill>
                <a:srgbClr val="06357A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06357A"/>
                </a:solidFill>
              </a:rPr>
              <a:t>Image shows attributes that feed into trust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200" dirty="0">
              <a:solidFill>
                <a:srgbClr val="06357A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06357A"/>
                </a:solidFill>
              </a:rPr>
              <a:t>Note ‘shared values’ – vitally important in terms of maintaining public trust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200" dirty="0">
              <a:solidFill>
                <a:srgbClr val="06357A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06357A"/>
                </a:solidFill>
              </a:rPr>
              <a:t>Can’t share the public’s values if don’t know what they are – so need to start by researching public sentiment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CE8F2F-5448-E84F-9ACA-6B86E728D18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0954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World Horse Welfare: Instrumental in kick-starting project involving most major equestrian sports &amp; groups in UK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Major funding from Racing Foundation, with contributions from multiple other UK stakeholders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Engaged an ‘engagement science’ company – ran large public survey in UK this year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Sophisticated analysis of the data </a:t>
            </a:r>
            <a:r>
              <a:rPr lang="en-GB" sz="12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that explains relationship between all of the measures in the survey, &amp; how they influence acceptance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Methodology widely &amp; successfully used in other sectors with public acceptance issues (e.g., mining)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Will present topline results only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CE8F2F-5448-E84F-9ACA-6B86E728D18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7224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Slide shows results for trust in, and acceptance of, horse sports overall in the UK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Scales run from 1 – 5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Trust sitting at 3.01 – very similar to live export in Australia…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“</a:t>
            </a:r>
            <a:r>
              <a:rPr lang="en-GB" sz="1800" dirty="0">
                <a:solidFill>
                  <a:srgbClr val="050707"/>
                </a:solidFill>
                <a:effectLst/>
                <a:latin typeface="CenturyGothicPro"/>
              </a:rPr>
              <a:t>solid foundation of trust with community on which to build &amp; strengthen the relationship; there is room, and a need, to improve this score over time to buffer sport from future potential headwinds”</a:t>
            </a:r>
            <a:endParaRPr lang="en-GB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Acceptance: “similar at 3.19”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“</a:t>
            </a:r>
            <a:r>
              <a:rPr lang="en-GB" sz="1800" dirty="0">
                <a:solidFill>
                  <a:srgbClr val="050707"/>
                </a:solidFill>
                <a:effectLst/>
                <a:latin typeface="CenturyGothicPro"/>
              </a:rPr>
              <a:t>this level of acceptance is solid with strong opportunity for improvement over time”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CE8F2F-5448-E84F-9ACA-6B86E728D18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1413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err="1"/>
              <a:t>Voconiq</a:t>
            </a:r>
            <a:r>
              <a:rPr lang="en-US" dirty="0"/>
              <a:t> research has confirmed that trust is a major driver of acceptance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Big advantage of this work is that it has quantified this relationship; will now show the major drivers of both trust and acceptance of horse sport in the UK, and their relative importance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Results allow sport to focus its strategy on the factors that are of greatest importance to the public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And, if the research is repeated, to quantify progress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CE8F2F-5448-E84F-9ACA-6B86E728D18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0309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411760" y="1598613"/>
            <a:ext cx="6046440" cy="973137"/>
          </a:xfrm>
        </p:spPr>
        <p:txBody>
          <a:bodyPr>
            <a:noAutofit/>
          </a:bodyPr>
          <a:lstStyle>
            <a:lvl1pPr>
              <a:defRPr sz="4400">
                <a:solidFill>
                  <a:srgbClr val="06357A"/>
                </a:solidFill>
              </a:defRPr>
            </a:lvl1pPr>
          </a:lstStyle>
          <a:p>
            <a:r>
              <a:rPr lang="en-US"/>
              <a:t>Headline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411760" y="2625452"/>
            <a:ext cx="5288632" cy="1314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06357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Sub head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7986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316CA31D-4876-40D8-AC07-697791E24D8A}" type="datetimeFigureOut">
              <a:rPr lang="en-GB" smtClean="0"/>
              <a:t>03/10/2024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55A8AD61-D643-4EA7-8BB1-4E8F92B150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1441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316CA31D-4876-40D8-AC07-697791E24D8A}" type="datetimeFigureOut">
              <a:rPr lang="en-GB" smtClean="0"/>
              <a:t>03/10/2024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55A8AD61-D643-4EA7-8BB1-4E8F92B150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2623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51208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+ Bullet point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3">
            <a:extLst>
              <a:ext uri="{FF2B5EF4-FFF2-40B4-BE49-F238E27FC236}">
                <a16:creationId xmlns:a16="http://schemas.microsoft.com/office/drawing/2014/main" id="{1D36865A-7C95-4D4A-B510-6624FA05C5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56160" y="195263"/>
            <a:ext cx="7080446" cy="485774"/>
          </a:xfrm>
          <a:prstGeom prst="rect">
            <a:avLst/>
          </a:prstGeom>
        </p:spPr>
        <p:txBody>
          <a:bodyPr vert="horz" lIns="0" rIns="0" anchor="b"/>
          <a:lstStyle>
            <a:lvl1pPr algn="l" rtl="0">
              <a:lnSpc>
                <a:spcPts val="2550"/>
              </a:lnSpc>
              <a:defRPr sz="3300" b="1">
                <a:solidFill>
                  <a:srgbClr val="91A7B3"/>
                </a:solidFill>
                <a:latin typeface="+mj-lt"/>
                <a:cs typeface="FEI bold"/>
              </a:defRPr>
            </a:lvl1pPr>
          </a:lstStyle>
          <a:p>
            <a:pPr rtl="0">
              <a:lnSpc>
                <a:spcPts val="3400"/>
              </a:lnSpc>
            </a:pPr>
            <a:r>
              <a:rPr lang="en-US"/>
              <a:t>CLICK HERE TO ADD TITLE</a:t>
            </a:r>
          </a:p>
        </p:txBody>
      </p:sp>
      <p:sp>
        <p:nvSpPr>
          <p:cNvPr id="5" name="Content Placeholder 14"/>
          <p:cNvSpPr>
            <a:spLocks noGrp="1"/>
          </p:cNvSpPr>
          <p:nvPr>
            <p:ph sz="quarter" idx="13"/>
          </p:nvPr>
        </p:nvSpPr>
        <p:spPr>
          <a:xfrm>
            <a:off x="446401" y="1014046"/>
            <a:ext cx="8290206" cy="346795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91A7B3"/>
                </a:solidFill>
              </a:defRPr>
            </a:lvl1pPr>
            <a:lvl2pPr>
              <a:defRPr>
                <a:solidFill>
                  <a:srgbClr val="91A7B3"/>
                </a:solidFill>
              </a:defRPr>
            </a:lvl2pPr>
            <a:lvl3pPr>
              <a:defRPr>
                <a:solidFill>
                  <a:srgbClr val="91A7B3"/>
                </a:solidFill>
              </a:defRPr>
            </a:lvl3pPr>
            <a:lvl4pPr>
              <a:defRPr>
                <a:solidFill>
                  <a:srgbClr val="91A7B3"/>
                </a:solidFill>
              </a:defRPr>
            </a:lvl4pPr>
            <a:lvl5pPr>
              <a:defRPr>
                <a:solidFill>
                  <a:srgbClr val="91A7B3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BE34478-DB01-465F-AE7E-E2B8BC6FA3A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70439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23CB15-CD4C-724C-761B-A9926C111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27E3AE-B8AA-F93D-B032-5293AF1E99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1CBBD5-6435-040A-E5FA-E6986E456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5F79D-4338-884C-BB76-DE58F6EB44D3}" type="datetimeFigureOut">
              <a:rPr lang="en-US" smtClean="0"/>
              <a:t>10/3/24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215746-E27E-1E24-3C77-0267230ED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B6561D-6FF7-D0C8-4F93-C4120DB46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7249D-1F9C-704E-A09B-A7F33DF82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9367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76802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411760" y="1598613"/>
            <a:ext cx="6046440" cy="973137"/>
          </a:xfrm>
        </p:spPr>
        <p:txBody>
          <a:bodyPr>
            <a:noAutofit/>
          </a:bodyPr>
          <a:lstStyle>
            <a:lvl1pPr>
              <a:defRPr sz="4400">
                <a:solidFill>
                  <a:srgbClr val="06357A"/>
                </a:solidFill>
              </a:defRPr>
            </a:lvl1pPr>
          </a:lstStyle>
          <a:p>
            <a:r>
              <a:rPr lang="en-US"/>
              <a:t>Headline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411760" y="2625452"/>
            <a:ext cx="5288632" cy="1314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06357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Sub head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35443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Headline</a:t>
            </a:r>
            <a:endParaRPr lang="en-GB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1203325"/>
            <a:ext cx="8424862" cy="24479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Text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59038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316CA31D-4876-40D8-AC07-697791E24D8A}" type="datetimeFigureOut">
              <a:rPr lang="en-GB" smtClean="0"/>
              <a:t>03/10/2024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55A8AD61-D643-4EA7-8BB1-4E8F92B150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94545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316CA31D-4876-40D8-AC07-697791E24D8A}" type="datetimeFigureOut">
              <a:rPr lang="en-GB" smtClean="0"/>
              <a:t>03/10/2024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55A8AD61-D643-4EA7-8BB1-4E8F92B150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3053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Headline</a:t>
            </a:r>
            <a:endParaRPr lang="en-GB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1203325"/>
            <a:ext cx="8424862" cy="24479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Text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28251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316CA31D-4876-40D8-AC07-697791E24D8A}" type="datetimeFigureOut">
              <a:rPr lang="en-GB" smtClean="0"/>
              <a:t>03/10/2024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55A8AD61-D643-4EA7-8BB1-4E8F92B150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42679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316CA31D-4876-40D8-AC07-697791E24D8A}" type="datetimeFigureOut">
              <a:rPr lang="en-GB" smtClean="0"/>
              <a:t>03/10/2024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55A8AD61-D643-4EA7-8BB1-4E8F92B150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91406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316CA31D-4876-40D8-AC07-697791E24D8A}" type="datetimeFigureOut">
              <a:rPr lang="en-GB" smtClean="0"/>
              <a:t>03/10/2024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55A8AD61-D643-4EA7-8BB1-4E8F92B150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58648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316CA31D-4876-40D8-AC07-697791E24D8A}" type="datetimeFigureOut">
              <a:rPr lang="en-GB" smtClean="0"/>
              <a:t>03/10/2024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55A8AD61-D643-4EA7-8BB1-4E8F92B150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6775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316CA31D-4876-40D8-AC07-697791E24D8A}" type="datetimeFigureOut">
              <a:rPr lang="en-GB" smtClean="0"/>
              <a:t>03/10/2024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55A8AD61-D643-4EA7-8BB1-4E8F92B150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89189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316CA31D-4876-40D8-AC07-697791E24D8A}" type="datetimeFigureOut">
              <a:rPr lang="en-GB" smtClean="0"/>
              <a:t>03/10/2024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55A8AD61-D643-4EA7-8BB1-4E8F92B150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47247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316CA31D-4876-40D8-AC07-697791E24D8A}" type="datetimeFigureOut">
              <a:rPr lang="en-GB" smtClean="0"/>
              <a:t>03/10/2024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55A8AD61-D643-4EA7-8BB1-4E8F92B150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21786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0892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316CA31D-4876-40D8-AC07-697791E24D8A}" type="datetimeFigureOut">
              <a:rPr lang="en-GB" smtClean="0"/>
              <a:t>03/10/2024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55A8AD61-D643-4EA7-8BB1-4E8F92B150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8646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316CA31D-4876-40D8-AC07-697791E24D8A}" type="datetimeFigureOut">
              <a:rPr lang="en-GB" smtClean="0"/>
              <a:t>03/10/2024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55A8AD61-D643-4EA7-8BB1-4E8F92B150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5306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316CA31D-4876-40D8-AC07-697791E24D8A}" type="datetimeFigureOut">
              <a:rPr lang="en-GB" smtClean="0"/>
              <a:t>03/10/2024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55A8AD61-D643-4EA7-8BB1-4E8F92B150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3255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316CA31D-4876-40D8-AC07-697791E24D8A}" type="datetimeFigureOut">
              <a:rPr lang="en-GB" smtClean="0"/>
              <a:t>03/10/2024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55A8AD61-D643-4EA7-8BB1-4E8F92B150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4976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316CA31D-4876-40D8-AC07-697791E24D8A}" type="datetimeFigureOut">
              <a:rPr lang="en-GB" smtClean="0"/>
              <a:t>03/10/2024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55A8AD61-D643-4EA7-8BB1-4E8F92B150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6092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316CA31D-4876-40D8-AC07-697791E24D8A}" type="datetimeFigureOut">
              <a:rPr lang="en-GB" smtClean="0"/>
              <a:t>03/10/2024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55A8AD61-D643-4EA7-8BB1-4E8F92B150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6567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316CA31D-4876-40D8-AC07-697791E24D8A}" type="datetimeFigureOut">
              <a:rPr lang="en-GB" smtClean="0"/>
              <a:t>03/10/2024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55A8AD61-D643-4EA7-8BB1-4E8F92B150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220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6">
            <a:lum/>
          </a:blip>
          <a:srcRect/>
          <a:stretch>
            <a:fillRect t="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7427168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Headline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7450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50" r:id="rId12"/>
    <p:sldLayoutId id="2147483677" r:id="rId13"/>
    <p:sldLayoutId id="2147483678" r:id="rId14"/>
  </p:sldLayoutIdLst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rgbClr val="06357A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rgbClr val="06357A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527E44A-F4BA-975A-1C39-4D7DDEF42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124885-D428-FF05-A8A5-C76C765E7E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AFE9B4-371B-A8DA-1D30-EFFB2DCAA0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9AE839-8962-7342-B917-CB96AD79C812}" type="datetimeFigureOut">
              <a:rPr lang="en-US" smtClean="0"/>
              <a:t>10/3/24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8B294D-C2DE-8206-B523-A517595A93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FD6579-CC1C-49ED-8459-E0D18E073F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9480F7-CCE3-E74C-97AE-0FF5697CAC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362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 t="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7427168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Headline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1674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rgbClr val="06357A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rgbClr val="06357A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jpe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jpeg"/><Relationship Id="rId9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5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D1BEAFD-B657-B1AC-8548-CA75566121A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50" y="-1319306"/>
            <a:ext cx="3879963" cy="38799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B505086-9DDE-EB36-0515-B844BB63347F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43149"/>
            <a:ext cx="8729202" cy="280035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A973A92-86EA-FA10-0C3A-B555FE827F96}"/>
              </a:ext>
            </a:extLst>
          </p:cNvPr>
          <p:cNvSpPr/>
          <p:nvPr/>
        </p:nvSpPr>
        <p:spPr>
          <a:xfrm>
            <a:off x="1" y="3040"/>
            <a:ext cx="9144000" cy="128327"/>
          </a:xfrm>
          <a:prstGeom prst="rect">
            <a:avLst/>
          </a:prstGeom>
          <a:solidFill>
            <a:srgbClr val="CA915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9" name="object 12">
            <a:extLst>
              <a:ext uri="{FF2B5EF4-FFF2-40B4-BE49-F238E27FC236}">
                <a16:creationId xmlns:a16="http://schemas.microsoft.com/office/drawing/2014/main" id="{89F6C1E9-FADE-6B1A-A57B-D7C96AC40787}"/>
              </a:ext>
            </a:extLst>
          </p:cNvPr>
          <p:cNvSpPr txBox="1"/>
          <p:nvPr/>
        </p:nvSpPr>
        <p:spPr>
          <a:xfrm>
            <a:off x="1100136" y="693970"/>
            <a:ext cx="3240044" cy="1126014"/>
          </a:xfrm>
          <a:prstGeom prst="rect">
            <a:avLst/>
          </a:prstGeom>
        </p:spPr>
        <p:txBody>
          <a:bodyPr vert="horz" wrap="square" lIns="0" tIns="2858" rIns="0" bIns="0" rtlCol="0">
            <a:spAutoFit/>
          </a:bodyPr>
          <a:lstStyle/>
          <a:p>
            <a:pPr>
              <a:lnSpc>
                <a:spcPts val="2940"/>
              </a:lnSpc>
            </a:pPr>
            <a:r>
              <a:rPr lang="en-GB" sz="2700" dirty="0">
                <a:solidFill>
                  <a:srgbClr val="6B1739"/>
                </a:solidFill>
                <a:latin typeface="Bellefair" pitchFamily="2" charset="-79"/>
                <a:cs typeface="Bellefair" pitchFamily="2" charset="-79"/>
              </a:rPr>
              <a:t>PUBLIC PERCEPTION OF HORSES IN SPORT</a:t>
            </a:r>
          </a:p>
        </p:txBody>
      </p:sp>
      <p:sp>
        <p:nvSpPr>
          <p:cNvPr id="10" name="object 12">
            <a:extLst>
              <a:ext uri="{FF2B5EF4-FFF2-40B4-BE49-F238E27FC236}">
                <a16:creationId xmlns:a16="http://schemas.microsoft.com/office/drawing/2014/main" id="{AC03F7FA-A241-F426-82A4-84B6DE0F8C91}"/>
              </a:ext>
            </a:extLst>
          </p:cNvPr>
          <p:cNvSpPr txBox="1"/>
          <p:nvPr/>
        </p:nvSpPr>
        <p:spPr>
          <a:xfrm>
            <a:off x="4933336" y="3023330"/>
            <a:ext cx="2090584" cy="675699"/>
          </a:xfrm>
          <a:prstGeom prst="rect">
            <a:avLst/>
          </a:prstGeom>
        </p:spPr>
        <p:txBody>
          <a:bodyPr vert="horz" wrap="square" lIns="0" tIns="2858" rIns="0" bIns="0" rtlCol="0">
            <a:spAutoFit/>
          </a:bodyPr>
          <a:lstStyle/>
          <a:p>
            <a:pPr>
              <a:lnSpc>
                <a:spcPts val="2640"/>
              </a:lnSpc>
            </a:pPr>
            <a:r>
              <a:rPr lang="en-GB" sz="2400" dirty="0">
                <a:solidFill>
                  <a:srgbClr val="6B1739"/>
                </a:solidFill>
                <a:latin typeface="Bellefair" pitchFamily="2" charset="-79"/>
                <a:cs typeface="Bellefair" pitchFamily="2" charset="-79"/>
              </a:rPr>
              <a:t>ROLY</a:t>
            </a:r>
            <a:br>
              <a:rPr lang="en-GB" sz="2400" dirty="0">
                <a:solidFill>
                  <a:srgbClr val="6B1739"/>
                </a:solidFill>
                <a:latin typeface="Bellefair" pitchFamily="2" charset="-79"/>
                <a:cs typeface="Bellefair" pitchFamily="2" charset="-79"/>
              </a:rPr>
            </a:br>
            <a:r>
              <a:rPr lang="en-GB" sz="2400" dirty="0">
                <a:solidFill>
                  <a:srgbClr val="6B1739"/>
                </a:solidFill>
                <a:latin typeface="Bellefair" pitchFamily="2" charset="-79"/>
                <a:cs typeface="Bellefair" pitchFamily="2" charset="-79"/>
              </a:rPr>
              <a:t>OWERS</a:t>
            </a:r>
          </a:p>
        </p:txBody>
      </p:sp>
      <p:sp>
        <p:nvSpPr>
          <p:cNvPr id="11" name="object 12">
            <a:extLst>
              <a:ext uri="{FF2B5EF4-FFF2-40B4-BE49-F238E27FC236}">
                <a16:creationId xmlns:a16="http://schemas.microsoft.com/office/drawing/2014/main" id="{0AB3F6CB-F068-1F56-FE44-F04885F0C6AD}"/>
              </a:ext>
            </a:extLst>
          </p:cNvPr>
          <p:cNvSpPr txBox="1"/>
          <p:nvPr/>
        </p:nvSpPr>
        <p:spPr>
          <a:xfrm>
            <a:off x="4960989" y="3764624"/>
            <a:ext cx="1459062" cy="314639"/>
          </a:xfrm>
          <a:prstGeom prst="rect">
            <a:avLst/>
          </a:prstGeom>
        </p:spPr>
        <p:txBody>
          <a:bodyPr vert="horz" wrap="square" lIns="0" tIns="2858" rIns="0" bIns="0" rtlCol="0">
            <a:spAutoFit/>
          </a:bodyPr>
          <a:lstStyle/>
          <a:p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Chief Executive,</a:t>
            </a:r>
            <a:b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World Horse Welfare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DDAAB58-30C3-2E98-6593-6D4E85EEF8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50" y="4400551"/>
            <a:ext cx="1200150" cy="42792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16B88E7-496F-493F-8DF3-3552F263317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95" r="8970" b="3891"/>
          <a:stretch/>
        </p:blipFill>
        <p:spPr>
          <a:xfrm>
            <a:off x="4914900" y="693970"/>
            <a:ext cx="1657350" cy="2105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2639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087B7EE9-A035-CFB5-9E03-1F092616A067}"/>
              </a:ext>
            </a:extLst>
          </p:cNvPr>
          <p:cNvSpPr txBox="1"/>
          <p:nvPr/>
        </p:nvSpPr>
        <p:spPr>
          <a:xfrm>
            <a:off x="319451" y="146137"/>
            <a:ext cx="70885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6357A"/>
                </a:solidFill>
                <a:latin typeface="+mj-lt"/>
                <a:ea typeface="+mj-ea"/>
                <a:cs typeface="+mj-cs"/>
              </a:rPr>
              <a:t>What are the main drivers of acceptance of horse sport in the UK?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10FFB72-2709-324D-CB7A-04FEEEBAEAF3}"/>
              </a:ext>
            </a:extLst>
          </p:cNvPr>
          <p:cNvSpPr txBox="1"/>
          <p:nvPr/>
        </p:nvSpPr>
        <p:spPr>
          <a:xfrm>
            <a:off x="711084" y="4936400"/>
            <a:ext cx="772183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err="1">
                <a:latin typeface="Avenir Next" panose="020B0503020202020204" pitchFamily="34" charset="0"/>
              </a:rPr>
              <a:t>Voconiq</a:t>
            </a:r>
            <a:r>
              <a:rPr lang="en-US" sz="900" dirty="0">
                <a:latin typeface="Avenir Next" panose="020B0503020202020204" pitchFamily="34" charset="0"/>
              </a:rPr>
              <a:t>. </a:t>
            </a:r>
            <a:r>
              <a:rPr lang="en-GB" sz="900" dirty="0">
                <a:latin typeface="Avenir Next" panose="020B0503020202020204" pitchFamily="34" charset="0"/>
              </a:rPr>
              <a:t>National survey of UK citizen attitudes towards UK equestrian sport industries. </a:t>
            </a:r>
            <a:r>
              <a:rPr lang="en-US" sz="900" dirty="0">
                <a:latin typeface="Avenir Next" panose="020B0503020202020204" pitchFamily="34" charset="0"/>
              </a:rPr>
              <a:t>2024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3402F1C-72A2-99B4-6E47-17F000292B4E}"/>
              </a:ext>
            </a:extLst>
          </p:cNvPr>
          <p:cNvGrpSpPr/>
          <p:nvPr/>
        </p:nvGrpSpPr>
        <p:grpSpPr>
          <a:xfrm>
            <a:off x="4011204" y="1641536"/>
            <a:ext cx="3938104" cy="1391413"/>
            <a:chOff x="5348272" y="2188714"/>
            <a:chExt cx="5250805" cy="1855217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5B724825-72D6-B41B-D550-45CDFCF23A5F}"/>
                </a:ext>
              </a:extLst>
            </p:cNvPr>
            <p:cNvSpPr/>
            <p:nvPr/>
          </p:nvSpPr>
          <p:spPr>
            <a:xfrm>
              <a:off x="5348272" y="2581486"/>
              <a:ext cx="1462445" cy="1462445"/>
            </a:xfrm>
            <a:prstGeom prst="ellipse">
              <a:avLst/>
            </a:prstGeom>
            <a:gradFill flip="none" rotWithShape="1">
              <a:gsLst>
                <a:gs pos="0">
                  <a:srgbClr val="E7EBC9"/>
                </a:gs>
                <a:gs pos="72000">
                  <a:srgbClr val="E7EBC9">
                    <a:alpha val="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3EE1B0D0-0178-1CF6-CB63-4C389BC1ECD8}"/>
                </a:ext>
              </a:extLst>
            </p:cNvPr>
            <p:cNvGrpSpPr/>
            <p:nvPr/>
          </p:nvGrpSpPr>
          <p:grpSpPr>
            <a:xfrm>
              <a:off x="5542091" y="2188714"/>
              <a:ext cx="5056986" cy="1661702"/>
              <a:chOff x="5860143" y="2140894"/>
              <a:chExt cx="5056986" cy="1661702"/>
            </a:xfrm>
          </p:grpSpPr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364754AE-D4F3-6736-2B14-5F12ABEA5164}"/>
                  </a:ext>
                </a:extLst>
              </p:cNvPr>
              <p:cNvGrpSpPr/>
              <p:nvPr/>
            </p:nvGrpSpPr>
            <p:grpSpPr>
              <a:xfrm>
                <a:off x="5860143" y="2140894"/>
                <a:ext cx="5056986" cy="1661702"/>
                <a:chOff x="6332689" y="1995536"/>
                <a:chExt cx="5056986" cy="1661702"/>
              </a:xfrm>
            </p:grpSpPr>
            <p:sp>
              <p:nvSpPr>
                <p:cNvPr id="38" name="Oval 37">
                  <a:extLst>
                    <a:ext uri="{FF2B5EF4-FFF2-40B4-BE49-F238E27FC236}">
                      <a16:creationId xmlns:a16="http://schemas.microsoft.com/office/drawing/2014/main" id="{8094B74D-2413-D862-3E8C-8AA1C8DCA06C}"/>
                    </a:ext>
                  </a:extLst>
                </p:cNvPr>
                <p:cNvSpPr/>
                <p:nvPr/>
              </p:nvSpPr>
              <p:spPr>
                <a:xfrm>
                  <a:off x="8626087" y="1995536"/>
                  <a:ext cx="1090132" cy="10901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grpSp>
              <p:nvGrpSpPr>
                <p:cNvPr id="39" name="Group 38">
                  <a:extLst>
                    <a:ext uri="{FF2B5EF4-FFF2-40B4-BE49-F238E27FC236}">
                      <a16:creationId xmlns:a16="http://schemas.microsoft.com/office/drawing/2014/main" id="{4094E7C9-6354-55E4-63D6-3ADDC5130EC6}"/>
                    </a:ext>
                  </a:extLst>
                </p:cNvPr>
                <p:cNvGrpSpPr/>
                <p:nvPr/>
              </p:nvGrpSpPr>
              <p:grpSpPr>
                <a:xfrm>
                  <a:off x="6332689" y="2567106"/>
                  <a:ext cx="5056986" cy="1090132"/>
                  <a:chOff x="6332689" y="2567106"/>
                  <a:chExt cx="5056986" cy="1090132"/>
                </a:xfrm>
              </p:grpSpPr>
              <p:sp>
                <p:nvSpPr>
                  <p:cNvPr id="41" name="Oval 40">
                    <a:extLst>
                      <a:ext uri="{FF2B5EF4-FFF2-40B4-BE49-F238E27FC236}">
                        <a16:creationId xmlns:a16="http://schemas.microsoft.com/office/drawing/2014/main" id="{8EC0FBEE-67C6-F21E-5F2D-B7C23088F2A9}"/>
                      </a:ext>
                    </a:extLst>
                  </p:cNvPr>
                  <p:cNvSpPr/>
                  <p:nvPr/>
                </p:nvSpPr>
                <p:spPr>
                  <a:xfrm>
                    <a:off x="6332689" y="2567106"/>
                    <a:ext cx="1090132" cy="1090132"/>
                  </a:xfrm>
                  <a:prstGeom prst="ellipse">
                    <a:avLst/>
                  </a:prstGeom>
                  <a:solidFill>
                    <a:srgbClr val="51BCD2"/>
                  </a:solidFill>
                  <a:ln>
                    <a:solidFill>
                      <a:srgbClr val="51BCD2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  <p:sp>
                <p:nvSpPr>
                  <p:cNvPr id="42" name="TextBox 41">
                    <a:extLst>
                      <a:ext uri="{FF2B5EF4-FFF2-40B4-BE49-F238E27FC236}">
                        <a16:creationId xmlns:a16="http://schemas.microsoft.com/office/drawing/2014/main" id="{FC3F2FB7-71CC-C442-109B-686953A905B1}"/>
                      </a:ext>
                    </a:extLst>
                  </p:cNvPr>
                  <p:cNvSpPr txBox="1"/>
                  <p:nvPr/>
                </p:nvSpPr>
                <p:spPr>
                  <a:xfrm>
                    <a:off x="10178659" y="3259723"/>
                    <a:ext cx="121101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dirty="0">
                        <a:solidFill>
                          <a:schemeClr val="bg1"/>
                        </a:solidFill>
                      </a:rPr>
                      <a:t>Acceptance</a:t>
                    </a:r>
                  </a:p>
                </p:txBody>
              </p:sp>
            </p:grpSp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4886A9F9-432E-E44C-83ED-D7A559B37F45}"/>
                    </a:ext>
                  </a:extLst>
                </p:cNvPr>
                <p:cNvSpPr txBox="1"/>
                <p:nvPr/>
              </p:nvSpPr>
              <p:spPr>
                <a:xfrm>
                  <a:off x="6567029" y="2931752"/>
                  <a:ext cx="65864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bg1"/>
                      </a:solidFill>
                    </a:rPr>
                    <a:t>Trust</a:t>
                  </a:r>
                </a:p>
              </p:txBody>
            </p:sp>
          </p:grp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19716F6B-F8B8-6E80-1C80-EA928214A9C5}"/>
                  </a:ext>
                </a:extLst>
              </p:cNvPr>
              <p:cNvSpPr txBox="1"/>
              <p:nvPr/>
            </p:nvSpPr>
            <p:spPr>
              <a:xfrm>
                <a:off x="8091493" y="2516683"/>
                <a:ext cx="12110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chemeClr val="bg1"/>
                    </a:solidFill>
                  </a:rPr>
                  <a:t>Acceptance</a:t>
                </a:r>
              </a:p>
            </p:txBody>
          </p:sp>
        </p:grp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86D99508-C351-0AE9-1076-3BEB867A614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83263" y="2922269"/>
              <a:ext cx="901186" cy="202660"/>
            </a:xfrm>
            <a:prstGeom prst="straightConnector1">
              <a:avLst/>
            </a:prstGeom>
            <a:ln w="57150">
              <a:solidFill>
                <a:srgbClr val="3DBCDA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905BA18C-BB67-079B-D568-2FA48D98FE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9308" y="884197"/>
            <a:ext cx="1036410" cy="134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3331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21C472E-8467-976E-DC10-A7E530A5D559}"/>
              </a:ext>
            </a:extLst>
          </p:cNvPr>
          <p:cNvSpPr/>
          <p:nvPr/>
        </p:nvSpPr>
        <p:spPr>
          <a:xfrm>
            <a:off x="0" y="4093624"/>
            <a:ext cx="9305925" cy="5558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ACA4BA11-5AD6-E5F7-90F6-F4F7E89E3180}"/>
              </a:ext>
            </a:extLst>
          </p:cNvPr>
          <p:cNvSpPr/>
          <p:nvPr/>
        </p:nvSpPr>
        <p:spPr>
          <a:xfrm>
            <a:off x="4011204" y="1936115"/>
            <a:ext cx="1096834" cy="1096834"/>
          </a:xfrm>
          <a:prstGeom prst="ellipse">
            <a:avLst/>
          </a:prstGeom>
          <a:gradFill flip="none" rotWithShape="1">
            <a:gsLst>
              <a:gs pos="0">
                <a:srgbClr val="E7EBC9"/>
              </a:gs>
              <a:gs pos="72000">
                <a:srgbClr val="E7EBC9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C31317F-864E-D321-7A20-77C5FF64D5FA}"/>
              </a:ext>
            </a:extLst>
          </p:cNvPr>
          <p:cNvGrpSpPr/>
          <p:nvPr/>
        </p:nvGrpSpPr>
        <p:grpSpPr>
          <a:xfrm>
            <a:off x="4156569" y="1641535"/>
            <a:ext cx="3792740" cy="1246277"/>
            <a:chOff x="5860143" y="2140894"/>
            <a:chExt cx="5056986" cy="1661702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1272E808-699C-96C7-B6EA-9A3E5EDE7119}"/>
                </a:ext>
              </a:extLst>
            </p:cNvPr>
            <p:cNvGrpSpPr/>
            <p:nvPr/>
          </p:nvGrpSpPr>
          <p:grpSpPr>
            <a:xfrm>
              <a:off x="5860143" y="2140894"/>
              <a:ext cx="5056986" cy="1661702"/>
              <a:chOff x="6332689" y="1995536"/>
              <a:chExt cx="5056986" cy="1661702"/>
            </a:xfrm>
          </p:grpSpPr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D885E4B3-4A48-5D7A-B5E8-AE513CC62B22}"/>
                  </a:ext>
                </a:extLst>
              </p:cNvPr>
              <p:cNvSpPr/>
              <p:nvPr/>
            </p:nvSpPr>
            <p:spPr>
              <a:xfrm>
                <a:off x="8626087" y="1995536"/>
                <a:ext cx="1090132" cy="109013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951C28FD-A164-EDDC-89F8-3BAA85F7F06C}"/>
                  </a:ext>
                </a:extLst>
              </p:cNvPr>
              <p:cNvGrpSpPr/>
              <p:nvPr/>
            </p:nvGrpSpPr>
            <p:grpSpPr>
              <a:xfrm>
                <a:off x="6332689" y="2567106"/>
                <a:ext cx="5056986" cy="1090132"/>
                <a:chOff x="6332689" y="2567106"/>
                <a:chExt cx="5056986" cy="1090132"/>
              </a:xfrm>
            </p:grpSpPr>
            <p:sp>
              <p:nvSpPr>
                <p:cNvPr id="12" name="Oval 11">
                  <a:extLst>
                    <a:ext uri="{FF2B5EF4-FFF2-40B4-BE49-F238E27FC236}">
                      <a16:creationId xmlns:a16="http://schemas.microsoft.com/office/drawing/2014/main" id="{24E56163-E92D-99C8-62BD-33EBA79115EF}"/>
                    </a:ext>
                  </a:extLst>
                </p:cNvPr>
                <p:cNvSpPr/>
                <p:nvPr/>
              </p:nvSpPr>
              <p:spPr>
                <a:xfrm>
                  <a:off x="6332689" y="2567106"/>
                  <a:ext cx="1090132" cy="1090132"/>
                </a:xfrm>
                <a:prstGeom prst="ellipse">
                  <a:avLst/>
                </a:prstGeom>
                <a:solidFill>
                  <a:srgbClr val="51BCD2"/>
                </a:solidFill>
                <a:ln>
                  <a:solidFill>
                    <a:srgbClr val="51BCD2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F4DB880D-503D-5836-0C91-7D3D4B0D9336}"/>
                    </a:ext>
                  </a:extLst>
                </p:cNvPr>
                <p:cNvSpPr txBox="1"/>
                <p:nvPr/>
              </p:nvSpPr>
              <p:spPr>
                <a:xfrm>
                  <a:off x="10178659" y="3259723"/>
                  <a:ext cx="121101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bg1"/>
                      </a:solidFill>
                    </a:rPr>
                    <a:t>Acceptance</a:t>
                  </a:r>
                </a:p>
              </p:txBody>
            </p:sp>
          </p:grp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4DF89D71-B1E1-07CB-38AB-F560A5C17E13}"/>
                  </a:ext>
                </a:extLst>
              </p:cNvPr>
              <p:cNvSpPr txBox="1"/>
              <p:nvPr/>
            </p:nvSpPr>
            <p:spPr>
              <a:xfrm>
                <a:off x="6570282" y="2931752"/>
                <a:ext cx="65864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chemeClr val="bg1"/>
                    </a:solidFill>
                  </a:rPr>
                  <a:t>Trust</a:t>
                </a:r>
              </a:p>
            </p:txBody>
          </p:sp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C3D4CFC-00E7-D2DB-34B4-9BA797B69EC1}"/>
                </a:ext>
              </a:extLst>
            </p:cNvPr>
            <p:cNvSpPr txBox="1"/>
            <p:nvPr/>
          </p:nvSpPr>
          <p:spPr>
            <a:xfrm>
              <a:off x="8091493" y="2516683"/>
              <a:ext cx="12110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</a:rPr>
                <a:t>Acceptance</a:t>
              </a:r>
            </a:p>
          </p:txBody>
        </p:sp>
      </p:grp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EFD88E9C-E3AE-C5D2-F32A-7624D61FE936}"/>
              </a:ext>
            </a:extLst>
          </p:cNvPr>
          <p:cNvCxnSpPr>
            <a:cxnSpLocks/>
          </p:cNvCxnSpPr>
          <p:nvPr/>
        </p:nvCxnSpPr>
        <p:spPr>
          <a:xfrm flipV="1">
            <a:off x="5087447" y="2191702"/>
            <a:ext cx="675890" cy="151995"/>
          </a:xfrm>
          <a:prstGeom prst="straightConnector1">
            <a:avLst/>
          </a:prstGeom>
          <a:ln>
            <a:solidFill>
              <a:srgbClr val="3DBCDA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4" name="Group 53">
            <a:extLst>
              <a:ext uri="{FF2B5EF4-FFF2-40B4-BE49-F238E27FC236}">
                <a16:creationId xmlns:a16="http://schemas.microsoft.com/office/drawing/2014/main" id="{4198EAD1-3973-76C7-3001-43AAE57C6B84}"/>
              </a:ext>
            </a:extLst>
          </p:cNvPr>
          <p:cNvGrpSpPr/>
          <p:nvPr/>
        </p:nvGrpSpPr>
        <p:grpSpPr>
          <a:xfrm>
            <a:off x="3131254" y="1575406"/>
            <a:ext cx="1003852" cy="2168387"/>
            <a:chOff x="4175005" y="2100540"/>
            <a:chExt cx="1338469" cy="2891183"/>
          </a:xfrm>
        </p:grpSpPr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4C1A3298-3DF0-CC50-5E06-BA0AA550DFAD}"/>
                </a:ext>
              </a:extLst>
            </p:cNvPr>
            <p:cNvCxnSpPr>
              <a:cxnSpLocks/>
              <a:stCxn id="35" idx="3"/>
            </p:cNvCxnSpPr>
            <p:nvPr/>
          </p:nvCxnSpPr>
          <p:spPr>
            <a:xfrm>
              <a:off x="4175005" y="2100540"/>
              <a:ext cx="1192695" cy="632253"/>
            </a:xfrm>
            <a:prstGeom prst="straightConnector1">
              <a:avLst/>
            </a:prstGeom>
            <a:ln>
              <a:solidFill>
                <a:srgbClr val="3DBCDA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D2312466-2353-3EE1-E775-0D97F04884F0}"/>
                </a:ext>
              </a:extLst>
            </p:cNvPr>
            <p:cNvCxnSpPr>
              <a:cxnSpLocks/>
              <a:stCxn id="36" idx="3"/>
            </p:cNvCxnSpPr>
            <p:nvPr/>
          </p:nvCxnSpPr>
          <p:spPr>
            <a:xfrm>
              <a:off x="4175005" y="2835723"/>
              <a:ext cx="1099930" cy="197125"/>
            </a:xfrm>
            <a:prstGeom prst="straightConnector1">
              <a:avLst/>
            </a:prstGeom>
            <a:ln>
              <a:solidFill>
                <a:srgbClr val="3DBCDA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B6650C3E-64B0-CDE9-9F35-A9E83BF87CB6}"/>
                </a:ext>
              </a:extLst>
            </p:cNvPr>
            <p:cNvCxnSpPr>
              <a:cxnSpLocks/>
              <a:stCxn id="41" idx="3"/>
            </p:cNvCxnSpPr>
            <p:nvPr/>
          </p:nvCxnSpPr>
          <p:spPr>
            <a:xfrm flipV="1">
              <a:off x="4175005" y="3363931"/>
              <a:ext cx="1099930" cy="246769"/>
            </a:xfrm>
            <a:prstGeom prst="straightConnector1">
              <a:avLst/>
            </a:prstGeom>
            <a:ln>
              <a:solidFill>
                <a:srgbClr val="3DBCDA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FD308669-A46C-A59A-D105-EC214F6EC9E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75005" y="3668731"/>
              <a:ext cx="1099930" cy="702920"/>
            </a:xfrm>
            <a:prstGeom prst="straightConnector1">
              <a:avLst/>
            </a:prstGeom>
            <a:ln>
              <a:solidFill>
                <a:srgbClr val="3DBCDA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405D55A0-86B7-0E1F-2D61-4FD097213BA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75005" y="3865503"/>
              <a:ext cx="1338469" cy="1126220"/>
            </a:xfrm>
            <a:prstGeom prst="straightConnector1">
              <a:avLst/>
            </a:prstGeom>
            <a:ln>
              <a:solidFill>
                <a:srgbClr val="3DBCDA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46191C2A-7E72-BB9E-E798-8A0B52CFE3A8}"/>
              </a:ext>
            </a:extLst>
          </p:cNvPr>
          <p:cNvGrpSpPr/>
          <p:nvPr/>
        </p:nvGrpSpPr>
        <p:grpSpPr>
          <a:xfrm>
            <a:off x="3359374" y="1726354"/>
            <a:ext cx="2287654" cy="1816901"/>
            <a:chOff x="4479164" y="2301805"/>
            <a:chExt cx="3050206" cy="2422534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53D3D85E-2AEE-5345-36AB-709A35C1BECB}"/>
                </a:ext>
              </a:extLst>
            </p:cNvPr>
            <p:cNvSpPr txBox="1"/>
            <p:nvPr/>
          </p:nvSpPr>
          <p:spPr>
            <a:xfrm>
              <a:off x="6917663" y="2867216"/>
              <a:ext cx="61170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3DBCDA"/>
                  </a:solidFill>
                </a:rPr>
                <a:t>0.49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BBCDF49-E3B7-9624-768F-481AF27C1899}"/>
                </a:ext>
              </a:extLst>
            </p:cNvPr>
            <p:cNvSpPr txBox="1"/>
            <p:nvPr/>
          </p:nvSpPr>
          <p:spPr>
            <a:xfrm>
              <a:off x="4479164" y="3821535"/>
              <a:ext cx="61170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3DBCDA"/>
                  </a:solidFill>
                </a:rPr>
                <a:t>0.17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FDF94B3-12BA-F2FC-EEF4-EF1F0EB2DDF8}"/>
                </a:ext>
              </a:extLst>
            </p:cNvPr>
            <p:cNvSpPr txBox="1"/>
            <p:nvPr/>
          </p:nvSpPr>
          <p:spPr>
            <a:xfrm>
              <a:off x="4479164" y="3344849"/>
              <a:ext cx="61170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3DBCDA"/>
                  </a:solidFill>
                </a:rPr>
                <a:t>0.18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50133A7-7D8C-D7DF-4CDF-CABE358795C1}"/>
                </a:ext>
              </a:extLst>
            </p:cNvPr>
            <p:cNvSpPr txBox="1"/>
            <p:nvPr/>
          </p:nvSpPr>
          <p:spPr>
            <a:xfrm>
              <a:off x="4479164" y="2807809"/>
              <a:ext cx="61170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3DBCDA"/>
                  </a:solidFill>
                </a:rPr>
                <a:t>0.21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41104D5-C0ED-1D05-97D6-C1C44A475A39}"/>
                </a:ext>
              </a:extLst>
            </p:cNvPr>
            <p:cNvSpPr txBox="1"/>
            <p:nvPr/>
          </p:nvSpPr>
          <p:spPr>
            <a:xfrm>
              <a:off x="4479164" y="4355007"/>
              <a:ext cx="61170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3DBCDA"/>
                  </a:solidFill>
                </a:rPr>
                <a:t>0.17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5122867C-85FA-278B-BF27-C6BE1FDA3968}"/>
                </a:ext>
              </a:extLst>
            </p:cNvPr>
            <p:cNvSpPr txBox="1"/>
            <p:nvPr/>
          </p:nvSpPr>
          <p:spPr>
            <a:xfrm>
              <a:off x="4479164" y="2301805"/>
              <a:ext cx="61170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3DBCDA"/>
                  </a:solidFill>
                </a:rPr>
                <a:t>0.23</a:t>
              </a: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95726533-49A3-2577-21D4-021BE37041C1}"/>
              </a:ext>
            </a:extLst>
          </p:cNvPr>
          <p:cNvSpPr txBox="1"/>
          <p:nvPr/>
        </p:nvSpPr>
        <p:spPr>
          <a:xfrm>
            <a:off x="4822623" y="2891264"/>
            <a:ext cx="4338638" cy="18184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rgbClr val="06357A"/>
                </a:solidFill>
              </a:rPr>
              <a:t>Procedural fairness</a:t>
            </a:r>
            <a:r>
              <a:rPr lang="en-GB" sz="1200" dirty="0">
                <a:solidFill>
                  <a:srgbClr val="06357A"/>
                </a:solidFill>
              </a:rPr>
              <a:t>: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06357A"/>
                </a:solidFill>
              </a:rPr>
              <a:t>Extent to which public feel as if horse sport listens to and respects their concerns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06357A"/>
                </a:solidFill>
              </a:rPr>
              <a:t>Related to the industry’s overall responsiveness and willingness to change its practices in response to those concerns</a:t>
            </a:r>
          </a:p>
          <a:p>
            <a:pPr>
              <a:spcBef>
                <a:spcPts val="450"/>
              </a:spcBef>
            </a:pPr>
            <a:endParaRPr lang="en-GB" sz="800" b="1" dirty="0">
              <a:solidFill>
                <a:srgbClr val="06357A"/>
              </a:solidFill>
            </a:endParaRPr>
          </a:p>
          <a:p>
            <a:r>
              <a:rPr lang="en-GB" sz="1200" b="1" dirty="0">
                <a:solidFill>
                  <a:srgbClr val="06357A"/>
                </a:solidFill>
              </a:rPr>
              <a:t>Distributional fairness</a:t>
            </a:r>
            <a:r>
              <a:rPr lang="en-GB" sz="1200" dirty="0">
                <a:solidFill>
                  <a:srgbClr val="06357A"/>
                </a:solidFill>
              </a:rPr>
              <a:t>: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06357A"/>
                </a:solidFill>
              </a:rPr>
              <a:t>Extent to which public feel that they receive fair share of the benefits that horse sport generates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71CA69DA-6F5E-4F55-784E-06B1356A27AC}"/>
              </a:ext>
            </a:extLst>
          </p:cNvPr>
          <p:cNvGrpSpPr/>
          <p:nvPr/>
        </p:nvGrpSpPr>
        <p:grpSpPr>
          <a:xfrm>
            <a:off x="1303892" y="1297499"/>
            <a:ext cx="1827362" cy="2833615"/>
            <a:chOff x="1738522" y="1729998"/>
            <a:chExt cx="2436483" cy="3778153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C97832CB-5029-909A-0DBC-681E5A6FC58A}"/>
                </a:ext>
              </a:extLst>
            </p:cNvPr>
            <p:cNvGrpSpPr/>
            <p:nvPr/>
          </p:nvGrpSpPr>
          <p:grpSpPr>
            <a:xfrm>
              <a:off x="1738522" y="1729998"/>
              <a:ext cx="2436483" cy="741084"/>
              <a:chOff x="1738522" y="1729998"/>
              <a:chExt cx="2436483" cy="741084"/>
            </a:xfrm>
          </p:grpSpPr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id="{7FFAD3D6-5FC7-C650-9988-00D0F8151055}"/>
                  </a:ext>
                </a:extLst>
              </p:cNvPr>
              <p:cNvSpPr/>
              <p:nvPr/>
            </p:nvSpPr>
            <p:spPr>
              <a:xfrm>
                <a:off x="1738522" y="1729998"/>
                <a:ext cx="2436483" cy="741084"/>
              </a:xfrm>
              <a:prstGeom prst="roundRect">
                <a:avLst/>
              </a:prstGeom>
              <a:solidFill>
                <a:srgbClr val="E4F4F7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E1FEFC93-8C5B-6CA4-2095-ACFB96788C77}"/>
                  </a:ext>
                </a:extLst>
              </p:cNvPr>
              <p:cNvSpPr txBox="1"/>
              <p:nvPr/>
            </p:nvSpPr>
            <p:spPr>
              <a:xfrm>
                <a:off x="1912895" y="1788391"/>
                <a:ext cx="2170870" cy="67710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50" dirty="0">
                    <a:solidFill>
                      <a:srgbClr val="06357A"/>
                    </a:solidFill>
                  </a:rPr>
                  <a:t>Horse sports are socially important</a:t>
                </a:r>
              </a:p>
            </p:txBody>
          </p:sp>
        </p:grpSp>
        <p:sp>
          <p:nvSpPr>
            <p:cNvPr id="41" name="Rounded Rectangle 40">
              <a:extLst>
                <a:ext uri="{FF2B5EF4-FFF2-40B4-BE49-F238E27FC236}">
                  <a16:creationId xmlns:a16="http://schemas.microsoft.com/office/drawing/2014/main" id="{988080C2-7B20-DAAF-4969-1B9546DCB06B}"/>
                </a:ext>
              </a:extLst>
            </p:cNvPr>
            <p:cNvSpPr/>
            <p:nvPr/>
          </p:nvSpPr>
          <p:spPr>
            <a:xfrm>
              <a:off x="1738522" y="3177468"/>
              <a:ext cx="2436483" cy="866463"/>
            </a:xfrm>
            <a:prstGeom prst="roundRect">
              <a:avLst/>
            </a:prstGeom>
            <a:solidFill>
              <a:srgbClr val="E4F4F7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2" name="Rounded Rectangle 41">
              <a:extLst>
                <a:ext uri="{FF2B5EF4-FFF2-40B4-BE49-F238E27FC236}">
                  <a16:creationId xmlns:a16="http://schemas.microsoft.com/office/drawing/2014/main" id="{D0DB53D9-421A-2CFF-E423-511AA3C2F9FC}"/>
                </a:ext>
              </a:extLst>
            </p:cNvPr>
            <p:cNvSpPr/>
            <p:nvPr/>
          </p:nvSpPr>
          <p:spPr>
            <a:xfrm>
              <a:off x="1738522" y="4159097"/>
              <a:ext cx="2436483" cy="483239"/>
            </a:xfrm>
            <a:prstGeom prst="roundRect">
              <a:avLst/>
            </a:prstGeom>
            <a:solidFill>
              <a:srgbClr val="E4F4F7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3" name="Rounded Rectangle 42">
              <a:extLst>
                <a:ext uri="{FF2B5EF4-FFF2-40B4-BE49-F238E27FC236}">
                  <a16:creationId xmlns:a16="http://schemas.microsoft.com/office/drawing/2014/main" id="{1BD483B6-830E-8CA8-B3DF-E99C67AF0CE8}"/>
                </a:ext>
              </a:extLst>
            </p:cNvPr>
            <p:cNvSpPr/>
            <p:nvPr/>
          </p:nvSpPr>
          <p:spPr>
            <a:xfrm>
              <a:off x="1738522" y="4767067"/>
              <a:ext cx="2436483" cy="741084"/>
            </a:xfrm>
            <a:prstGeom prst="roundRect">
              <a:avLst/>
            </a:prstGeom>
            <a:solidFill>
              <a:srgbClr val="E4F4F7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AA225139-C54A-2D35-4621-BC738DB75CD6}"/>
                </a:ext>
              </a:extLst>
            </p:cNvPr>
            <p:cNvGrpSpPr/>
            <p:nvPr/>
          </p:nvGrpSpPr>
          <p:grpSpPr>
            <a:xfrm>
              <a:off x="1738522" y="2601119"/>
              <a:ext cx="2436483" cy="469207"/>
              <a:chOff x="1738522" y="2614371"/>
              <a:chExt cx="2436483" cy="469207"/>
            </a:xfrm>
          </p:grpSpPr>
          <p:sp>
            <p:nvSpPr>
              <p:cNvPr id="36" name="Rounded Rectangle 35">
                <a:extLst>
                  <a:ext uri="{FF2B5EF4-FFF2-40B4-BE49-F238E27FC236}">
                    <a16:creationId xmlns:a16="http://schemas.microsoft.com/office/drawing/2014/main" id="{969689E6-EB6F-7A94-2FCB-514422720CAF}"/>
                  </a:ext>
                </a:extLst>
              </p:cNvPr>
              <p:cNvSpPr/>
              <p:nvPr/>
            </p:nvSpPr>
            <p:spPr>
              <a:xfrm>
                <a:off x="1738522" y="2614371"/>
                <a:ext cx="2436483" cy="469207"/>
              </a:xfrm>
              <a:prstGeom prst="roundRect">
                <a:avLst/>
              </a:prstGeom>
              <a:solidFill>
                <a:srgbClr val="E4F4F7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FDC66D8-A250-94E2-336E-9C0398F28F7F}"/>
                  </a:ext>
                </a:extLst>
              </p:cNvPr>
              <p:cNvSpPr txBox="1"/>
              <p:nvPr/>
            </p:nvSpPr>
            <p:spPr>
              <a:xfrm>
                <a:off x="1755062" y="2665007"/>
                <a:ext cx="239227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50" dirty="0">
                    <a:solidFill>
                      <a:srgbClr val="06357A"/>
                    </a:solidFill>
                  </a:rPr>
                  <a:t>Procedural fairness</a:t>
                </a: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4BC3F7D-4D91-A8C0-A220-724081235497}"/>
                </a:ext>
              </a:extLst>
            </p:cNvPr>
            <p:cNvSpPr txBox="1"/>
            <p:nvPr/>
          </p:nvSpPr>
          <p:spPr>
            <a:xfrm>
              <a:off x="1825097" y="3142023"/>
              <a:ext cx="2287779" cy="954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50" dirty="0">
                  <a:solidFill>
                    <a:srgbClr val="06357A"/>
                  </a:solidFill>
                </a:rPr>
                <a:t>Horse sports are transparent about injuries and fatalities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A6D90C99-FB3A-B160-50A0-3D36B9AF59D5}"/>
                </a:ext>
              </a:extLst>
            </p:cNvPr>
            <p:cNvSpPr txBox="1"/>
            <p:nvPr/>
          </p:nvSpPr>
          <p:spPr>
            <a:xfrm>
              <a:off x="1757755" y="4204922"/>
              <a:ext cx="2392270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50" dirty="0">
                  <a:solidFill>
                    <a:srgbClr val="06357A"/>
                  </a:solidFill>
                </a:rPr>
                <a:t>Regulation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7BB1842-FBA6-9AF8-D1E8-882CE8BC78B6}"/>
                </a:ext>
              </a:extLst>
            </p:cNvPr>
            <p:cNvSpPr txBox="1"/>
            <p:nvPr/>
          </p:nvSpPr>
          <p:spPr>
            <a:xfrm>
              <a:off x="1926223" y="4811232"/>
              <a:ext cx="2067458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50" dirty="0">
                  <a:solidFill>
                    <a:srgbClr val="06357A"/>
                  </a:solidFill>
                </a:rPr>
                <a:t>Distributional fairness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81FA3787-55E4-CA06-250E-1374C0ED5CF3}"/>
              </a:ext>
            </a:extLst>
          </p:cNvPr>
          <p:cNvSpPr txBox="1"/>
          <p:nvPr/>
        </p:nvSpPr>
        <p:spPr>
          <a:xfrm>
            <a:off x="319450" y="146137"/>
            <a:ext cx="72243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6357A"/>
                </a:solidFill>
                <a:ea typeface="+mj-ea"/>
                <a:cs typeface="+mj-cs"/>
              </a:rPr>
              <a:t>What are the main drivers of acceptance of horse sport in the UK?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D0EC68-C22E-E1E7-6D5C-BD4F0654DD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2141" y="877684"/>
            <a:ext cx="1036410" cy="134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043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F6FEB2D-50F2-66CA-28CA-3EA5B4EE995C}"/>
              </a:ext>
            </a:extLst>
          </p:cNvPr>
          <p:cNvSpPr/>
          <p:nvPr/>
        </p:nvSpPr>
        <p:spPr>
          <a:xfrm>
            <a:off x="0" y="4093624"/>
            <a:ext cx="9305925" cy="5558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272E808-699C-96C7-B6EA-9A3E5EDE7119}"/>
              </a:ext>
            </a:extLst>
          </p:cNvPr>
          <p:cNvGrpSpPr/>
          <p:nvPr/>
        </p:nvGrpSpPr>
        <p:grpSpPr>
          <a:xfrm>
            <a:off x="4156569" y="1641535"/>
            <a:ext cx="3792740" cy="1246277"/>
            <a:chOff x="6332689" y="1995536"/>
            <a:chExt cx="5056986" cy="1661702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D885E4B3-4A48-5D7A-B5E8-AE513CC62B22}"/>
                </a:ext>
              </a:extLst>
            </p:cNvPr>
            <p:cNvSpPr/>
            <p:nvPr/>
          </p:nvSpPr>
          <p:spPr>
            <a:xfrm>
              <a:off x="8626087" y="1995536"/>
              <a:ext cx="1090132" cy="109013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951C28FD-A164-EDDC-89F8-3BAA85F7F06C}"/>
                </a:ext>
              </a:extLst>
            </p:cNvPr>
            <p:cNvGrpSpPr/>
            <p:nvPr/>
          </p:nvGrpSpPr>
          <p:grpSpPr>
            <a:xfrm>
              <a:off x="6332689" y="2567106"/>
              <a:ext cx="5056986" cy="1090132"/>
              <a:chOff x="6332689" y="2567106"/>
              <a:chExt cx="5056986" cy="1090132"/>
            </a:xfrm>
          </p:grpSpPr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24E56163-E92D-99C8-62BD-33EBA79115EF}"/>
                  </a:ext>
                </a:extLst>
              </p:cNvPr>
              <p:cNvSpPr/>
              <p:nvPr/>
            </p:nvSpPr>
            <p:spPr>
              <a:xfrm>
                <a:off x="6332689" y="2567106"/>
                <a:ext cx="1090132" cy="1090132"/>
              </a:xfrm>
              <a:prstGeom prst="ellipse">
                <a:avLst/>
              </a:prstGeom>
              <a:solidFill>
                <a:srgbClr val="51BCD2"/>
              </a:solidFill>
              <a:ln>
                <a:solidFill>
                  <a:srgbClr val="51BCD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F4DB880D-503D-5836-0C91-7D3D4B0D9336}"/>
                  </a:ext>
                </a:extLst>
              </p:cNvPr>
              <p:cNvSpPr txBox="1"/>
              <p:nvPr/>
            </p:nvSpPr>
            <p:spPr>
              <a:xfrm>
                <a:off x="10178659" y="3259723"/>
                <a:ext cx="12110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chemeClr val="bg1"/>
                    </a:solidFill>
                  </a:rPr>
                  <a:t>Acceptance</a:t>
                </a:r>
              </a:p>
            </p:txBody>
          </p:sp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DF89D71-B1E1-07CB-38AB-F560A5C17E13}"/>
                </a:ext>
              </a:extLst>
            </p:cNvPr>
            <p:cNvSpPr txBox="1"/>
            <p:nvPr/>
          </p:nvSpPr>
          <p:spPr>
            <a:xfrm>
              <a:off x="6567029" y="2931752"/>
              <a:ext cx="6586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</a:rPr>
                <a:t>Trust</a:t>
              </a: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C27E8A31-B349-37AF-36A7-085BA30FDE23}"/>
              </a:ext>
            </a:extLst>
          </p:cNvPr>
          <p:cNvGrpSpPr/>
          <p:nvPr/>
        </p:nvGrpSpPr>
        <p:grpSpPr>
          <a:xfrm>
            <a:off x="1303892" y="1297498"/>
            <a:ext cx="5999724" cy="3262364"/>
            <a:chOff x="1738522" y="1729998"/>
            <a:chExt cx="7999632" cy="4349818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C3D4CFC-00E7-D2DB-34B4-9BA797B69EC1}"/>
                </a:ext>
              </a:extLst>
            </p:cNvPr>
            <p:cNvSpPr txBox="1"/>
            <p:nvPr/>
          </p:nvSpPr>
          <p:spPr>
            <a:xfrm>
              <a:off x="7773441" y="2564503"/>
              <a:ext cx="12110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</a:rPr>
                <a:t>Acceptance</a:t>
              </a:r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4102CC17-DD7D-8946-93D7-3378E4D4CE40}"/>
                </a:ext>
              </a:extLst>
            </p:cNvPr>
            <p:cNvGrpSpPr/>
            <p:nvPr/>
          </p:nvGrpSpPr>
          <p:grpSpPr>
            <a:xfrm>
              <a:off x="4175005" y="2100540"/>
              <a:ext cx="1338469" cy="2891183"/>
              <a:chOff x="4175005" y="2100540"/>
              <a:chExt cx="1338469" cy="2891183"/>
            </a:xfrm>
          </p:grpSpPr>
          <p:cxnSp>
            <p:nvCxnSpPr>
              <p:cNvPr id="40" name="Straight Arrow Connector 39">
                <a:extLst>
                  <a:ext uri="{FF2B5EF4-FFF2-40B4-BE49-F238E27FC236}">
                    <a16:creationId xmlns:a16="http://schemas.microsoft.com/office/drawing/2014/main" id="{7BC423E4-825F-6FEA-05A0-E30E7BE6BFC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75005" y="2100540"/>
                <a:ext cx="1192695" cy="632253"/>
              </a:xfrm>
              <a:prstGeom prst="straightConnector1">
                <a:avLst/>
              </a:prstGeom>
              <a:ln>
                <a:solidFill>
                  <a:srgbClr val="3DBCDA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Arrow Connector 40">
                <a:extLst>
                  <a:ext uri="{FF2B5EF4-FFF2-40B4-BE49-F238E27FC236}">
                    <a16:creationId xmlns:a16="http://schemas.microsoft.com/office/drawing/2014/main" id="{47141B3F-E1BB-7417-2B26-34D59911CA5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75005" y="2835723"/>
                <a:ext cx="1099930" cy="197125"/>
              </a:xfrm>
              <a:prstGeom prst="straightConnector1">
                <a:avLst/>
              </a:prstGeom>
              <a:ln>
                <a:solidFill>
                  <a:srgbClr val="3DBCDA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Arrow Connector 41">
                <a:extLst>
                  <a:ext uri="{FF2B5EF4-FFF2-40B4-BE49-F238E27FC236}">
                    <a16:creationId xmlns:a16="http://schemas.microsoft.com/office/drawing/2014/main" id="{8C05B9AF-68DE-9DC5-8000-76C441005FC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175005" y="3363931"/>
                <a:ext cx="1099930" cy="246769"/>
              </a:xfrm>
              <a:prstGeom prst="straightConnector1">
                <a:avLst/>
              </a:prstGeom>
              <a:ln>
                <a:solidFill>
                  <a:srgbClr val="3DBCDA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Arrow Connector 42">
                <a:extLst>
                  <a:ext uri="{FF2B5EF4-FFF2-40B4-BE49-F238E27FC236}">
                    <a16:creationId xmlns:a16="http://schemas.microsoft.com/office/drawing/2014/main" id="{2DF568A0-DCC4-C9BC-DAC4-64FFC438675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175005" y="3668731"/>
                <a:ext cx="1099930" cy="702920"/>
              </a:xfrm>
              <a:prstGeom prst="straightConnector1">
                <a:avLst/>
              </a:prstGeom>
              <a:ln>
                <a:solidFill>
                  <a:srgbClr val="3DBCDA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Arrow Connector 43">
                <a:extLst>
                  <a:ext uri="{FF2B5EF4-FFF2-40B4-BE49-F238E27FC236}">
                    <a16:creationId xmlns:a16="http://schemas.microsoft.com/office/drawing/2014/main" id="{A832DF3D-3734-F97D-0213-43579FAFD0E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175005" y="3865503"/>
                <a:ext cx="1338469" cy="1126220"/>
              </a:xfrm>
              <a:prstGeom prst="straightConnector1">
                <a:avLst/>
              </a:prstGeom>
              <a:ln>
                <a:solidFill>
                  <a:srgbClr val="3DBCDA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ACA4BA11-5AD6-E5F7-90F6-F4F7E89E3180}"/>
                </a:ext>
              </a:extLst>
            </p:cNvPr>
            <p:cNvSpPr/>
            <p:nvPr/>
          </p:nvSpPr>
          <p:spPr>
            <a:xfrm>
              <a:off x="5348272" y="2581486"/>
              <a:ext cx="1462445" cy="1462445"/>
            </a:xfrm>
            <a:prstGeom prst="ellipse">
              <a:avLst/>
            </a:prstGeom>
            <a:gradFill flip="none" rotWithShape="1">
              <a:gsLst>
                <a:gs pos="0">
                  <a:srgbClr val="E7EBC9"/>
                </a:gs>
                <a:gs pos="72000">
                  <a:srgbClr val="E7EBC9">
                    <a:alpha val="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EFD88E9C-E3AE-C5D2-F32A-7624D61FE93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83263" y="2922269"/>
              <a:ext cx="901186" cy="202660"/>
            </a:xfrm>
            <a:prstGeom prst="straightConnector1">
              <a:avLst/>
            </a:prstGeom>
            <a:ln>
              <a:solidFill>
                <a:srgbClr val="3DBCDA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53D3D85E-2AEE-5345-36AB-709A35C1BECB}"/>
                </a:ext>
              </a:extLst>
            </p:cNvPr>
            <p:cNvSpPr txBox="1"/>
            <p:nvPr/>
          </p:nvSpPr>
          <p:spPr>
            <a:xfrm>
              <a:off x="6917663" y="2867216"/>
              <a:ext cx="61170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3DBCDA"/>
                  </a:solidFill>
                </a:rPr>
                <a:t>0.49</a:t>
              </a:r>
            </a:p>
          </p:txBody>
        </p: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F3747749-0D93-9E65-D8F4-F7CE9479E8C7}"/>
                </a:ext>
              </a:extLst>
            </p:cNvPr>
            <p:cNvCxnSpPr>
              <a:cxnSpLocks/>
              <a:stCxn id="56" idx="3"/>
            </p:cNvCxnSpPr>
            <p:nvPr/>
          </p:nvCxnSpPr>
          <p:spPr>
            <a:xfrm>
              <a:off x="4175005" y="2100540"/>
              <a:ext cx="3536964" cy="395931"/>
            </a:xfrm>
            <a:prstGeom prst="straightConnector1">
              <a:avLst/>
            </a:prstGeom>
            <a:ln>
              <a:solidFill>
                <a:srgbClr val="3DBCDA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A2D5D403-8C22-407C-FAE6-1606945450F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96390" y="3276045"/>
              <a:ext cx="2120379" cy="2062464"/>
            </a:xfrm>
            <a:prstGeom prst="straightConnector1">
              <a:avLst/>
            </a:prstGeom>
            <a:ln>
              <a:solidFill>
                <a:srgbClr val="3DBCDA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CC3851CA-BDC8-9367-7069-793911E4399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307691" y="3363138"/>
              <a:ext cx="626" cy="1968950"/>
            </a:xfrm>
            <a:prstGeom prst="straightConnector1">
              <a:avLst/>
            </a:prstGeom>
            <a:ln>
              <a:solidFill>
                <a:srgbClr val="DD416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5E3D287C-506B-4C83-FFFA-3EF6291BC276}"/>
                </a:ext>
              </a:extLst>
            </p:cNvPr>
            <p:cNvSpPr txBox="1"/>
            <p:nvPr/>
          </p:nvSpPr>
          <p:spPr>
            <a:xfrm>
              <a:off x="6917663" y="3962631"/>
              <a:ext cx="61170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3DBCDA"/>
                  </a:solidFill>
                </a:rPr>
                <a:t>0.27</a:t>
              </a: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2622C02A-36C6-8B80-798F-728B4425E7AF}"/>
                </a:ext>
              </a:extLst>
            </p:cNvPr>
            <p:cNvSpPr txBox="1"/>
            <p:nvPr/>
          </p:nvSpPr>
          <p:spPr>
            <a:xfrm>
              <a:off x="7983473" y="4092763"/>
              <a:ext cx="67368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DD4161"/>
                  </a:solidFill>
                </a:rPr>
                <a:t>-0.09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2D71B78-A4B6-2510-66FF-8E984E2297C4}"/>
                </a:ext>
              </a:extLst>
            </p:cNvPr>
            <p:cNvSpPr txBox="1"/>
            <p:nvPr/>
          </p:nvSpPr>
          <p:spPr>
            <a:xfrm>
              <a:off x="5542091" y="2112737"/>
              <a:ext cx="61170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3DBCDA"/>
                  </a:solidFill>
                </a:rPr>
                <a:t>0.12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BBCDF49-E3B7-9624-768F-481AF27C1899}"/>
                </a:ext>
              </a:extLst>
            </p:cNvPr>
            <p:cNvSpPr txBox="1"/>
            <p:nvPr/>
          </p:nvSpPr>
          <p:spPr>
            <a:xfrm>
              <a:off x="4479165" y="3830162"/>
              <a:ext cx="61170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rgbClr val="3DBCDA"/>
                  </a:solidFill>
                </a:rPr>
                <a:t>0.17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FDF94B3-12BA-F2FC-EEF4-EF1F0EB2DDF8}"/>
                </a:ext>
              </a:extLst>
            </p:cNvPr>
            <p:cNvSpPr txBox="1"/>
            <p:nvPr/>
          </p:nvSpPr>
          <p:spPr>
            <a:xfrm>
              <a:off x="4479165" y="3344848"/>
              <a:ext cx="61170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3DBCDA"/>
                  </a:solidFill>
                </a:rPr>
                <a:t>0.18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50133A7-7D8C-D7DF-4CDF-CABE358795C1}"/>
                </a:ext>
              </a:extLst>
            </p:cNvPr>
            <p:cNvSpPr txBox="1"/>
            <p:nvPr/>
          </p:nvSpPr>
          <p:spPr>
            <a:xfrm>
              <a:off x="4479165" y="2807809"/>
              <a:ext cx="61170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3DBCDA"/>
                  </a:solidFill>
                </a:rPr>
                <a:t>0.21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41104D5-C0ED-1D05-97D6-C1C44A475A39}"/>
                </a:ext>
              </a:extLst>
            </p:cNvPr>
            <p:cNvSpPr txBox="1"/>
            <p:nvPr/>
          </p:nvSpPr>
          <p:spPr>
            <a:xfrm>
              <a:off x="4479165" y="4355007"/>
              <a:ext cx="61170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3DBCDA"/>
                  </a:solidFill>
                </a:rPr>
                <a:t>0.17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5122867C-85FA-278B-BF27-C6BE1FDA3968}"/>
                </a:ext>
              </a:extLst>
            </p:cNvPr>
            <p:cNvSpPr txBox="1"/>
            <p:nvPr/>
          </p:nvSpPr>
          <p:spPr>
            <a:xfrm>
              <a:off x="4479165" y="2301805"/>
              <a:ext cx="61170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3DBCDA"/>
                  </a:solidFill>
                </a:rPr>
                <a:t>0.23</a:t>
              </a:r>
            </a:p>
          </p:txBody>
        </p: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40857566-4F27-B3F2-0531-05ECAE6DB0F4}"/>
                </a:ext>
              </a:extLst>
            </p:cNvPr>
            <p:cNvGrpSpPr/>
            <p:nvPr/>
          </p:nvGrpSpPr>
          <p:grpSpPr>
            <a:xfrm>
              <a:off x="1738522" y="1729998"/>
              <a:ext cx="2436483" cy="3778153"/>
              <a:chOff x="1738522" y="1729998"/>
              <a:chExt cx="2436483" cy="3778153"/>
            </a:xfrm>
          </p:grpSpPr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DF0FFE5F-A4C1-517D-773C-49811F2E50E7}"/>
                  </a:ext>
                </a:extLst>
              </p:cNvPr>
              <p:cNvGrpSpPr/>
              <p:nvPr/>
            </p:nvGrpSpPr>
            <p:grpSpPr>
              <a:xfrm>
                <a:off x="1738522" y="1729998"/>
                <a:ext cx="2436483" cy="741084"/>
                <a:chOff x="1738522" y="1729998"/>
                <a:chExt cx="2436483" cy="741084"/>
              </a:xfrm>
            </p:grpSpPr>
            <p:sp>
              <p:nvSpPr>
                <p:cNvPr id="56" name="Rounded Rectangle 55">
                  <a:extLst>
                    <a:ext uri="{FF2B5EF4-FFF2-40B4-BE49-F238E27FC236}">
                      <a16:creationId xmlns:a16="http://schemas.microsoft.com/office/drawing/2014/main" id="{531F6B9B-E181-660C-BF63-DE66F12255D4}"/>
                    </a:ext>
                  </a:extLst>
                </p:cNvPr>
                <p:cNvSpPr/>
                <p:nvPr/>
              </p:nvSpPr>
              <p:spPr>
                <a:xfrm>
                  <a:off x="1738522" y="1729998"/>
                  <a:ext cx="2436483" cy="741084"/>
                </a:xfrm>
                <a:prstGeom prst="roundRect">
                  <a:avLst/>
                </a:prstGeom>
                <a:solidFill>
                  <a:srgbClr val="E4F4F7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0E3C9463-4168-2466-D78A-B2D1EC7A51B8}"/>
                    </a:ext>
                  </a:extLst>
                </p:cNvPr>
                <p:cNvSpPr txBox="1"/>
                <p:nvPr/>
              </p:nvSpPr>
              <p:spPr>
                <a:xfrm>
                  <a:off x="1912895" y="1788391"/>
                  <a:ext cx="2170870" cy="67710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350" dirty="0">
                      <a:solidFill>
                        <a:srgbClr val="06357A"/>
                      </a:solidFill>
                    </a:rPr>
                    <a:t>Horse sports are socially important</a:t>
                  </a:r>
                </a:p>
              </p:txBody>
            </p:sp>
          </p:grpSp>
          <p:sp>
            <p:nvSpPr>
              <p:cNvPr id="47" name="Rounded Rectangle 46">
                <a:extLst>
                  <a:ext uri="{FF2B5EF4-FFF2-40B4-BE49-F238E27FC236}">
                    <a16:creationId xmlns:a16="http://schemas.microsoft.com/office/drawing/2014/main" id="{3ED6D7F5-3769-7291-0A57-F0A1D1F76583}"/>
                  </a:ext>
                </a:extLst>
              </p:cNvPr>
              <p:cNvSpPr/>
              <p:nvPr/>
            </p:nvSpPr>
            <p:spPr>
              <a:xfrm>
                <a:off x="1738522" y="3177468"/>
                <a:ext cx="2436483" cy="866463"/>
              </a:xfrm>
              <a:prstGeom prst="roundRect">
                <a:avLst/>
              </a:prstGeom>
              <a:solidFill>
                <a:srgbClr val="E4F4F7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48" name="Rounded Rectangle 47">
                <a:extLst>
                  <a:ext uri="{FF2B5EF4-FFF2-40B4-BE49-F238E27FC236}">
                    <a16:creationId xmlns:a16="http://schemas.microsoft.com/office/drawing/2014/main" id="{3E3C17C8-32F6-BD82-06DD-D5DF51D6A6E3}"/>
                  </a:ext>
                </a:extLst>
              </p:cNvPr>
              <p:cNvSpPr/>
              <p:nvPr/>
            </p:nvSpPr>
            <p:spPr>
              <a:xfrm>
                <a:off x="1738522" y="4159097"/>
                <a:ext cx="2436483" cy="483239"/>
              </a:xfrm>
              <a:prstGeom prst="roundRect">
                <a:avLst/>
              </a:prstGeom>
              <a:solidFill>
                <a:srgbClr val="E4F4F7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49" name="Rounded Rectangle 48">
                <a:extLst>
                  <a:ext uri="{FF2B5EF4-FFF2-40B4-BE49-F238E27FC236}">
                    <a16:creationId xmlns:a16="http://schemas.microsoft.com/office/drawing/2014/main" id="{9898EC3E-3C09-0169-9396-09F1C55E98DB}"/>
                  </a:ext>
                </a:extLst>
              </p:cNvPr>
              <p:cNvSpPr/>
              <p:nvPr/>
            </p:nvSpPr>
            <p:spPr>
              <a:xfrm>
                <a:off x="1738522" y="4767067"/>
                <a:ext cx="2436483" cy="741084"/>
              </a:xfrm>
              <a:prstGeom prst="roundRect">
                <a:avLst/>
              </a:prstGeom>
              <a:solidFill>
                <a:srgbClr val="E4F4F7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98012667-61E9-94B9-B89A-9BF77A9B82D9}"/>
                  </a:ext>
                </a:extLst>
              </p:cNvPr>
              <p:cNvGrpSpPr/>
              <p:nvPr/>
            </p:nvGrpSpPr>
            <p:grpSpPr>
              <a:xfrm>
                <a:off x="1738522" y="2601119"/>
                <a:ext cx="2436483" cy="469207"/>
                <a:chOff x="1738522" y="2614371"/>
                <a:chExt cx="2436483" cy="469207"/>
              </a:xfrm>
            </p:grpSpPr>
            <p:sp>
              <p:nvSpPr>
                <p:cNvPr id="54" name="Rounded Rectangle 53">
                  <a:extLst>
                    <a:ext uri="{FF2B5EF4-FFF2-40B4-BE49-F238E27FC236}">
                      <a16:creationId xmlns:a16="http://schemas.microsoft.com/office/drawing/2014/main" id="{AA40FE08-5BA6-2D44-A64C-2DB20D5A10D5}"/>
                    </a:ext>
                  </a:extLst>
                </p:cNvPr>
                <p:cNvSpPr/>
                <p:nvPr/>
              </p:nvSpPr>
              <p:spPr>
                <a:xfrm>
                  <a:off x="1738522" y="2614371"/>
                  <a:ext cx="2436483" cy="469207"/>
                </a:xfrm>
                <a:prstGeom prst="roundRect">
                  <a:avLst/>
                </a:prstGeom>
                <a:solidFill>
                  <a:srgbClr val="E4F4F7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C8E21C30-D3BA-D909-00C0-B5C046AA74E7}"/>
                    </a:ext>
                  </a:extLst>
                </p:cNvPr>
                <p:cNvSpPr txBox="1"/>
                <p:nvPr/>
              </p:nvSpPr>
              <p:spPr>
                <a:xfrm>
                  <a:off x="1755062" y="2665007"/>
                  <a:ext cx="239227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350" dirty="0">
                      <a:solidFill>
                        <a:srgbClr val="06357A"/>
                      </a:solidFill>
                    </a:rPr>
                    <a:t>Procedural fairness</a:t>
                  </a:r>
                </a:p>
              </p:txBody>
            </p:sp>
          </p:grp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F7C044C9-67B5-6E96-2460-16C83CC35603}"/>
                  </a:ext>
                </a:extLst>
              </p:cNvPr>
              <p:cNvSpPr txBox="1"/>
              <p:nvPr/>
            </p:nvSpPr>
            <p:spPr>
              <a:xfrm>
                <a:off x="1825097" y="3142023"/>
                <a:ext cx="2287779" cy="954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50" dirty="0">
                    <a:solidFill>
                      <a:srgbClr val="06357A"/>
                    </a:solidFill>
                  </a:rPr>
                  <a:t>Horse sports are transparent about injuries and fatalities</a:t>
                </a: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916867FA-DC6D-CF2C-3737-419DBECC0DB2}"/>
                  </a:ext>
                </a:extLst>
              </p:cNvPr>
              <p:cNvSpPr txBox="1"/>
              <p:nvPr/>
            </p:nvSpPr>
            <p:spPr>
              <a:xfrm>
                <a:off x="1757755" y="4204922"/>
                <a:ext cx="2392270" cy="4001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50" dirty="0">
                    <a:solidFill>
                      <a:srgbClr val="06357A"/>
                    </a:solidFill>
                  </a:rPr>
                  <a:t>Regulation</a:t>
                </a: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594F2107-36C1-00D9-0DDB-EC34C3A47EF4}"/>
                  </a:ext>
                </a:extLst>
              </p:cNvPr>
              <p:cNvSpPr txBox="1"/>
              <p:nvPr/>
            </p:nvSpPr>
            <p:spPr>
              <a:xfrm>
                <a:off x="1926223" y="4811232"/>
                <a:ext cx="2067458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50" dirty="0">
                    <a:solidFill>
                      <a:srgbClr val="06357A"/>
                    </a:solidFill>
                  </a:rPr>
                  <a:t>Distributional fairness</a:t>
                </a:r>
              </a:p>
            </p:txBody>
          </p: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D25A0FC5-A1B0-0D89-B3D4-E868AA008749}"/>
                </a:ext>
              </a:extLst>
            </p:cNvPr>
            <p:cNvGrpSpPr/>
            <p:nvPr/>
          </p:nvGrpSpPr>
          <p:grpSpPr>
            <a:xfrm>
              <a:off x="4604006" y="5340630"/>
              <a:ext cx="2528265" cy="739186"/>
              <a:chOff x="4258260" y="5395041"/>
              <a:chExt cx="2528265" cy="739186"/>
            </a:xfrm>
          </p:grpSpPr>
          <p:sp>
            <p:nvSpPr>
              <p:cNvPr id="58" name="Rounded Rectangle 57">
                <a:extLst>
                  <a:ext uri="{FF2B5EF4-FFF2-40B4-BE49-F238E27FC236}">
                    <a16:creationId xmlns:a16="http://schemas.microsoft.com/office/drawing/2014/main" id="{7D03F179-7BC7-B67B-3037-330F47708EB8}"/>
                  </a:ext>
                </a:extLst>
              </p:cNvPr>
              <p:cNvSpPr/>
              <p:nvPr/>
            </p:nvSpPr>
            <p:spPr>
              <a:xfrm>
                <a:off x="4290066" y="5395041"/>
                <a:ext cx="2436483" cy="739186"/>
              </a:xfrm>
              <a:prstGeom prst="roundRect">
                <a:avLst/>
              </a:prstGeom>
              <a:solidFill>
                <a:srgbClr val="E4F4F7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C6DB3A8F-8508-F0FC-0174-6645E9CA2349}"/>
                  </a:ext>
                </a:extLst>
              </p:cNvPr>
              <p:cNvSpPr txBox="1"/>
              <p:nvPr/>
            </p:nvSpPr>
            <p:spPr>
              <a:xfrm>
                <a:off x="4258260" y="5439208"/>
                <a:ext cx="2528265" cy="677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50" dirty="0">
                    <a:solidFill>
                      <a:srgbClr val="06357A"/>
                    </a:solidFill>
                  </a:rPr>
                  <a:t>Horse breeding for sports is acceptable</a:t>
                </a:r>
              </a:p>
            </p:txBody>
          </p: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EBEEB287-AD40-A5A2-EC4D-29852D80A8DA}"/>
                </a:ext>
              </a:extLst>
            </p:cNvPr>
            <p:cNvGrpSpPr/>
            <p:nvPr/>
          </p:nvGrpSpPr>
          <p:grpSpPr>
            <a:xfrm>
              <a:off x="7301671" y="5338509"/>
              <a:ext cx="2436483" cy="741084"/>
              <a:chOff x="9251301" y="4722901"/>
              <a:chExt cx="2436483" cy="741084"/>
            </a:xfrm>
          </p:grpSpPr>
          <p:sp>
            <p:nvSpPr>
              <p:cNvPr id="60" name="Rounded Rectangle 59">
                <a:extLst>
                  <a:ext uri="{FF2B5EF4-FFF2-40B4-BE49-F238E27FC236}">
                    <a16:creationId xmlns:a16="http://schemas.microsoft.com/office/drawing/2014/main" id="{A7B84B11-0EEE-2AFC-63A8-DCC220DFCFC9}"/>
                  </a:ext>
                </a:extLst>
              </p:cNvPr>
              <p:cNvSpPr/>
              <p:nvPr/>
            </p:nvSpPr>
            <p:spPr>
              <a:xfrm>
                <a:off x="9251301" y="4722901"/>
                <a:ext cx="2436483" cy="741084"/>
              </a:xfrm>
              <a:prstGeom prst="roundRect">
                <a:avLst/>
              </a:prstGeom>
              <a:solidFill>
                <a:srgbClr val="E4F4F7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D4E58175-A5EE-CB22-F0EF-D302D02BCF98}"/>
                  </a:ext>
                </a:extLst>
              </p:cNvPr>
              <p:cNvSpPr txBox="1"/>
              <p:nvPr/>
            </p:nvSpPr>
            <p:spPr>
              <a:xfrm>
                <a:off x="9439002" y="4767068"/>
                <a:ext cx="2067458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50" dirty="0">
                    <a:solidFill>
                      <a:srgbClr val="06357A"/>
                    </a:solidFill>
                  </a:rPr>
                  <a:t>Environmental impacts</a:t>
                </a:r>
              </a:p>
            </p:txBody>
          </p:sp>
        </p:grp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B6ADBDCB-AAF4-C1C1-01C0-2405023B3DD3}"/>
              </a:ext>
            </a:extLst>
          </p:cNvPr>
          <p:cNvSpPr txBox="1"/>
          <p:nvPr/>
        </p:nvSpPr>
        <p:spPr>
          <a:xfrm>
            <a:off x="319450" y="146137"/>
            <a:ext cx="716802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6357A"/>
                </a:solidFill>
                <a:ea typeface="+mj-ea"/>
                <a:cs typeface="+mj-cs"/>
              </a:rPr>
              <a:t>What are the main drivers of acceptance of horse sport in the UK?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6C9327-60A9-7EC9-AC58-2C5B676E94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9309" y="850465"/>
            <a:ext cx="1036410" cy="134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2361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EB5695A-6B5A-5EA9-7E83-3FF94218E40A}"/>
              </a:ext>
            </a:extLst>
          </p:cNvPr>
          <p:cNvSpPr/>
          <p:nvPr/>
        </p:nvSpPr>
        <p:spPr>
          <a:xfrm>
            <a:off x="0" y="4093624"/>
            <a:ext cx="9305925" cy="5558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87B7EE9-A035-CFB5-9E03-1F092616A067}"/>
              </a:ext>
            </a:extLst>
          </p:cNvPr>
          <p:cNvSpPr txBox="1"/>
          <p:nvPr/>
        </p:nvSpPr>
        <p:spPr>
          <a:xfrm>
            <a:off x="239725" y="68648"/>
            <a:ext cx="77099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6357A"/>
                </a:solidFill>
                <a:ea typeface="+mj-ea"/>
                <a:cs typeface="+mj-cs"/>
              </a:rPr>
              <a:t>Equine welfare is threaded through most of the drivers of trust and acceptance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272E808-699C-96C7-B6EA-9A3E5EDE7119}"/>
              </a:ext>
            </a:extLst>
          </p:cNvPr>
          <p:cNvGrpSpPr/>
          <p:nvPr/>
        </p:nvGrpSpPr>
        <p:grpSpPr>
          <a:xfrm>
            <a:off x="4802610" y="1641535"/>
            <a:ext cx="3792740" cy="1246277"/>
            <a:chOff x="6332689" y="1995536"/>
            <a:chExt cx="5056986" cy="1661702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D885E4B3-4A48-5D7A-B5E8-AE513CC62B22}"/>
                </a:ext>
              </a:extLst>
            </p:cNvPr>
            <p:cNvSpPr/>
            <p:nvPr/>
          </p:nvSpPr>
          <p:spPr>
            <a:xfrm>
              <a:off x="8626087" y="1995536"/>
              <a:ext cx="1090132" cy="109013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951C28FD-A164-EDDC-89F8-3BAA85F7F06C}"/>
                </a:ext>
              </a:extLst>
            </p:cNvPr>
            <p:cNvGrpSpPr/>
            <p:nvPr/>
          </p:nvGrpSpPr>
          <p:grpSpPr>
            <a:xfrm>
              <a:off x="6332689" y="2567106"/>
              <a:ext cx="5056986" cy="1090132"/>
              <a:chOff x="6332689" y="2567106"/>
              <a:chExt cx="5056986" cy="1090132"/>
            </a:xfrm>
          </p:grpSpPr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24E56163-E92D-99C8-62BD-33EBA79115EF}"/>
                  </a:ext>
                </a:extLst>
              </p:cNvPr>
              <p:cNvSpPr/>
              <p:nvPr/>
            </p:nvSpPr>
            <p:spPr>
              <a:xfrm>
                <a:off x="6332689" y="2567106"/>
                <a:ext cx="1090132" cy="1090132"/>
              </a:xfrm>
              <a:prstGeom prst="ellipse">
                <a:avLst/>
              </a:prstGeom>
              <a:solidFill>
                <a:srgbClr val="51BCD2"/>
              </a:solidFill>
              <a:ln>
                <a:solidFill>
                  <a:srgbClr val="51BCD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F4DB880D-503D-5836-0C91-7D3D4B0D9336}"/>
                  </a:ext>
                </a:extLst>
              </p:cNvPr>
              <p:cNvSpPr txBox="1"/>
              <p:nvPr/>
            </p:nvSpPr>
            <p:spPr>
              <a:xfrm>
                <a:off x="10178659" y="3259723"/>
                <a:ext cx="12110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chemeClr val="bg1"/>
                    </a:solidFill>
                  </a:rPr>
                  <a:t>Acceptance</a:t>
                </a:r>
              </a:p>
            </p:txBody>
          </p:sp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DF89D71-B1E1-07CB-38AB-F560A5C17E13}"/>
                </a:ext>
              </a:extLst>
            </p:cNvPr>
            <p:cNvSpPr txBox="1"/>
            <p:nvPr/>
          </p:nvSpPr>
          <p:spPr>
            <a:xfrm>
              <a:off x="6567029" y="2931752"/>
              <a:ext cx="6586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</a:rPr>
                <a:t>Trust</a:t>
              </a: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C27E8A31-B349-37AF-36A7-085BA30FDE23}"/>
              </a:ext>
            </a:extLst>
          </p:cNvPr>
          <p:cNvGrpSpPr/>
          <p:nvPr/>
        </p:nvGrpSpPr>
        <p:grpSpPr>
          <a:xfrm>
            <a:off x="1949933" y="1297498"/>
            <a:ext cx="5999724" cy="3262364"/>
            <a:chOff x="1738522" y="1729998"/>
            <a:chExt cx="7999632" cy="4349818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C3D4CFC-00E7-D2DB-34B4-9BA797B69EC1}"/>
                </a:ext>
              </a:extLst>
            </p:cNvPr>
            <p:cNvSpPr txBox="1"/>
            <p:nvPr/>
          </p:nvSpPr>
          <p:spPr>
            <a:xfrm>
              <a:off x="7773441" y="2564503"/>
              <a:ext cx="12110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</a:rPr>
                <a:t>Acceptance</a:t>
              </a:r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4102CC17-DD7D-8946-93D7-3378E4D4CE40}"/>
                </a:ext>
              </a:extLst>
            </p:cNvPr>
            <p:cNvGrpSpPr/>
            <p:nvPr/>
          </p:nvGrpSpPr>
          <p:grpSpPr>
            <a:xfrm>
              <a:off x="4175005" y="2100540"/>
              <a:ext cx="1338469" cy="2891183"/>
              <a:chOff x="4175005" y="2100540"/>
              <a:chExt cx="1338469" cy="2891183"/>
            </a:xfrm>
          </p:grpSpPr>
          <p:cxnSp>
            <p:nvCxnSpPr>
              <p:cNvPr id="40" name="Straight Arrow Connector 39">
                <a:extLst>
                  <a:ext uri="{FF2B5EF4-FFF2-40B4-BE49-F238E27FC236}">
                    <a16:creationId xmlns:a16="http://schemas.microsoft.com/office/drawing/2014/main" id="{7BC423E4-825F-6FEA-05A0-E30E7BE6BFC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75005" y="2100540"/>
                <a:ext cx="1192695" cy="632253"/>
              </a:xfrm>
              <a:prstGeom prst="straightConnector1">
                <a:avLst/>
              </a:prstGeom>
              <a:ln>
                <a:solidFill>
                  <a:srgbClr val="3DBCDA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Arrow Connector 40">
                <a:extLst>
                  <a:ext uri="{FF2B5EF4-FFF2-40B4-BE49-F238E27FC236}">
                    <a16:creationId xmlns:a16="http://schemas.microsoft.com/office/drawing/2014/main" id="{47141B3F-E1BB-7417-2B26-34D59911CA5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75005" y="2835723"/>
                <a:ext cx="1099930" cy="197125"/>
              </a:xfrm>
              <a:prstGeom prst="straightConnector1">
                <a:avLst/>
              </a:prstGeom>
              <a:ln>
                <a:solidFill>
                  <a:srgbClr val="3DBCDA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Arrow Connector 41">
                <a:extLst>
                  <a:ext uri="{FF2B5EF4-FFF2-40B4-BE49-F238E27FC236}">
                    <a16:creationId xmlns:a16="http://schemas.microsoft.com/office/drawing/2014/main" id="{8C05B9AF-68DE-9DC5-8000-76C441005FC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175005" y="3363931"/>
                <a:ext cx="1099930" cy="246769"/>
              </a:xfrm>
              <a:prstGeom prst="straightConnector1">
                <a:avLst/>
              </a:prstGeom>
              <a:ln>
                <a:solidFill>
                  <a:srgbClr val="3DBCDA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Arrow Connector 42">
                <a:extLst>
                  <a:ext uri="{FF2B5EF4-FFF2-40B4-BE49-F238E27FC236}">
                    <a16:creationId xmlns:a16="http://schemas.microsoft.com/office/drawing/2014/main" id="{2DF568A0-DCC4-C9BC-DAC4-64FFC438675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175005" y="3668731"/>
                <a:ext cx="1099930" cy="702920"/>
              </a:xfrm>
              <a:prstGeom prst="straightConnector1">
                <a:avLst/>
              </a:prstGeom>
              <a:ln>
                <a:solidFill>
                  <a:srgbClr val="3DBCDA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Arrow Connector 43">
                <a:extLst>
                  <a:ext uri="{FF2B5EF4-FFF2-40B4-BE49-F238E27FC236}">
                    <a16:creationId xmlns:a16="http://schemas.microsoft.com/office/drawing/2014/main" id="{A832DF3D-3734-F97D-0213-43579FAFD0E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175005" y="3865503"/>
                <a:ext cx="1338469" cy="1126220"/>
              </a:xfrm>
              <a:prstGeom prst="straightConnector1">
                <a:avLst/>
              </a:prstGeom>
              <a:ln>
                <a:solidFill>
                  <a:srgbClr val="3DBCDA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ACA4BA11-5AD6-E5F7-90F6-F4F7E89E3180}"/>
                </a:ext>
              </a:extLst>
            </p:cNvPr>
            <p:cNvSpPr/>
            <p:nvPr/>
          </p:nvSpPr>
          <p:spPr>
            <a:xfrm>
              <a:off x="5348272" y="2581486"/>
              <a:ext cx="1462445" cy="1462445"/>
            </a:xfrm>
            <a:prstGeom prst="ellipse">
              <a:avLst/>
            </a:prstGeom>
            <a:gradFill flip="none" rotWithShape="1">
              <a:gsLst>
                <a:gs pos="0">
                  <a:srgbClr val="E7EBC9"/>
                </a:gs>
                <a:gs pos="72000">
                  <a:srgbClr val="E7EBC9">
                    <a:alpha val="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EFD88E9C-E3AE-C5D2-F32A-7624D61FE93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83263" y="2922269"/>
              <a:ext cx="901186" cy="202660"/>
            </a:xfrm>
            <a:prstGeom prst="straightConnector1">
              <a:avLst/>
            </a:prstGeom>
            <a:ln>
              <a:solidFill>
                <a:srgbClr val="3DBCDA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53D3D85E-2AEE-5345-36AB-709A35C1BECB}"/>
                </a:ext>
              </a:extLst>
            </p:cNvPr>
            <p:cNvSpPr txBox="1"/>
            <p:nvPr/>
          </p:nvSpPr>
          <p:spPr>
            <a:xfrm>
              <a:off x="6917663" y="2867216"/>
              <a:ext cx="61170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3DBCDA"/>
                  </a:solidFill>
                </a:rPr>
                <a:t>0.49</a:t>
              </a:r>
            </a:p>
          </p:txBody>
        </p: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F3747749-0D93-9E65-D8F4-F7CE9479E8C7}"/>
                </a:ext>
              </a:extLst>
            </p:cNvPr>
            <p:cNvCxnSpPr>
              <a:cxnSpLocks/>
              <a:stCxn id="56" idx="3"/>
            </p:cNvCxnSpPr>
            <p:nvPr/>
          </p:nvCxnSpPr>
          <p:spPr>
            <a:xfrm>
              <a:off x="4175005" y="2100540"/>
              <a:ext cx="3536964" cy="395931"/>
            </a:xfrm>
            <a:prstGeom prst="straightConnector1">
              <a:avLst/>
            </a:prstGeom>
            <a:ln>
              <a:solidFill>
                <a:srgbClr val="3DBCDA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A2D5D403-8C22-407C-FAE6-1606945450F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96390" y="3276045"/>
              <a:ext cx="2120379" cy="2062464"/>
            </a:xfrm>
            <a:prstGeom prst="straightConnector1">
              <a:avLst/>
            </a:prstGeom>
            <a:ln>
              <a:solidFill>
                <a:srgbClr val="3DBCDA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CC3851CA-BDC8-9367-7069-793911E4399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307691" y="3363138"/>
              <a:ext cx="626" cy="1968950"/>
            </a:xfrm>
            <a:prstGeom prst="straightConnector1">
              <a:avLst/>
            </a:prstGeom>
            <a:ln>
              <a:solidFill>
                <a:srgbClr val="DD416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5E3D287C-506B-4C83-FFFA-3EF6291BC276}"/>
                </a:ext>
              </a:extLst>
            </p:cNvPr>
            <p:cNvSpPr txBox="1"/>
            <p:nvPr/>
          </p:nvSpPr>
          <p:spPr>
            <a:xfrm>
              <a:off x="6917663" y="3962631"/>
              <a:ext cx="61170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3DBCDA"/>
                  </a:solidFill>
                </a:rPr>
                <a:t>0.27</a:t>
              </a: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2622C02A-36C6-8B80-798F-728B4425E7AF}"/>
                </a:ext>
              </a:extLst>
            </p:cNvPr>
            <p:cNvSpPr txBox="1"/>
            <p:nvPr/>
          </p:nvSpPr>
          <p:spPr>
            <a:xfrm>
              <a:off x="7983473" y="4092763"/>
              <a:ext cx="67368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DD4161"/>
                  </a:solidFill>
                </a:rPr>
                <a:t>-0.09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2D71B78-A4B6-2510-66FF-8E984E2297C4}"/>
                </a:ext>
              </a:extLst>
            </p:cNvPr>
            <p:cNvSpPr txBox="1"/>
            <p:nvPr/>
          </p:nvSpPr>
          <p:spPr>
            <a:xfrm>
              <a:off x="5542091" y="2112737"/>
              <a:ext cx="61170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3DBCDA"/>
                  </a:solidFill>
                </a:rPr>
                <a:t>0.12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BBCDF49-E3B7-9624-768F-481AF27C1899}"/>
                </a:ext>
              </a:extLst>
            </p:cNvPr>
            <p:cNvSpPr txBox="1"/>
            <p:nvPr/>
          </p:nvSpPr>
          <p:spPr>
            <a:xfrm>
              <a:off x="4479165" y="3827690"/>
              <a:ext cx="61170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3DBCDA"/>
                  </a:solidFill>
                </a:rPr>
                <a:t>0.17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FDF94B3-12BA-F2FC-EEF4-EF1F0EB2DDF8}"/>
                </a:ext>
              </a:extLst>
            </p:cNvPr>
            <p:cNvSpPr txBox="1"/>
            <p:nvPr/>
          </p:nvSpPr>
          <p:spPr>
            <a:xfrm>
              <a:off x="4479165" y="3344848"/>
              <a:ext cx="61170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3DBCDA"/>
                  </a:solidFill>
                </a:rPr>
                <a:t>0.18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50133A7-7D8C-D7DF-4CDF-CABE358795C1}"/>
                </a:ext>
              </a:extLst>
            </p:cNvPr>
            <p:cNvSpPr txBox="1"/>
            <p:nvPr/>
          </p:nvSpPr>
          <p:spPr>
            <a:xfrm>
              <a:off x="4479165" y="2807809"/>
              <a:ext cx="61170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3DBCDA"/>
                  </a:solidFill>
                </a:rPr>
                <a:t>0.21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41104D5-C0ED-1D05-97D6-C1C44A475A39}"/>
                </a:ext>
              </a:extLst>
            </p:cNvPr>
            <p:cNvSpPr txBox="1"/>
            <p:nvPr/>
          </p:nvSpPr>
          <p:spPr>
            <a:xfrm>
              <a:off x="4479165" y="4355007"/>
              <a:ext cx="61170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3DBCDA"/>
                  </a:solidFill>
                </a:rPr>
                <a:t>0.17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5122867C-85FA-278B-BF27-C6BE1FDA3968}"/>
                </a:ext>
              </a:extLst>
            </p:cNvPr>
            <p:cNvSpPr txBox="1"/>
            <p:nvPr/>
          </p:nvSpPr>
          <p:spPr>
            <a:xfrm>
              <a:off x="4479165" y="2301805"/>
              <a:ext cx="61170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3DBCDA"/>
                  </a:solidFill>
                </a:rPr>
                <a:t>0.23</a:t>
              </a:r>
            </a:p>
          </p:txBody>
        </p: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40857566-4F27-B3F2-0531-05ECAE6DB0F4}"/>
                </a:ext>
              </a:extLst>
            </p:cNvPr>
            <p:cNvGrpSpPr/>
            <p:nvPr/>
          </p:nvGrpSpPr>
          <p:grpSpPr>
            <a:xfrm>
              <a:off x="1738522" y="1729998"/>
              <a:ext cx="2436483" cy="3778153"/>
              <a:chOff x="1738522" y="1729998"/>
              <a:chExt cx="2436483" cy="3778153"/>
            </a:xfrm>
          </p:grpSpPr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DF0FFE5F-A4C1-517D-773C-49811F2E50E7}"/>
                  </a:ext>
                </a:extLst>
              </p:cNvPr>
              <p:cNvGrpSpPr/>
              <p:nvPr/>
            </p:nvGrpSpPr>
            <p:grpSpPr>
              <a:xfrm>
                <a:off x="1738522" y="1729998"/>
                <a:ext cx="2436483" cy="741084"/>
                <a:chOff x="1738522" y="1729998"/>
                <a:chExt cx="2436483" cy="741084"/>
              </a:xfrm>
            </p:grpSpPr>
            <p:sp>
              <p:nvSpPr>
                <p:cNvPr id="56" name="Rounded Rectangle 55">
                  <a:extLst>
                    <a:ext uri="{FF2B5EF4-FFF2-40B4-BE49-F238E27FC236}">
                      <a16:creationId xmlns:a16="http://schemas.microsoft.com/office/drawing/2014/main" id="{531F6B9B-E181-660C-BF63-DE66F12255D4}"/>
                    </a:ext>
                  </a:extLst>
                </p:cNvPr>
                <p:cNvSpPr/>
                <p:nvPr/>
              </p:nvSpPr>
              <p:spPr>
                <a:xfrm>
                  <a:off x="1738522" y="1729998"/>
                  <a:ext cx="2436483" cy="741084"/>
                </a:xfrm>
                <a:prstGeom prst="roundRect">
                  <a:avLst/>
                </a:prstGeom>
                <a:solidFill>
                  <a:srgbClr val="E4F4F7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0E3C9463-4168-2466-D78A-B2D1EC7A51B8}"/>
                    </a:ext>
                  </a:extLst>
                </p:cNvPr>
                <p:cNvSpPr txBox="1"/>
                <p:nvPr/>
              </p:nvSpPr>
              <p:spPr>
                <a:xfrm>
                  <a:off x="1912895" y="1788391"/>
                  <a:ext cx="2170870" cy="67710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350" dirty="0">
                      <a:solidFill>
                        <a:srgbClr val="06357A"/>
                      </a:solidFill>
                    </a:rPr>
                    <a:t>Horse sports are socially important</a:t>
                  </a:r>
                </a:p>
              </p:txBody>
            </p:sp>
          </p:grpSp>
          <p:sp>
            <p:nvSpPr>
              <p:cNvPr id="47" name="Rounded Rectangle 46">
                <a:extLst>
                  <a:ext uri="{FF2B5EF4-FFF2-40B4-BE49-F238E27FC236}">
                    <a16:creationId xmlns:a16="http://schemas.microsoft.com/office/drawing/2014/main" id="{3ED6D7F5-3769-7291-0A57-F0A1D1F76583}"/>
                  </a:ext>
                </a:extLst>
              </p:cNvPr>
              <p:cNvSpPr/>
              <p:nvPr/>
            </p:nvSpPr>
            <p:spPr>
              <a:xfrm>
                <a:off x="1738522" y="3177468"/>
                <a:ext cx="2436483" cy="866463"/>
              </a:xfrm>
              <a:prstGeom prst="roundRect">
                <a:avLst/>
              </a:prstGeom>
              <a:solidFill>
                <a:srgbClr val="E4F4F7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48" name="Rounded Rectangle 47">
                <a:extLst>
                  <a:ext uri="{FF2B5EF4-FFF2-40B4-BE49-F238E27FC236}">
                    <a16:creationId xmlns:a16="http://schemas.microsoft.com/office/drawing/2014/main" id="{3E3C17C8-32F6-BD82-06DD-D5DF51D6A6E3}"/>
                  </a:ext>
                </a:extLst>
              </p:cNvPr>
              <p:cNvSpPr/>
              <p:nvPr/>
            </p:nvSpPr>
            <p:spPr>
              <a:xfrm>
                <a:off x="1738522" y="4159097"/>
                <a:ext cx="2436483" cy="483239"/>
              </a:xfrm>
              <a:prstGeom prst="roundRect">
                <a:avLst/>
              </a:prstGeom>
              <a:solidFill>
                <a:srgbClr val="E4F4F7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49" name="Rounded Rectangle 48">
                <a:extLst>
                  <a:ext uri="{FF2B5EF4-FFF2-40B4-BE49-F238E27FC236}">
                    <a16:creationId xmlns:a16="http://schemas.microsoft.com/office/drawing/2014/main" id="{9898EC3E-3C09-0169-9396-09F1C55E98DB}"/>
                  </a:ext>
                </a:extLst>
              </p:cNvPr>
              <p:cNvSpPr/>
              <p:nvPr/>
            </p:nvSpPr>
            <p:spPr>
              <a:xfrm>
                <a:off x="1738522" y="4767067"/>
                <a:ext cx="2436483" cy="741084"/>
              </a:xfrm>
              <a:prstGeom prst="roundRect">
                <a:avLst/>
              </a:prstGeom>
              <a:solidFill>
                <a:srgbClr val="E4F4F7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98012667-61E9-94B9-B89A-9BF77A9B82D9}"/>
                  </a:ext>
                </a:extLst>
              </p:cNvPr>
              <p:cNvGrpSpPr/>
              <p:nvPr/>
            </p:nvGrpSpPr>
            <p:grpSpPr>
              <a:xfrm>
                <a:off x="1738522" y="2601119"/>
                <a:ext cx="2436483" cy="469207"/>
                <a:chOff x="1738522" y="2614371"/>
                <a:chExt cx="2436483" cy="469207"/>
              </a:xfrm>
            </p:grpSpPr>
            <p:sp>
              <p:nvSpPr>
                <p:cNvPr id="54" name="Rounded Rectangle 53">
                  <a:extLst>
                    <a:ext uri="{FF2B5EF4-FFF2-40B4-BE49-F238E27FC236}">
                      <a16:creationId xmlns:a16="http://schemas.microsoft.com/office/drawing/2014/main" id="{AA40FE08-5BA6-2D44-A64C-2DB20D5A10D5}"/>
                    </a:ext>
                  </a:extLst>
                </p:cNvPr>
                <p:cNvSpPr/>
                <p:nvPr/>
              </p:nvSpPr>
              <p:spPr>
                <a:xfrm>
                  <a:off x="1738522" y="2614371"/>
                  <a:ext cx="2436483" cy="469207"/>
                </a:xfrm>
                <a:prstGeom prst="roundRect">
                  <a:avLst/>
                </a:prstGeom>
                <a:solidFill>
                  <a:srgbClr val="E4F4F7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C8E21C30-D3BA-D909-00C0-B5C046AA74E7}"/>
                    </a:ext>
                  </a:extLst>
                </p:cNvPr>
                <p:cNvSpPr txBox="1"/>
                <p:nvPr/>
              </p:nvSpPr>
              <p:spPr>
                <a:xfrm>
                  <a:off x="1755062" y="2665007"/>
                  <a:ext cx="239227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350" dirty="0">
                      <a:solidFill>
                        <a:srgbClr val="06357A"/>
                      </a:solidFill>
                    </a:rPr>
                    <a:t>Procedural fairness</a:t>
                  </a:r>
                </a:p>
              </p:txBody>
            </p:sp>
          </p:grp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F7C044C9-67B5-6E96-2460-16C83CC35603}"/>
                  </a:ext>
                </a:extLst>
              </p:cNvPr>
              <p:cNvSpPr txBox="1"/>
              <p:nvPr/>
            </p:nvSpPr>
            <p:spPr>
              <a:xfrm>
                <a:off x="1825097" y="3158957"/>
                <a:ext cx="2287779" cy="954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50" dirty="0">
                    <a:solidFill>
                      <a:srgbClr val="06357A"/>
                    </a:solidFill>
                  </a:rPr>
                  <a:t>Horse sports are transparent about injuries and fatalities</a:t>
                </a: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916867FA-DC6D-CF2C-3737-419DBECC0DB2}"/>
                  </a:ext>
                </a:extLst>
              </p:cNvPr>
              <p:cNvSpPr txBox="1"/>
              <p:nvPr/>
            </p:nvSpPr>
            <p:spPr>
              <a:xfrm>
                <a:off x="1757755" y="4204922"/>
                <a:ext cx="2392270" cy="4001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50" dirty="0">
                    <a:solidFill>
                      <a:srgbClr val="06357A"/>
                    </a:solidFill>
                  </a:rPr>
                  <a:t>Regulation</a:t>
                </a: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594F2107-36C1-00D9-0DDB-EC34C3A47EF4}"/>
                  </a:ext>
                </a:extLst>
              </p:cNvPr>
              <p:cNvSpPr txBox="1"/>
              <p:nvPr/>
            </p:nvSpPr>
            <p:spPr>
              <a:xfrm>
                <a:off x="1926223" y="4811232"/>
                <a:ext cx="2067458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50" dirty="0">
                    <a:solidFill>
                      <a:srgbClr val="06357A"/>
                    </a:solidFill>
                  </a:rPr>
                  <a:t>Distributional fairness</a:t>
                </a:r>
              </a:p>
            </p:txBody>
          </p: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D25A0FC5-A1B0-0D89-B3D4-E868AA008749}"/>
                </a:ext>
              </a:extLst>
            </p:cNvPr>
            <p:cNvGrpSpPr/>
            <p:nvPr/>
          </p:nvGrpSpPr>
          <p:grpSpPr>
            <a:xfrm>
              <a:off x="4604006" y="5340630"/>
              <a:ext cx="2528265" cy="739186"/>
              <a:chOff x="4258260" y="5395041"/>
              <a:chExt cx="2528265" cy="739186"/>
            </a:xfrm>
          </p:grpSpPr>
          <p:sp>
            <p:nvSpPr>
              <p:cNvPr id="58" name="Rounded Rectangle 57">
                <a:extLst>
                  <a:ext uri="{FF2B5EF4-FFF2-40B4-BE49-F238E27FC236}">
                    <a16:creationId xmlns:a16="http://schemas.microsoft.com/office/drawing/2014/main" id="{7D03F179-7BC7-B67B-3037-330F47708EB8}"/>
                  </a:ext>
                </a:extLst>
              </p:cNvPr>
              <p:cNvSpPr/>
              <p:nvPr/>
            </p:nvSpPr>
            <p:spPr>
              <a:xfrm>
                <a:off x="4290066" y="5395041"/>
                <a:ext cx="2436483" cy="739186"/>
              </a:xfrm>
              <a:prstGeom prst="roundRect">
                <a:avLst/>
              </a:prstGeom>
              <a:solidFill>
                <a:srgbClr val="E4F4F7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C6DB3A8F-8508-F0FC-0174-6645E9CA2349}"/>
                  </a:ext>
                </a:extLst>
              </p:cNvPr>
              <p:cNvSpPr txBox="1"/>
              <p:nvPr/>
            </p:nvSpPr>
            <p:spPr>
              <a:xfrm>
                <a:off x="4258260" y="5439208"/>
                <a:ext cx="2528265" cy="677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50" dirty="0">
                    <a:solidFill>
                      <a:srgbClr val="06357A"/>
                    </a:solidFill>
                  </a:rPr>
                  <a:t>Horse breeding for sports is acceptable</a:t>
                </a:r>
              </a:p>
            </p:txBody>
          </p: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EBEEB287-AD40-A5A2-EC4D-29852D80A8DA}"/>
                </a:ext>
              </a:extLst>
            </p:cNvPr>
            <p:cNvGrpSpPr/>
            <p:nvPr/>
          </p:nvGrpSpPr>
          <p:grpSpPr>
            <a:xfrm>
              <a:off x="7301671" y="5338509"/>
              <a:ext cx="2436483" cy="741084"/>
              <a:chOff x="9251301" y="4722901"/>
              <a:chExt cx="2436483" cy="741084"/>
            </a:xfrm>
          </p:grpSpPr>
          <p:sp>
            <p:nvSpPr>
              <p:cNvPr id="60" name="Rounded Rectangle 59">
                <a:extLst>
                  <a:ext uri="{FF2B5EF4-FFF2-40B4-BE49-F238E27FC236}">
                    <a16:creationId xmlns:a16="http://schemas.microsoft.com/office/drawing/2014/main" id="{A7B84B11-0EEE-2AFC-63A8-DCC220DFCFC9}"/>
                  </a:ext>
                </a:extLst>
              </p:cNvPr>
              <p:cNvSpPr/>
              <p:nvPr/>
            </p:nvSpPr>
            <p:spPr>
              <a:xfrm>
                <a:off x="9251301" y="4722901"/>
                <a:ext cx="2436483" cy="741084"/>
              </a:xfrm>
              <a:prstGeom prst="roundRect">
                <a:avLst/>
              </a:prstGeom>
              <a:solidFill>
                <a:srgbClr val="E4F4F7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D4E58175-A5EE-CB22-F0EF-D302D02BCF98}"/>
                  </a:ext>
                </a:extLst>
              </p:cNvPr>
              <p:cNvSpPr txBox="1"/>
              <p:nvPr/>
            </p:nvSpPr>
            <p:spPr>
              <a:xfrm>
                <a:off x="9439002" y="4767068"/>
                <a:ext cx="2067458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50" dirty="0">
                    <a:solidFill>
                      <a:srgbClr val="06357A"/>
                    </a:solidFill>
                  </a:rPr>
                  <a:t>Environmental impacts</a:t>
                </a:r>
              </a:p>
            </p:txBody>
          </p:sp>
        </p:grp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A8D998D-9581-B8D2-364A-E6A8F275A55E}"/>
              </a:ext>
            </a:extLst>
          </p:cNvPr>
          <p:cNvGrpSpPr/>
          <p:nvPr/>
        </p:nvGrpSpPr>
        <p:grpSpPr>
          <a:xfrm>
            <a:off x="1142980" y="1792329"/>
            <a:ext cx="6099794" cy="2792012"/>
            <a:chOff x="1378195" y="2389771"/>
            <a:chExt cx="8133059" cy="3722683"/>
          </a:xfrm>
        </p:grpSpPr>
        <p:pic>
          <p:nvPicPr>
            <p:cNvPr id="13" name="Picture 12" descr="Cartoon of a horse&#10;&#10;Description automatically generated">
              <a:extLst>
                <a:ext uri="{FF2B5EF4-FFF2-40B4-BE49-F238E27FC236}">
                  <a16:creationId xmlns:a16="http://schemas.microsoft.com/office/drawing/2014/main" id="{F1AD602B-84A6-01DC-4423-C3771681606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4338050" y="5338509"/>
              <a:ext cx="806718" cy="773945"/>
            </a:xfrm>
            <a:prstGeom prst="rect">
              <a:avLst/>
            </a:prstGeom>
          </p:spPr>
        </p:pic>
        <p:pic>
          <p:nvPicPr>
            <p:cNvPr id="15" name="Picture 14" descr="Cartoon of a horse&#10;&#10;Description automatically generated">
              <a:extLst>
                <a:ext uri="{FF2B5EF4-FFF2-40B4-BE49-F238E27FC236}">
                  <a16:creationId xmlns:a16="http://schemas.microsoft.com/office/drawing/2014/main" id="{C0D4A6BF-2784-C881-6C39-B84CC34534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1378195" y="4007971"/>
              <a:ext cx="806718" cy="773945"/>
            </a:xfrm>
            <a:prstGeom prst="rect">
              <a:avLst/>
            </a:prstGeom>
          </p:spPr>
        </p:pic>
        <p:pic>
          <p:nvPicPr>
            <p:cNvPr id="16" name="Picture 15" descr="Cartoon of a horse&#10;&#10;Description automatically generated">
              <a:extLst>
                <a:ext uri="{FF2B5EF4-FFF2-40B4-BE49-F238E27FC236}">
                  <a16:creationId xmlns:a16="http://schemas.microsoft.com/office/drawing/2014/main" id="{30218700-0E88-A0D2-5FA9-169FBF59E1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1380658" y="3208226"/>
              <a:ext cx="806718" cy="773945"/>
            </a:xfrm>
            <a:prstGeom prst="rect">
              <a:avLst/>
            </a:prstGeom>
          </p:spPr>
        </p:pic>
        <p:pic>
          <p:nvPicPr>
            <p:cNvPr id="17" name="Picture 16" descr="Cartoon of a horse&#10;&#10;Description automatically generated">
              <a:extLst>
                <a:ext uri="{FF2B5EF4-FFF2-40B4-BE49-F238E27FC236}">
                  <a16:creationId xmlns:a16="http://schemas.microsoft.com/office/drawing/2014/main" id="{A71F1692-4F9D-9292-F8C4-758FE3204B6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1384860" y="2389771"/>
              <a:ext cx="806718" cy="773945"/>
            </a:xfrm>
            <a:prstGeom prst="rect">
              <a:avLst/>
            </a:prstGeom>
          </p:spPr>
        </p:pic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5A725AC8-FECC-E9FA-8138-0D5E8200EC0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15844" y="4394943"/>
              <a:ext cx="247393" cy="0"/>
            </a:xfrm>
            <a:prstGeom prst="straightConnector1">
              <a:avLst/>
            </a:prstGeom>
            <a:ln w="38100">
              <a:solidFill>
                <a:srgbClr val="3DBCDA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005862AA-5681-3401-E212-122FA6972AC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15844" y="3622178"/>
              <a:ext cx="247393" cy="0"/>
            </a:xfrm>
            <a:prstGeom prst="straightConnector1">
              <a:avLst/>
            </a:prstGeom>
            <a:ln w="38100">
              <a:solidFill>
                <a:srgbClr val="3DBCDA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4B15D050-84C9-CDE0-17BB-4459C128E8C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05824" y="5749231"/>
              <a:ext cx="247393" cy="0"/>
            </a:xfrm>
            <a:prstGeom prst="straightConnector1">
              <a:avLst/>
            </a:prstGeom>
            <a:ln w="38100">
              <a:solidFill>
                <a:srgbClr val="3DBCDA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42863B64-6F1C-42B2-B1C1-FF26C273D49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15844" y="2862351"/>
              <a:ext cx="247393" cy="0"/>
            </a:xfrm>
            <a:prstGeom prst="straightConnector1">
              <a:avLst/>
            </a:prstGeom>
            <a:ln w="38100">
              <a:solidFill>
                <a:srgbClr val="3DBCDA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1F59579C-C65B-CC81-0FBF-69C42FA0AA21}"/>
                </a:ext>
              </a:extLst>
            </p:cNvPr>
            <p:cNvSpPr txBox="1"/>
            <p:nvPr/>
          </p:nvSpPr>
          <p:spPr>
            <a:xfrm rot="20072619">
              <a:off x="2605090" y="2852591"/>
              <a:ext cx="6906164" cy="1231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FF0000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</a:rPr>
                <a:t>EQUINE WELFARE</a:t>
              </a: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3EFF275F-BB4E-FB2C-2788-24F4D20C6B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2839" y="847813"/>
            <a:ext cx="1036410" cy="134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2606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326169-954A-4981-F992-652B3CA591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>
            <a:extLst>
              <a:ext uri="{FF2B5EF4-FFF2-40B4-BE49-F238E27FC236}">
                <a16:creationId xmlns:a16="http://schemas.microsoft.com/office/drawing/2014/main" id="{5C8730C6-4387-8A2A-1B02-D7A8D04D1C4D}"/>
              </a:ext>
            </a:extLst>
          </p:cNvPr>
          <p:cNvSpPr/>
          <p:nvPr/>
        </p:nvSpPr>
        <p:spPr>
          <a:xfrm>
            <a:off x="0" y="4093624"/>
            <a:ext cx="9305925" cy="10498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613F10-E7F3-A86C-CA06-86AB7DC93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61" y="-67286"/>
            <a:ext cx="5855183" cy="857250"/>
          </a:xfrm>
        </p:spPr>
        <p:txBody>
          <a:bodyPr>
            <a:normAutofit/>
          </a:bodyPr>
          <a:lstStyle/>
          <a:p>
            <a:r>
              <a:rPr lang="en-US" dirty="0"/>
              <a:t>We need to build trust – now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B79543B-6EFC-6102-A47B-0956B8320843}"/>
              </a:ext>
            </a:extLst>
          </p:cNvPr>
          <p:cNvGrpSpPr/>
          <p:nvPr/>
        </p:nvGrpSpPr>
        <p:grpSpPr>
          <a:xfrm>
            <a:off x="7309476" y="2531146"/>
            <a:ext cx="1705267" cy="2211884"/>
            <a:chOff x="7124508" y="1709056"/>
            <a:chExt cx="1705267" cy="2211884"/>
          </a:xfrm>
        </p:grpSpPr>
        <p:pic>
          <p:nvPicPr>
            <p:cNvPr id="29" name="Picture 4" descr="Horror endurance pictures continue to shock - Horse &amp; Hound">
              <a:extLst>
                <a:ext uri="{FF2B5EF4-FFF2-40B4-BE49-F238E27FC236}">
                  <a16:creationId xmlns:a16="http://schemas.microsoft.com/office/drawing/2014/main" id="{E559EE4C-A51B-AD10-4AFE-CEFE4D15CC3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529" t="24572" r="17192" b="15249"/>
            <a:stretch/>
          </p:blipFill>
          <p:spPr bwMode="auto">
            <a:xfrm>
              <a:off x="7124508" y="1709056"/>
              <a:ext cx="1705267" cy="15784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Horse and Hound – Farr &amp; Pursey Equine">
              <a:extLst>
                <a:ext uri="{FF2B5EF4-FFF2-40B4-BE49-F238E27FC236}">
                  <a16:creationId xmlns:a16="http://schemas.microsoft.com/office/drawing/2014/main" id="{AB621E27-6D6B-BDE7-AA9B-2C598C9DE85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987" b="36129"/>
            <a:stretch/>
          </p:blipFill>
          <p:spPr bwMode="auto">
            <a:xfrm>
              <a:off x="7408333" y="1709058"/>
              <a:ext cx="1173238" cy="2721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71EE761-E4C0-2DA3-92F2-816222204FED}"/>
                </a:ext>
              </a:extLst>
            </p:cNvPr>
            <p:cNvSpPr txBox="1"/>
            <p:nvPr/>
          </p:nvSpPr>
          <p:spPr>
            <a:xfrm>
              <a:off x="7160447" y="3274609"/>
              <a:ext cx="164293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06357A"/>
                  </a:solidFill>
                </a:rPr>
                <a:t>‘Horror endurance pictures continue to shock’</a:t>
              </a: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243CE1DC-279F-DE2B-D732-35173B36217D}"/>
              </a:ext>
            </a:extLst>
          </p:cNvPr>
          <p:cNvGrpSpPr/>
          <p:nvPr/>
        </p:nvGrpSpPr>
        <p:grpSpPr>
          <a:xfrm>
            <a:off x="4913475" y="3105996"/>
            <a:ext cx="2296341" cy="2026177"/>
            <a:chOff x="2177603" y="1459165"/>
            <a:chExt cx="2296341" cy="2026177"/>
          </a:xfrm>
        </p:grpSpPr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CAD612FD-B58F-6674-131E-CB8ABCCCCD71}"/>
                </a:ext>
              </a:extLst>
            </p:cNvPr>
            <p:cNvGrpSpPr/>
            <p:nvPr/>
          </p:nvGrpSpPr>
          <p:grpSpPr>
            <a:xfrm>
              <a:off x="2177603" y="1459165"/>
              <a:ext cx="2296341" cy="2026177"/>
              <a:chOff x="2245816" y="1085267"/>
              <a:chExt cx="2296341" cy="2026177"/>
            </a:xfrm>
          </p:grpSpPr>
          <p:pic>
            <p:nvPicPr>
              <p:cNvPr id="23" name="Picture 22" descr="A person riding a horse&#10;&#10;Description automatically generated">
                <a:extLst>
                  <a:ext uri="{FF2B5EF4-FFF2-40B4-BE49-F238E27FC236}">
                    <a16:creationId xmlns:a16="http://schemas.microsoft.com/office/drawing/2014/main" id="{2CAF69EC-B98D-87CE-D22F-E4BE62A62D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64793" y="1085267"/>
                <a:ext cx="2153062" cy="1332357"/>
              </a:xfrm>
              <a:prstGeom prst="rect">
                <a:avLst/>
              </a:prstGeom>
            </p:spPr>
          </p:pic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5B2E50F2-4645-7A13-5C13-A80302EBBBD6}"/>
                  </a:ext>
                </a:extLst>
              </p:cNvPr>
              <p:cNvSpPr txBox="1"/>
              <p:nvPr/>
            </p:nvSpPr>
            <p:spPr>
              <a:xfrm>
                <a:off x="2245816" y="2465113"/>
                <a:ext cx="229634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>
                    <a:solidFill>
                      <a:srgbClr val="06357A"/>
                    </a:solidFill>
                    <a:cs typeface="Times New Roman" panose="02020603050405020304" pitchFamily="18" charset="0"/>
                  </a:rPr>
                  <a:t>‘New equestrian abuse scandal as Olympics rider accused of hitting horse with bar’</a:t>
                </a:r>
              </a:p>
            </p:txBody>
          </p:sp>
        </p:grpSp>
        <p:pic>
          <p:nvPicPr>
            <p:cNvPr id="55" name="Picture 54" descr="A black text on a white background&#10;&#10;Description automatically generated">
              <a:extLst>
                <a:ext uri="{FF2B5EF4-FFF2-40B4-BE49-F238E27FC236}">
                  <a16:creationId xmlns:a16="http://schemas.microsoft.com/office/drawing/2014/main" id="{0A976360-F6EC-9CC0-2002-2F744A26D87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10277" y="1473349"/>
              <a:ext cx="997011" cy="211287"/>
            </a:xfrm>
            <a:prstGeom prst="rect">
              <a:avLst/>
            </a:prstGeom>
          </p:spPr>
        </p:pic>
      </p:grpSp>
      <p:grpSp>
        <p:nvGrpSpPr>
          <p:cNvPr id="1025" name="Group 1024">
            <a:extLst>
              <a:ext uri="{FF2B5EF4-FFF2-40B4-BE49-F238E27FC236}">
                <a16:creationId xmlns:a16="http://schemas.microsoft.com/office/drawing/2014/main" id="{A225F52B-0EE4-5C8C-07F0-CD7CFA70DDE7}"/>
              </a:ext>
            </a:extLst>
          </p:cNvPr>
          <p:cNvGrpSpPr/>
          <p:nvPr/>
        </p:nvGrpSpPr>
        <p:grpSpPr>
          <a:xfrm>
            <a:off x="369078" y="1102313"/>
            <a:ext cx="2341798" cy="3535956"/>
            <a:chOff x="5652747" y="-684705"/>
            <a:chExt cx="2341798" cy="3535956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E7F5C341-3C91-06B4-B270-4540614FF52F}"/>
                </a:ext>
              </a:extLst>
            </p:cNvPr>
            <p:cNvSpPr txBox="1"/>
            <p:nvPr/>
          </p:nvSpPr>
          <p:spPr>
            <a:xfrm>
              <a:off x="5741793" y="2266476"/>
              <a:ext cx="221585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06357A"/>
                  </a:solidFill>
                  <a:cs typeface="Times New Roman" panose="02020603050405020304" pitchFamily="18" charset="0"/>
                </a:rPr>
                <a:t>‘Why it might be time to stop riding horses’</a:t>
              </a:r>
            </a:p>
          </p:txBody>
        </p:sp>
        <p:grpSp>
          <p:nvGrpSpPr>
            <p:cNvPr id="1024" name="Group 1023">
              <a:extLst>
                <a:ext uri="{FF2B5EF4-FFF2-40B4-BE49-F238E27FC236}">
                  <a16:creationId xmlns:a16="http://schemas.microsoft.com/office/drawing/2014/main" id="{89029DBB-0A31-6BCB-9A1F-773390A57C2A}"/>
                </a:ext>
              </a:extLst>
            </p:cNvPr>
            <p:cNvGrpSpPr/>
            <p:nvPr/>
          </p:nvGrpSpPr>
          <p:grpSpPr>
            <a:xfrm>
              <a:off x="5652747" y="-684705"/>
              <a:ext cx="2341798" cy="2902781"/>
              <a:chOff x="5652747" y="-684705"/>
              <a:chExt cx="2341798" cy="2902781"/>
            </a:xfrm>
          </p:grpSpPr>
          <p:pic>
            <p:nvPicPr>
              <p:cNvPr id="37" name="Picture 36" descr="A magazine cover with a horse on it&#10;&#10;Description automatically generated">
                <a:extLst>
                  <a:ext uri="{FF2B5EF4-FFF2-40B4-BE49-F238E27FC236}">
                    <a16:creationId xmlns:a16="http://schemas.microsoft.com/office/drawing/2014/main" id="{912E374F-CC3A-DDF7-C312-141132E6675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170" t="12845" r="6882" b="2647"/>
              <a:stretch/>
            </p:blipFill>
            <p:spPr>
              <a:xfrm>
                <a:off x="5704900" y="-684705"/>
                <a:ext cx="2289645" cy="2902780"/>
              </a:xfrm>
              <a:prstGeom prst="rect">
                <a:avLst/>
              </a:prstGeom>
            </p:spPr>
          </p:pic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84B92189-834E-8525-00BC-4598C32B9FE8}"/>
                  </a:ext>
                </a:extLst>
              </p:cNvPr>
              <p:cNvSpPr/>
              <p:nvPr/>
            </p:nvSpPr>
            <p:spPr>
              <a:xfrm>
                <a:off x="5652747" y="-684705"/>
                <a:ext cx="62797" cy="2902781"/>
              </a:xfrm>
              <a:prstGeom prst="rect">
                <a:avLst/>
              </a:prstGeom>
              <a:solidFill>
                <a:srgbClr val="403F37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3AC5F0BD-3408-0715-B196-7B3F4EDD6692}"/>
              </a:ext>
            </a:extLst>
          </p:cNvPr>
          <p:cNvGrpSpPr/>
          <p:nvPr/>
        </p:nvGrpSpPr>
        <p:grpSpPr>
          <a:xfrm>
            <a:off x="3095767" y="812928"/>
            <a:ext cx="1834524" cy="2720551"/>
            <a:chOff x="4911323" y="1255791"/>
            <a:chExt cx="1834524" cy="2720551"/>
          </a:xfrm>
        </p:grpSpPr>
        <p:pic>
          <p:nvPicPr>
            <p:cNvPr id="30" name="Picture 29" descr="A person on a horse in a barn&#10;&#10;Description automatically generated">
              <a:extLst>
                <a:ext uri="{FF2B5EF4-FFF2-40B4-BE49-F238E27FC236}">
                  <a16:creationId xmlns:a16="http://schemas.microsoft.com/office/drawing/2014/main" id="{8215B44D-BFA2-3475-27DC-361E7E7ED03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67454" y="1255791"/>
              <a:ext cx="1722263" cy="1843978"/>
            </a:xfrm>
            <a:prstGeom prst="rect">
              <a:avLst/>
            </a:prstGeom>
          </p:spPr>
        </p:pic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80D9EB0B-BA4B-E9DC-8097-3B2E32938BD7}"/>
                </a:ext>
              </a:extLst>
            </p:cNvPr>
            <p:cNvSpPr txBox="1"/>
            <p:nvPr/>
          </p:nvSpPr>
          <p:spPr>
            <a:xfrm>
              <a:off x="4911323" y="3145345"/>
              <a:ext cx="183452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1" i="0" dirty="0">
                  <a:solidFill>
                    <a:srgbClr val="06357A"/>
                  </a:solidFill>
                  <a:effectLst/>
                </a:rPr>
                <a:t>‘Charlotte Dujardin rides into storm after decorated Olympic career’</a:t>
              </a:r>
            </a:p>
          </p:txBody>
        </p:sp>
      </p:grpSp>
      <p:sp>
        <p:nvSpPr>
          <p:cNvPr id="1026" name="Rectangle 1025">
            <a:extLst>
              <a:ext uri="{FF2B5EF4-FFF2-40B4-BE49-F238E27FC236}">
                <a16:creationId xmlns:a16="http://schemas.microsoft.com/office/drawing/2014/main" id="{B57B0E35-1D30-030A-0BD6-1FFA495A1EF7}"/>
              </a:ext>
            </a:extLst>
          </p:cNvPr>
          <p:cNvSpPr/>
          <p:nvPr/>
        </p:nvSpPr>
        <p:spPr>
          <a:xfrm>
            <a:off x="7897092" y="25398"/>
            <a:ext cx="1166848" cy="5558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EB2B7F22-1D36-D9D0-57C8-7C6E3A88DE0A}"/>
              </a:ext>
            </a:extLst>
          </p:cNvPr>
          <p:cNvGrpSpPr/>
          <p:nvPr/>
        </p:nvGrpSpPr>
        <p:grpSpPr>
          <a:xfrm>
            <a:off x="5717766" y="170622"/>
            <a:ext cx="2281539" cy="2184895"/>
            <a:chOff x="6698366" y="89304"/>
            <a:chExt cx="2281539" cy="2184895"/>
          </a:xfrm>
        </p:grpSpPr>
        <p:pic>
          <p:nvPicPr>
            <p:cNvPr id="20" name="Picture 19" descr="A group of people in pink shirts&#10;&#10;Description automatically generated">
              <a:extLst>
                <a:ext uri="{FF2B5EF4-FFF2-40B4-BE49-F238E27FC236}">
                  <a16:creationId xmlns:a16="http://schemas.microsoft.com/office/drawing/2014/main" id="{7F78266F-E2EB-6A5F-B7BE-3D1F123F66B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07"/>
            <a:stretch/>
          </p:blipFill>
          <p:spPr>
            <a:xfrm>
              <a:off x="6750519" y="89304"/>
              <a:ext cx="2229386" cy="1728359"/>
            </a:xfrm>
            <a:prstGeom prst="rect">
              <a:avLst/>
            </a:prstGeom>
          </p:spPr>
        </p:pic>
        <p:pic>
          <p:nvPicPr>
            <p:cNvPr id="50" name="Picture 49" descr="A black and red logo&#10;&#10;Description automatically generated">
              <a:extLst>
                <a:ext uri="{FF2B5EF4-FFF2-40B4-BE49-F238E27FC236}">
                  <a16:creationId xmlns:a16="http://schemas.microsoft.com/office/drawing/2014/main" id="{637325A0-0395-24C4-42C1-C66A6BFC9E1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4553" y="103333"/>
              <a:ext cx="1701318" cy="272211"/>
            </a:xfrm>
            <a:prstGeom prst="rect">
              <a:avLst/>
            </a:prstGeom>
          </p:spPr>
        </p:pic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A4C4F859-C33B-A230-155C-B0B76285A688}"/>
                </a:ext>
              </a:extLst>
            </p:cNvPr>
            <p:cNvSpPr txBox="1"/>
            <p:nvPr/>
          </p:nvSpPr>
          <p:spPr>
            <a:xfrm>
              <a:off x="6698366" y="1812534"/>
              <a:ext cx="22293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06357A"/>
                  </a:solidFill>
                  <a:cs typeface="Times New Roman" panose="02020603050405020304" pitchFamily="18" charset="0"/>
                </a:rPr>
                <a:t>‘How many horses died at the Grand National 2023?’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840878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A71761-7AC9-35AA-0C57-38FC1A4278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>
            <a:extLst>
              <a:ext uri="{FF2B5EF4-FFF2-40B4-BE49-F238E27FC236}">
                <a16:creationId xmlns:a16="http://schemas.microsoft.com/office/drawing/2014/main" id="{9400237A-0C62-F05D-93F2-0B99FA6D9EB9}"/>
              </a:ext>
            </a:extLst>
          </p:cNvPr>
          <p:cNvSpPr/>
          <p:nvPr/>
        </p:nvSpPr>
        <p:spPr>
          <a:xfrm>
            <a:off x="4238783" y="2862838"/>
            <a:ext cx="603316" cy="3420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5D4B9E22-D943-3356-B511-E5A55069D983}"/>
              </a:ext>
            </a:extLst>
          </p:cNvPr>
          <p:cNvSpPr/>
          <p:nvPr/>
        </p:nvSpPr>
        <p:spPr>
          <a:xfrm>
            <a:off x="4144305" y="1723557"/>
            <a:ext cx="603316" cy="3420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57C0592-875F-BCB1-3283-8FFC4A07A261}"/>
              </a:ext>
            </a:extLst>
          </p:cNvPr>
          <p:cNvSpPr/>
          <p:nvPr/>
        </p:nvSpPr>
        <p:spPr>
          <a:xfrm>
            <a:off x="0" y="4093624"/>
            <a:ext cx="9305925" cy="10498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FE71BA33-0910-3645-D7A8-CE7828A70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61" y="-67286"/>
            <a:ext cx="5855183" cy="857250"/>
          </a:xfrm>
        </p:spPr>
        <p:txBody>
          <a:bodyPr>
            <a:normAutofit/>
          </a:bodyPr>
          <a:lstStyle/>
          <a:p>
            <a:r>
              <a:rPr lang="en-US" dirty="0"/>
              <a:t>We need to build trust – now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D45C6EB-94AD-7C6F-7973-29880434BA09}"/>
              </a:ext>
            </a:extLst>
          </p:cNvPr>
          <p:cNvGrpSpPr/>
          <p:nvPr/>
        </p:nvGrpSpPr>
        <p:grpSpPr>
          <a:xfrm>
            <a:off x="369078" y="1102313"/>
            <a:ext cx="2341798" cy="3535956"/>
            <a:chOff x="5652747" y="-684705"/>
            <a:chExt cx="2341798" cy="3535956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96B631C-01C0-E3F0-F269-FD92877C337A}"/>
                </a:ext>
              </a:extLst>
            </p:cNvPr>
            <p:cNvSpPr txBox="1"/>
            <p:nvPr/>
          </p:nvSpPr>
          <p:spPr>
            <a:xfrm>
              <a:off x="5741793" y="2266476"/>
              <a:ext cx="221585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06357A"/>
                  </a:solidFill>
                  <a:cs typeface="Times New Roman" panose="02020603050405020304" pitchFamily="18" charset="0"/>
                </a:rPr>
                <a:t>‘Why it might be time to stop riding horses’</a:t>
              </a:r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C0109F10-BDDA-37A0-277E-AD7BDEBFEAB3}"/>
                </a:ext>
              </a:extLst>
            </p:cNvPr>
            <p:cNvGrpSpPr/>
            <p:nvPr/>
          </p:nvGrpSpPr>
          <p:grpSpPr>
            <a:xfrm>
              <a:off x="5652747" y="-684705"/>
              <a:ext cx="2341798" cy="2902781"/>
              <a:chOff x="5652747" y="-684705"/>
              <a:chExt cx="2341798" cy="2902781"/>
            </a:xfrm>
          </p:grpSpPr>
          <p:pic>
            <p:nvPicPr>
              <p:cNvPr id="23" name="Picture 22" descr="A magazine cover with a horse on it&#10;&#10;Description automatically generated">
                <a:extLst>
                  <a:ext uri="{FF2B5EF4-FFF2-40B4-BE49-F238E27FC236}">
                    <a16:creationId xmlns:a16="http://schemas.microsoft.com/office/drawing/2014/main" id="{D4304B8D-F25C-FE77-4A9C-E8EE64E84B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170" t="12845" r="6882" b="2647"/>
              <a:stretch/>
            </p:blipFill>
            <p:spPr>
              <a:xfrm>
                <a:off x="5704900" y="-684705"/>
                <a:ext cx="2289645" cy="2902780"/>
              </a:xfrm>
              <a:prstGeom prst="rect">
                <a:avLst/>
              </a:prstGeom>
            </p:spPr>
          </p:pic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2C99B846-A90E-4D6C-05EB-52D66BCF94B8}"/>
                  </a:ext>
                </a:extLst>
              </p:cNvPr>
              <p:cNvSpPr/>
              <p:nvPr/>
            </p:nvSpPr>
            <p:spPr>
              <a:xfrm>
                <a:off x="5652747" y="-684705"/>
                <a:ext cx="62797" cy="2902781"/>
              </a:xfrm>
              <a:prstGeom prst="rect">
                <a:avLst/>
              </a:prstGeom>
              <a:solidFill>
                <a:srgbClr val="403F37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id="{2CC175FD-BBC6-5FE3-9C6A-BD7BC067E848}"/>
              </a:ext>
            </a:extLst>
          </p:cNvPr>
          <p:cNvSpPr/>
          <p:nvPr/>
        </p:nvSpPr>
        <p:spPr>
          <a:xfrm>
            <a:off x="4125197" y="4102290"/>
            <a:ext cx="3733172" cy="6865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E937F7A6-1D02-D870-B9E9-68459441F74D}"/>
              </a:ext>
            </a:extLst>
          </p:cNvPr>
          <p:cNvSpPr/>
          <p:nvPr/>
        </p:nvSpPr>
        <p:spPr>
          <a:xfrm>
            <a:off x="5749359" y="3211934"/>
            <a:ext cx="603316" cy="3420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F98058F0-68AD-FEF0-6D51-B5FD0BC98160}"/>
              </a:ext>
            </a:extLst>
          </p:cNvPr>
          <p:cNvSpPr/>
          <p:nvPr/>
        </p:nvSpPr>
        <p:spPr>
          <a:xfrm>
            <a:off x="5654881" y="2072653"/>
            <a:ext cx="603316" cy="3420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14E9B39-CE37-C66A-1B7A-77DEA95844B8}"/>
              </a:ext>
            </a:extLst>
          </p:cNvPr>
          <p:cNvSpPr txBox="1"/>
          <p:nvPr/>
        </p:nvSpPr>
        <p:spPr>
          <a:xfrm>
            <a:off x="5033596" y="1425039"/>
            <a:ext cx="2449201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6357A"/>
                </a:solidFill>
              </a:rPr>
              <a:t>Trust in horse sports, overall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9E57A39-193F-61EF-54BB-6220EA0FBE2F}"/>
              </a:ext>
            </a:extLst>
          </p:cNvPr>
          <p:cNvGrpSpPr/>
          <p:nvPr/>
        </p:nvGrpSpPr>
        <p:grpSpPr>
          <a:xfrm>
            <a:off x="3036167" y="2226053"/>
            <a:ext cx="5686602" cy="1235523"/>
            <a:chOff x="480058" y="532587"/>
            <a:chExt cx="3563122" cy="810960"/>
          </a:xfrm>
        </p:grpSpPr>
        <p:pic>
          <p:nvPicPr>
            <p:cNvPr id="4" name="Picture 3" descr="A graph of different colors and numbers&#10;&#10;Description automatically generated with medium confidence">
              <a:extLst>
                <a:ext uri="{FF2B5EF4-FFF2-40B4-BE49-F238E27FC236}">
                  <a16:creationId xmlns:a16="http://schemas.microsoft.com/office/drawing/2014/main" id="{13824AB7-A9FE-5958-3C8A-6C26B27456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38450" r="51946" b="36607"/>
            <a:stretch/>
          </p:blipFill>
          <p:spPr>
            <a:xfrm>
              <a:off x="480058" y="532587"/>
              <a:ext cx="3563122" cy="810510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0B6D21C-467A-7B69-6694-3211F9230FCE}"/>
                </a:ext>
              </a:extLst>
            </p:cNvPr>
            <p:cNvSpPr/>
            <p:nvPr/>
          </p:nvSpPr>
          <p:spPr>
            <a:xfrm>
              <a:off x="2135593" y="1001530"/>
              <a:ext cx="603316" cy="3420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F41E3B34-E493-F910-B32A-8C8C7D737A94}"/>
              </a:ext>
            </a:extLst>
          </p:cNvPr>
          <p:cNvGrpSpPr/>
          <p:nvPr/>
        </p:nvGrpSpPr>
        <p:grpSpPr>
          <a:xfrm>
            <a:off x="6086949" y="2830766"/>
            <a:ext cx="99339" cy="993022"/>
            <a:chOff x="4506443" y="2686750"/>
            <a:chExt cx="99339" cy="993022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8B9F40B1-F8D5-9479-7C02-23E333C63A17}"/>
                </a:ext>
              </a:extLst>
            </p:cNvPr>
            <p:cNvCxnSpPr>
              <a:cxnSpLocks/>
            </p:cNvCxnSpPr>
            <p:nvPr/>
          </p:nvCxnSpPr>
          <p:spPr>
            <a:xfrm>
              <a:off x="4556113" y="3170130"/>
              <a:ext cx="0" cy="50964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51110506-F33B-1131-444B-ADFEE0B90C83}"/>
                </a:ext>
              </a:extLst>
            </p:cNvPr>
            <p:cNvGrpSpPr/>
            <p:nvPr/>
          </p:nvGrpSpPr>
          <p:grpSpPr>
            <a:xfrm>
              <a:off x="4506443" y="2686750"/>
              <a:ext cx="99339" cy="546983"/>
              <a:chOff x="2551887" y="2753011"/>
              <a:chExt cx="99339" cy="546983"/>
            </a:xfrm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2B33596A-7272-1C49-6CA7-C43F33560B6A}"/>
                  </a:ext>
                </a:extLst>
              </p:cNvPr>
              <p:cNvSpPr/>
              <p:nvPr/>
            </p:nvSpPr>
            <p:spPr>
              <a:xfrm>
                <a:off x="2551887" y="3200655"/>
                <a:ext cx="99339" cy="99339"/>
              </a:xfrm>
              <a:prstGeom prst="ellipse">
                <a:avLst/>
              </a:prstGeom>
              <a:solidFill>
                <a:srgbClr val="06357A"/>
              </a:solidFill>
              <a:ln>
                <a:solidFill>
                  <a:srgbClr val="06357A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" name="Straight Arrow Connector 9">
                <a:extLst>
                  <a:ext uri="{FF2B5EF4-FFF2-40B4-BE49-F238E27FC236}">
                    <a16:creationId xmlns:a16="http://schemas.microsoft.com/office/drawing/2014/main" id="{4ED3E6DE-99F6-5443-4F44-01E390FC42B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601557" y="2753011"/>
                <a:ext cx="0" cy="546983"/>
              </a:xfrm>
              <a:prstGeom prst="straightConnector1">
                <a:avLst/>
              </a:prstGeom>
              <a:ln w="28575">
                <a:solidFill>
                  <a:srgbClr val="06357A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1" name="Picture 10" descr="A graph of different colors and numbers&#10;&#10;Description automatically generated with medium confidence">
            <a:extLst>
              <a:ext uri="{FF2B5EF4-FFF2-40B4-BE49-F238E27FC236}">
                <a16:creationId xmlns:a16="http://schemas.microsoft.com/office/drawing/2014/main" id="{C16EC436-C57C-0EC7-3ED1-6B59A2B5474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4194" r="51946" b="23428"/>
          <a:stretch/>
        </p:blipFill>
        <p:spPr>
          <a:xfrm>
            <a:off x="3085090" y="3507459"/>
            <a:ext cx="5600786" cy="67857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FD039EB-65E7-DB2B-63B8-BE0322C57F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9995" y="749899"/>
            <a:ext cx="1036410" cy="134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621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2700000">
                                      <p:cBhvr>
                                        <p:cTn id="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2087" y="1309933"/>
            <a:ext cx="7098263" cy="973137"/>
          </a:xfrm>
        </p:spPr>
        <p:txBody>
          <a:bodyPr/>
          <a:lstStyle/>
          <a:p>
            <a:r>
              <a:rPr lang="en-GB" sz="3600" dirty="0"/>
              <a:t>Public perception of horses in sport</a:t>
            </a:r>
            <a:endParaRPr lang="en-GB" sz="3600" dirty="0">
              <a:cs typeface="Calibri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2087" y="2571750"/>
            <a:ext cx="5288632" cy="1314450"/>
          </a:xfrm>
        </p:spPr>
        <p:txBody>
          <a:bodyPr>
            <a:normAutofit/>
          </a:bodyPr>
          <a:lstStyle/>
          <a:p>
            <a:r>
              <a:rPr lang="en-GB" dirty="0"/>
              <a:t>Roly Owers MRCVS</a:t>
            </a:r>
          </a:p>
          <a:p>
            <a:r>
              <a:rPr lang="en-GB" dirty="0"/>
              <a:t>World Horse Welfare</a:t>
            </a:r>
          </a:p>
        </p:txBody>
      </p:sp>
    </p:spTree>
    <p:extLst>
      <p:ext uri="{BB962C8B-B14F-4D97-AF65-F5344CB8AC3E}">
        <p14:creationId xmlns:p14="http://schemas.microsoft.com/office/powerpoint/2010/main" val="2186506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9D4FA-7180-4E8C-87F2-400E9E8C6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195" y="97998"/>
            <a:ext cx="7163956" cy="857250"/>
          </a:xfrm>
        </p:spPr>
        <p:txBody>
          <a:bodyPr>
            <a:normAutofit fontScale="90000"/>
          </a:bodyPr>
          <a:lstStyle/>
          <a:p>
            <a:r>
              <a:rPr lang="en-US" dirty="0"/>
              <a:t>Perceptions of UK public and ‘horse people’ re the use of horses in sport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29F33F-4C57-4093-B6D0-06BCEC002CC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6483" y="4061173"/>
            <a:ext cx="3441042" cy="300561"/>
          </a:xfrm>
        </p:spPr>
        <p:txBody>
          <a:bodyPr anchor="t"/>
          <a:lstStyle/>
          <a:p>
            <a:pPr marL="53975">
              <a:spcBef>
                <a:spcPts val="0"/>
              </a:spcBef>
              <a:spcAft>
                <a:spcPts val="1600"/>
              </a:spcAft>
            </a:pPr>
            <a:r>
              <a:rPr lang="en-GB" sz="1000" dirty="0">
                <a:solidFill>
                  <a:schemeClr val="tx2"/>
                </a:solidFill>
              </a:rPr>
              <a:t>YouGov research conducted in UK 29–30 May, 2024; N=4,195</a:t>
            </a: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5F7383E0-FF0E-E248-93CA-C2E6BCA4D088}"/>
              </a:ext>
            </a:extLst>
          </p:cNvPr>
          <p:cNvGrpSpPr/>
          <p:nvPr/>
        </p:nvGrpSpPr>
        <p:grpSpPr>
          <a:xfrm>
            <a:off x="5181915" y="975497"/>
            <a:ext cx="2126974" cy="2514402"/>
            <a:chOff x="5433796" y="735521"/>
            <a:chExt cx="2126974" cy="2514402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F05E3AA9-703D-3043-9466-96F4399B38C2}"/>
                </a:ext>
              </a:extLst>
            </p:cNvPr>
            <p:cNvGrpSpPr/>
            <p:nvPr/>
          </p:nvGrpSpPr>
          <p:grpSpPr>
            <a:xfrm>
              <a:off x="6054473" y="2154305"/>
              <a:ext cx="1079046" cy="388386"/>
              <a:chOff x="6119262" y="2034073"/>
              <a:chExt cx="1079046" cy="388386"/>
            </a:xfrm>
          </p:grpSpPr>
          <p:pic>
            <p:nvPicPr>
              <p:cNvPr id="5" name="Graphic 4" descr="Man outline">
                <a:extLst>
                  <a:ext uri="{FF2B5EF4-FFF2-40B4-BE49-F238E27FC236}">
                    <a16:creationId xmlns:a16="http://schemas.microsoft.com/office/drawing/2014/main" id="{47226AB1-9CA3-6641-AAFD-63F2CB2F615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6809922" y="2034073"/>
                <a:ext cx="388386" cy="388386"/>
              </a:xfrm>
              <a:prstGeom prst="rect">
                <a:avLst/>
              </a:prstGeom>
            </p:spPr>
          </p:pic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23C1D20B-D7F8-664D-AEB8-C2897890632D}"/>
                  </a:ext>
                </a:extLst>
              </p:cNvPr>
              <p:cNvGrpSpPr/>
              <p:nvPr/>
            </p:nvGrpSpPr>
            <p:grpSpPr>
              <a:xfrm>
                <a:off x="6119262" y="2034073"/>
                <a:ext cx="900858" cy="388386"/>
                <a:chOff x="6119262" y="2034073"/>
                <a:chExt cx="900858" cy="388386"/>
              </a:xfrm>
            </p:grpSpPr>
            <p:pic>
              <p:nvPicPr>
                <p:cNvPr id="34" name="Graphic 33" descr="Man outline">
                  <a:extLst>
                    <a:ext uri="{FF2B5EF4-FFF2-40B4-BE49-F238E27FC236}">
                      <a16:creationId xmlns:a16="http://schemas.microsoft.com/office/drawing/2014/main" id="{DCB5BFB1-1F5C-7643-8C38-82AEA8AE229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119262" y="2034073"/>
                  <a:ext cx="388386" cy="388386"/>
                </a:xfrm>
                <a:prstGeom prst="rect">
                  <a:avLst/>
                </a:prstGeom>
              </p:spPr>
            </p:pic>
            <p:pic>
              <p:nvPicPr>
                <p:cNvPr id="35" name="Graphic 34" descr="Man outline">
                  <a:extLst>
                    <a:ext uri="{FF2B5EF4-FFF2-40B4-BE49-F238E27FC236}">
                      <a16:creationId xmlns:a16="http://schemas.microsoft.com/office/drawing/2014/main" id="{1AC50A75-D096-7D4E-A340-2400CB70402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631734" y="2034073"/>
                  <a:ext cx="388386" cy="388386"/>
                </a:xfrm>
                <a:prstGeom prst="rect">
                  <a:avLst/>
                </a:prstGeom>
              </p:spPr>
            </p:pic>
            <p:pic>
              <p:nvPicPr>
                <p:cNvPr id="37" name="Graphic 36" descr="Man outline">
                  <a:extLst>
                    <a:ext uri="{FF2B5EF4-FFF2-40B4-BE49-F238E27FC236}">
                      <a16:creationId xmlns:a16="http://schemas.microsoft.com/office/drawing/2014/main" id="{F41295CE-52B5-6449-B947-1AC7313A2DE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293434" y="2034073"/>
                  <a:ext cx="388386" cy="388386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A01A94C3-5B81-F648-8EEA-FDC2760C8797}"/>
                </a:ext>
              </a:extLst>
            </p:cNvPr>
            <p:cNvGrpSpPr/>
            <p:nvPr/>
          </p:nvGrpSpPr>
          <p:grpSpPr>
            <a:xfrm>
              <a:off x="6072321" y="1412303"/>
              <a:ext cx="1066089" cy="388386"/>
              <a:chOff x="7592393" y="2904930"/>
              <a:chExt cx="1066089" cy="388386"/>
            </a:xfrm>
          </p:grpSpPr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56C4B1F6-5B30-D047-A6E2-6C15B58544B6}"/>
                  </a:ext>
                </a:extLst>
              </p:cNvPr>
              <p:cNvGrpSpPr/>
              <p:nvPr/>
            </p:nvGrpSpPr>
            <p:grpSpPr>
              <a:xfrm>
                <a:off x="7757236" y="2904930"/>
                <a:ext cx="901246" cy="388386"/>
                <a:chOff x="6322462" y="2034073"/>
                <a:chExt cx="901246" cy="388386"/>
              </a:xfrm>
            </p:grpSpPr>
            <p:pic>
              <p:nvPicPr>
                <p:cNvPr id="40" name="Graphic 39" descr="Man outline">
                  <a:extLst>
                    <a:ext uri="{FF2B5EF4-FFF2-40B4-BE49-F238E27FC236}">
                      <a16:creationId xmlns:a16="http://schemas.microsoft.com/office/drawing/2014/main" id="{1BDC0204-9C75-604D-917C-55DD7E849EE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835322" y="2034073"/>
                  <a:ext cx="388386" cy="388386"/>
                </a:xfrm>
                <a:prstGeom prst="rect">
                  <a:avLst/>
                </a:prstGeom>
              </p:spPr>
            </p:pic>
            <p:grpSp>
              <p:nvGrpSpPr>
                <p:cNvPr id="44" name="Group 43">
                  <a:extLst>
                    <a:ext uri="{FF2B5EF4-FFF2-40B4-BE49-F238E27FC236}">
                      <a16:creationId xmlns:a16="http://schemas.microsoft.com/office/drawing/2014/main" id="{FD0848E5-EC78-464E-BE7E-AB6061CEFB5E}"/>
                    </a:ext>
                  </a:extLst>
                </p:cNvPr>
                <p:cNvGrpSpPr/>
                <p:nvPr/>
              </p:nvGrpSpPr>
              <p:grpSpPr>
                <a:xfrm>
                  <a:off x="6322462" y="2034073"/>
                  <a:ext cx="727401" cy="388386"/>
                  <a:chOff x="6322462" y="2034073"/>
                  <a:chExt cx="727401" cy="388386"/>
                </a:xfrm>
              </p:grpSpPr>
              <p:pic>
                <p:nvPicPr>
                  <p:cNvPr id="45" name="Graphic 44" descr="Man outline">
                    <a:extLst>
                      <a:ext uri="{FF2B5EF4-FFF2-40B4-BE49-F238E27FC236}">
                        <a16:creationId xmlns:a16="http://schemas.microsoft.com/office/drawing/2014/main" id="{024F1668-D654-F049-B665-9924FAC40D3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6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322462" y="2034073"/>
                    <a:ext cx="388386" cy="388386"/>
                  </a:xfrm>
                  <a:prstGeom prst="rect">
                    <a:avLst/>
                  </a:prstGeom>
                </p:spPr>
              </p:pic>
              <p:pic>
                <p:nvPicPr>
                  <p:cNvPr id="47" name="Graphic 46" descr="Man outline">
                    <a:extLst>
                      <a:ext uri="{FF2B5EF4-FFF2-40B4-BE49-F238E27FC236}">
                        <a16:creationId xmlns:a16="http://schemas.microsoft.com/office/drawing/2014/main" id="{F24A4816-D808-D747-B203-6D1EAE96186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6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661477" y="2034073"/>
                    <a:ext cx="388386" cy="388386"/>
                  </a:xfrm>
                  <a:prstGeom prst="rect">
                    <a:avLst/>
                  </a:prstGeom>
                </p:spPr>
              </p:pic>
              <p:pic>
                <p:nvPicPr>
                  <p:cNvPr id="48" name="Graphic 47" descr="Man outline">
                    <a:extLst>
                      <a:ext uri="{FF2B5EF4-FFF2-40B4-BE49-F238E27FC236}">
                        <a16:creationId xmlns:a16="http://schemas.microsoft.com/office/drawing/2014/main" id="{8C0F7744-A541-3C44-B27D-EDC268599F9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6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496634" y="2034073"/>
                    <a:ext cx="388386" cy="388386"/>
                  </a:xfrm>
                  <a:prstGeom prst="rect">
                    <a:avLst/>
                  </a:prstGeom>
                </p:spPr>
              </p:pic>
            </p:grpSp>
          </p:grpSp>
          <p:pic>
            <p:nvPicPr>
              <p:cNvPr id="49" name="Graphic 48" descr="Man outline">
                <a:extLst>
                  <a:ext uri="{FF2B5EF4-FFF2-40B4-BE49-F238E27FC236}">
                    <a16:creationId xmlns:a16="http://schemas.microsoft.com/office/drawing/2014/main" id="{56D795AC-E6B4-A445-AA94-720F739925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7592393" y="2904930"/>
                <a:ext cx="388386" cy="388386"/>
              </a:xfrm>
              <a:prstGeom prst="rect">
                <a:avLst/>
              </a:prstGeom>
            </p:spPr>
          </p:pic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9ADDE226-C9D6-6242-A1EB-B90986B4AC2A}"/>
                </a:ext>
              </a:extLst>
            </p:cNvPr>
            <p:cNvGrpSpPr/>
            <p:nvPr/>
          </p:nvGrpSpPr>
          <p:grpSpPr>
            <a:xfrm>
              <a:off x="6058654" y="2859224"/>
              <a:ext cx="1078802" cy="390699"/>
              <a:chOff x="7525746" y="1296839"/>
              <a:chExt cx="1078802" cy="390699"/>
            </a:xfrm>
          </p:grpSpPr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2971AAED-05AF-9C42-BDAF-A79E3AD17EBA}"/>
                  </a:ext>
                </a:extLst>
              </p:cNvPr>
              <p:cNvGrpSpPr/>
              <p:nvPr/>
            </p:nvGrpSpPr>
            <p:grpSpPr>
              <a:xfrm>
                <a:off x="7525746" y="1296839"/>
                <a:ext cx="912524" cy="390699"/>
                <a:chOff x="6107984" y="2031760"/>
                <a:chExt cx="912524" cy="390699"/>
              </a:xfrm>
            </p:grpSpPr>
            <p:pic>
              <p:nvPicPr>
                <p:cNvPr id="51" name="Graphic 50" descr="Man outline">
                  <a:extLst>
                    <a:ext uri="{FF2B5EF4-FFF2-40B4-BE49-F238E27FC236}">
                      <a16:creationId xmlns:a16="http://schemas.microsoft.com/office/drawing/2014/main" id="{E335AB97-382A-9143-9504-93E2BE1A26E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632122" y="2034073"/>
                  <a:ext cx="388386" cy="388386"/>
                </a:xfrm>
                <a:prstGeom prst="rect">
                  <a:avLst/>
                </a:prstGeom>
              </p:spPr>
            </p:pic>
            <p:grpSp>
              <p:nvGrpSpPr>
                <p:cNvPr id="52" name="Group 51">
                  <a:extLst>
                    <a:ext uri="{FF2B5EF4-FFF2-40B4-BE49-F238E27FC236}">
                      <a16:creationId xmlns:a16="http://schemas.microsoft.com/office/drawing/2014/main" id="{CFE73ABA-8136-E544-B1BF-F62FFF3B5478}"/>
                    </a:ext>
                  </a:extLst>
                </p:cNvPr>
                <p:cNvGrpSpPr/>
                <p:nvPr/>
              </p:nvGrpSpPr>
              <p:grpSpPr>
                <a:xfrm>
                  <a:off x="6107984" y="2031760"/>
                  <a:ext cx="558342" cy="390699"/>
                  <a:chOff x="6107984" y="2031760"/>
                  <a:chExt cx="558342" cy="390699"/>
                </a:xfrm>
              </p:grpSpPr>
              <p:pic>
                <p:nvPicPr>
                  <p:cNvPr id="53" name="Graphic 52" descr="Man outline">
                    <a:extLst>
                      <a:ext uri="{FF2B5EF4-FFF2-40B4-BE49-F238E27FC236}">
                        <a16:creationId xmlns:a16="http://schemas.microsoft.com/office/drawing/2014/main" id="{BB1DE055-26E8-094E-B1E3-EB506D6036A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6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107984" y="2034073"/>
                    <a:ext cx="388386" cy="388386"/>
                  </a:xfrm>
                  <a:prstGeom prst="rect">
                    <a:avLst/>
                  </a:prstGeom>
                </p:spPr>
              </p:pic>
              <p:pic>
                <p:nvPicPr>
                  <p:cNvPr id="55" name="Graphic 54" descr="Man outline">
                    <a:extLst>
                      <a:ext uri="{FF2B5EF4-FFF2-40B4-BE49-F238E27FC236}">
                        <a16:creationId xmlns:a16="http://schemas.microsoft.com/office/drawing/2014/main" id="{BDEDB17D-1BA0-B642-B5A0-056E5DC7DC7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6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77940" y="2031760"/>
                    <a:ext cx="388386" cy="388386"/>
                  </a:xfrm>
                  <a:prstGeom prst="rect">
                    <a:avLst/>
                  </a:prstGeom>
                </p:spPr>
              </p:pic>
            </p:grpSp>
          </p:grpSp>
          <p:pic>
            <p:nvPicPr>
              <p:cNvPr id="57" name="Graphic 56" descr="Man outline">
                <a:extLst>
                  <a:ext uri="{FF2B5EF4-FFF2-40B4-BE49-F238E27FC236}">
                    <a16:creationId xmlns:a16="http://schemas.microsoft.com/office/drawing/2014/main" id="{72BAFCC9-2FD4-4743-9656-F350A0C391D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8216162" y="1299152"/>
                <a:ext cx="388386" cy="388386"/>
              </a:xfrm>
              <a:prstGeom prst="rect">
                <a:avLst/>
              </a:prstGeom>
            </p:spPr>
          </p:pic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19BEA38-9AD5-CA4E-A921-563D49C1A35C}"/>
                </a:ext>
              </a:extLst>
            </p:cNvPr>
            <p:cNvSpPr txBox="1"/>
            <p:nvPr/>
          </p:nvSpPr>
          <p:spPr>
            <a:xfrm>
              <a:off x="5433796" y="735521"/>
              <a:ext cx="212697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6357A"/>
                  </a:solidFill>
                </a:rPr>
                <a:t>Representative sample of public</a:t>
              </a:r>
            </a:p>
          </p:txBody>
        </p:sp>
      </p:grp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33B2901-69A9-544F-B83C-87596F9F134B}"/>
              </a:ext>
            </a:extLst>
          </p:cNvPr>
          <p:cNvCxnSpPr/>
          <p:nvPr/>
        </p:nvCxnSpPr>
        <p:spPr>
          <a:xfrm>
            <a:off x="3101788" y="2996623"/>
            <a:ext cx="216049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FAA118F-DAC0-9340-9084-0BD6B57EA270}"/>
              </a:ext>
            </a:extLst>
          </p:cNvPr>
          <p:cNvGrpSpPr/>
          <p:nvPr/>
        </p:nvGrpSpPr>
        <p:grpSpPr>
          <a:xfrm>
            <a:off x="6144632" y="2396091"/>
            <a:ext cx="388386" cy="388386"/>
            <a:chOff x="6836595" y="2250871"/>
            <a:chExt cx="388386" cy="388386"/>
          </a:xfrm>
        </p:grpSpPr>
        <p:pic>
          <p:nvPicPr>
            <p:cNvPr id="95" name="Graphic 94" descr="Man outline">
              <a:extLst>
                <a:ext uri="{FF2B5EF4-FFF2-40B4-BE49-F238E27FC236}">
                  <a16:creationId xmlns:a16="http://schemas.microsoft.com/office/drawing/2014/main" id="{8AAF52C8-D30D-C940-8F5A-F768896085A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836595" y="2250871"/>
              <a:ext cx="388386" cy="388386"/>
            </a:xfrm>
            <a:prstGeom prst="rect">
              <a:avLst/>
            </a:prstGeom>
          </p:spPr>
        </p:pic>
        <p:pic>
          <p:nvPicPr>
            <p:cNvPr id="96" name="Graphic 95" descr="Man outline">
              <a:extLst>
                <a:ext uri="{FF2B5EF4-FFF2-40B4-BE49-F238E27FC236}">
                  <a16:creationId xmlns:a16="http://schemas.microsoft.com/office/drawing/2014/main" id="{31DC6CE3-0444-7843-B3E1-3D5E999B6C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60184" r="-1"/>
            <a:stretch/>
          </p:blipFill>
          <p:spPr>
            <a:xfrm>
              <a:off x="7069948" y="2250871"/>
              <a:ext cx="154644" cy="388386"/>
            </a:xfrm>
            <a:prstGeom prst="rect">
              <a:avLst/>
            </a:prstGeom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BB35E4D-9B16-7E41-877D-A469EEF43F7A}"/>
              </a:ext>
            </a:extLst>
          </p:cNvPr>
          <p:cNvGrpSpPr/>
          <p:nvPr/>
        </p:nvGrpSpPr>
        <p:grpSpPr>
          <a:xfrm>
            <a:off x="6147807" y="3097487"/>
            <a:ext cx="388386" cy="391812"/>
            <a:chOff x="7094765" y="3009398"/>
            <a:chExt cx="388386" cy="391812"/>
          </a:xfrm>
        </p:grpSpPr>
        <p:pic>
          <p:nvPicPr>
            <p:cNvPr id="100" name="Graphic 99" descr="Man outline">
              <a:extLst>
                <a:ext uri="{FF2B5EF4-FFF2-40B4-BE49-F238E27FC236}">
                  <a16:creationId xmlns:a16="http://schemas.microsoft.com/office/drawing/2014/main" id="{AE658756-9233-C148-9943-77FE85A877C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094765" y="3012824"/>
              <a:ext cx="388386" cy="388386"/>
            </a:xfrm>
            <a:prstGeom prst="rect">
              <a:avLst/>
            </a:prstGeom>
          </p:spPr>
        </p:pic>
        <p:pic>
          <p:nvPicPr>
            <p:cNvPr id="99" name="Graphic 98" descr="Man outline">
              <a:extLst>
                <a:ext uri="{FF2B5EF4-FFF2-40B4-BE49-F238E27FC236}">
                  <a16:creationId xmlns:a16="http://schemas.microsoft.com/office/drawing/2014/main" id="{251D8E60-13B5-CB4F-9585-DF5C67BE3E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r="58134"/>
            <a:stretch/>
          </p:blipFill>
          <p:spPr>
            <a:xfrm>
              <a:off x="7095733" y="3009398"/>
              <a:ext cx="162600" cy="388386"/>
            </a:xfrm>
            <a:prstGeom prst="rect">
              <a:avLst/>
            </a:prstGeom>
          </p:spPr>
        </p:pic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06A46D1F-0126-5247-AF85-528C6158A22B}"/>
              </a:ext>
            </a:extLst>
          </p:cNvPr>
          <p:cNvSpPr txBox="1"/>
          <p:nvPr/>
        </p:nvSpPr>
        <p:spPr>
          <a:xfrm>
            <a:off x="-45817" y="1552742"/>
            <a:ext cx="3071905" cy="201593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srgbClr val="06357A"/>
                </a:solidFill>
              </a:rPr>
              <a:t>I do not support the continued involvement of horses in sport in any circumstances</a:t>
            </a:r>
          </a:p>
          <a:p>
            <a:pPr algn="r"/>
            <a:endParaRPr lang="en-US" sz="2600" dirty="0">
              <a:solidFill>
                <a:srgbClr val="06357A"/>
              </a:solidFill>
            </a:endParaRPr>
          </a:p>
          <a:p>
            <a:pPr algn="r"/>
            <a:r>
              <a:rPr lang="en-US" sz="1200" dirty="0">
                <a:solidFill>
                  <a:srgbClr val="06357A"/>
                </a:solidFill>
              </a:rPr>
              <a:t>I support the continued involvement of horses in sport only if their welfare improves</a:t>
            </a:r>
          </a:p>
          <a:p>
            <a:pPr algn="r"/>
            <a:endParaRPr lang="en-US" sz="2600" dirty="0">
              <a:solidFill>
                <a:srgbClr val="06357A"/>
              </a:solidFill>
            </a:endParaRPr>
          </a:p>
          <a:p>
            <a:pPr algn="r"/>
            <a:r>
              <a:rPr lang="en-US" sz="1200" dirty="0">
                <a:solidFill>
                  <a:srgbClr val="06357A"/>
                </a:solidFill>
              </a:rPr>
              <a:t>There should be more safety and welfare measures in place in horse spor</a:t>
            </a:r>
            <a:r>
              <a:rPr lang="en-US" sz="1300" dirty="0">
                <a:solidFill>
                  <a:srgbClr val="06357A"/>
                </a:solidFill>
              </a:rPr>
              <a:t>ts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24C1623A-1833-D844-9A2F-F5ACC0FB638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316031"/>
              </p:ext>
            </p:extLst>
          </p:nvPr>
        </p:nvGraphicFramePr>
        <p:xfrm>
          <a:off x="2872634" y="1298662"/>
          <a:ext cx="2965029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pSp>
        <p:nvGrpSpPr>
          <p:cNvPr id="14" name="Group 13">
            <a:extLst>
              <a:ext uri="{FF2B5EF4-FFF2-40B4-BE49-F238E27FC236}">
                <a16:creationId xmlns:a16="http://schemas.microsoft.com/office/drawing/2014/main" id="{027DC58A-BFAE-D913-F50E-CF1F9444F8E0}"/>
              </a:ext>
            </a:extLst>
          </p:cNvPr>
          <p:cNvGrpSpPr/>
          <p:nvPr/>
        </p:nvGrpSpPr>
        <p:grpSpPr>
          <a:xfrm>
            <a:off x="6841167" y="975497"/>
            <a:ext cx="2517759" cy="2540832"/>
            <a:chOff x="6841167" y="975497"/>
            <a:chExt cx="2517759" cy="2540832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991C6DE4-415C-7913-C2B7-3B99403030AD}"/>
                </a:ext>
              </a:extLst>
            </p:cNvPr>
            <p:cNvGrpSpPr/>
            <p:nvPr/>
          </p:nvGrpSpPr>
          <p:grpSpPr>
            <a:xfrm>
              <a:off x="6841167" y="975497"/>
              <a:ext cx="2517759" cy="2540832"/>
              <a:chOff x="6841167" y="975497"/>
              <a:chExt cx="2517759" cy="2540832"/>
            </a:xfrm>
          </p:grpSpPr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6A6953F3-59CF-944F-81F6-5DFBA55E1DE4}"/>
                  </a:ext>
                </a:extLst>
              </p:cNvPr>
              <p:cNvGrpSpPr/>
              <p:nvPr/>
            </p:nvGrpSpPr>
            <p:grpSpPr>
              <a:xfrm>
                <a:off x="6841167" y="975497"/>
                <a:ext cx="2517759" cy="2540832"/>
                <a:chOff x="6841167" y="811721"/>
                <a:chExt cx="2517759" cy="2540832"/>
              </a:xfrm>
            </p:grpSpPr>
            <p:pic>
              <p:nvPicPr>
                <p:cNvPr id="91" name="Graphic 90" descr="Man outline">
                  <a:extLst>
                    <a:ext uri="{FF2B5EF4-FFF2-40B4-BE49-F238E27FC236}">
                      <a16:creationId xmlns:a16="http://schemas.microsoft.com/office/drawing/2014/main" id="{8917322F-C7F8-184C-AB6C-70AFC9A6875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190841" y="2224426"/>
                  <a:ext cx="388386" cy="388386"/>
                </a:xfrm>
                <a:prstGeom prst="rect">
                  <a:avLst/>
                </a:prstGeom>
              </p:spPr>
            </p:pic>
            <p:grpSp>
              <p:nvGrpSpPr>
                <p:cNvPr id="39" name="Group 38">
                  <a:extLst>
                    <a:ext uri="{FF2B5EF4-FFF2-40B4-BE49-F238E27FC236}">
                      <a16:creationId xmlns:a16="http://schemas.microsoft.com/office/drawing/2014/main" id="{54E68ED1-BF04-A644-B449-62E84E5D3C07}"/>
                    </a:ext>
                  </a:extLst>
                </p:cNvPr>
                <p:cNvGrpSpPr/>
                <p:nvPr/>
              </p:nvGrpSpPr>
              <p:grpSpPr>
                <a:xfrm>
                  <a:off x="6841167" y="811721"/>
                  <a:ext cx="2517759" cy="2540832"/>
                  <a:chOff x="6841167" y="811721"/>
                  <a:chExt cx="2517759" cy="2540832"/>
                </a:xfrm>
              </p:grpSpPr>
              <p:pic>
                <p:nvPicPr>
                  <p:cNvPr id="98" name="Graphic 97" descr="Man outline">
                    <a:extLst>
                      <a:ext uri="{FF2B5EF4-FFF2-40B4-BE49-F238E27FC236}">
                        <a16:creationId xmlns:a16="http://schemas.microsoft.com/office/drawing/2014/main" id="{3E38439B-016B-384A-B2FC-3BCF49C10AB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6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841832" y="2219993"/>
                    <a:ext cx="388386" cy="388386"/>
                  </a:xfrm>
                  <a:prstGeom prst="rect">
                    <a:avLst/>
                  </a:prstGeom>
                </p:spPr>
              </p:pic>
              <p:grpSp>
                <p:nvGrpSpPr>
                  <p:cNvPr id="33" name="Group 32">
                    <a:extLst>
                      <a:ext uri="{FF2B5EF4-FFF2-40B4-BE49-F238E27FC236}">
                        <a16:creationId xmlns:a16="http://schemas.microsoft.com/office/drawing/2014/main" id="{8EFFE3B8-4FB3-284A-90E1-30BD854C6613}"/>
                      </a:ext>
                    </a:extLst>
                  </p:cNvPr>
                  <p:cNvGrpSpPr/>
                  <p:nvPr/>
                </p:nvGrpSpPr>
                <p:grpSpPr>
                  <a:xfrm>
                    <a:off x="6841167" y="811721"/>
                    <a:ext cx="2517759" cy="2540832"/>
                    <a:chOff x="6841167" y="811721"/>
                    <a:chExt cx="2517759" cy="2540832"/>
                  </a:xfrm>
                </p:grpSpPr>
                <p:pic>
                  <p:nvPicPr>
                    <p:cNvPr id="79" name="Graphic 78" descr="Man outline">
                      <a:extLst>
                        <a:ext uri="{FF2B5EF4-FFF2-40B4-BE49-F238E27FC236}">
                          <a16:creationId xmlns:a16="http://schemas.microsoft.com/office/drawing/2014/main" id="{BA20DF79-96A3-C74F-8FB9-DC97FBD2EFD3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  <a:ext uri="{96DAC541-7B7A-43D3-8B79-37D633B846F1}">
                          <asvg:svgBlip xmlns:asvg="http://schemas.microsoft.com/office/drawing/2016/SVG/main" r:embed="rId6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7495487" y="2217647"/>
                      <a:ext cx="388386" cy="388386"/>
                    </a:xfrm>
                    <a:prstGeom prst="rect">
                      <a:avLst/>
                    </a:prstGeom>
                  </p:spPr>
                </p:pic>
                <p:grpSp>
                  <p:nvGrpSpPr>
                    <p:cNvPr id="32" name="Group 31">
                      <a:extLst>
                        <a:ext uri="{FF2B5EF4-FFF2-40B4-BE49-F238E27FC236}">
                          <a16:creationId xmlns:a16="http://schemas.microsoft.com/office/drawing/2014/main" id="{A87D38FA-697F-C444-894D-726D1815301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841167" y="811721"/>
                      <a:ext cx="2517759" cy="2540832"/>
                      <a:chOff x="6841167" y="811721"/>
                      <a:chExt cx="2517759" cy="2540832"/>
                    </a:xfrm>
                  </p:grpSpPr>
                  <p:grpSp>
                    <p:nvGrpSpPr>
                      <p:cNvPr id="31" name="Group 30">
                        <a:extLst>
                          <a:ext uri="{FF2B5EF4-FFF2-40B4-BE49-F238E27FC236}">
                            <a16:creationId xmlns:a16="http://schemas.microsoft.com/office/drawing/2014/main" id="{3069DCC2-7B89-B94F-8D4A-7D8B031ACA9F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841167" y="811721"/>
                        <a:ext cx="2517759" cy="2540832"/>
                        <a:chOff x="6841167" y="811721"/>
                        <a:chExt cx="2517759" cy="2540832"/>
                      </a:xfrm>
                    </p:grpSpPr>
                    <p:pic>
                      <p:nvPicPr>
                        <p:cNvPr id="92" name="Graphic 91" descr="Man outline">
                          <a:extLst>
                            <a:ext uri="{FF2B5EF4-FFF2-40B4-BE49-F238E27FC236}">
                              <a16:creationId xmlns:a16="http://schemas.microsoft.com/office/drawing/2014/main" id="{4483367B-BE82-AD4B-B4E1-213DCB3008F4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3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  <a:ext uri="{96DAC541-7B7A-43D3-8B79-37D633B846F1}">
                              <asvg:svgBlip xmlns:asvg="http://schemas.microsoft.com/office/drawing/2016/SVG/main" r:embed="rId4"/>
                            </a:ext>
                          </a:extLst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8183261" y="2964167"/>
                          <a:ext cx="388386" cy="388386"/>
                        </a:xfrm>
                        <a:prstGeom prst="rect">
                          <a:avLst/>
                        </a:prstGeom>
                      </p:spPr>
                    </p:pic>
                    <p:grpSp>
                      <p:nvGrpSpPr>
                        <p:cNvPr id="29" name="Group 28">
                          <a:extLst>
                            <a:ext uri="{FF2B5EF4-FFF2-40B4-BE49-F238E27FC236}">
                              <a16:creationId xmlns:a16="http://schemas.microsoft.com/office/drawing/2014/main" id="{9B589A75-FCCA-A640-AAA2-8EE3E214559C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6841167" y="811721"/>
                          <a:ext cx="2517759" cy="2539294"/>
                          <a:chOff x="6841167" y="811721"/>
                          <a:chExt cx="2517759" cy="2539294"/>
                        </a:xfrm>
                      </p:grpSpPr>
                      <p:grpSp>
                        <p:nvGrpSpPr>
                          <p:cNvPr id="116" name="Group 115">
                            <a:extLst>
                              <a:ext uri="{FF2B5EF4-FFF2-40B4-BE49-F238E27FC236}">
                                <a16:creationId xmlns:a16="http://schemas.microsoft.com/office/drawing/2014/main" id="{60D5F9C6-79C7-8F45-82EB-9CA1D2DF9BEA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6841167" y="811721"/>
                            <a:ext cx="2517759" cy="2537756"/>
                            <a:chOff x="7273268" y="734913"/>
                            <a:chExt cx="2517759" cy="2537756"/>
                          </a:xfrm>
                        </p:grpSpPr>
                        <p:sp>
                          <p:nvSpPr>
                            <p:cNvPr id="58" name="TextBox 57">
                              <a:extLst>
                                <a:ext uri="{FF2B5EF4-FFF2-40B4-BE49-F238E27FC236}">
                                  <a16:creationId xmlns:a16="http://schemas.microsoft.com/office/drawing/2014/main" id="{F20BB753-0B7F-8648-802A-E9C491814974}"/>
                                </a:ext>
                              </a:extLst>
                            </p:cNvPr>
                            <p:cNvSpPr txBox="1"/>
                            <p:nvPr/>
                          </p:nvSpPr>
                          <p:spPr>
                            <a:xfrm>
                              <a:off x="7273268" y="734913"/>
                              <a:ext cx="2517759" cy="646331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wrap="square" rtlCol="0">
                              <a:spAutoFit/>
                            </a:bodyPr>
                            <a:lstStyle/>
                            <a:p>
                              <a:pPr algn="ctr"/>
                              <a:r>
                                <a:rPr lang="en-US" dirty="0">
                                  <a:solidFill>
                                    <a:srgbClr val="06357A"/>
                                  </a:solidFill>
                                </a:rPr>
                                <a:t>People who regularly interact with horses</a:t>
                              </a:r>
                            </a:p>
                          </p:txBody>
                        </p:sp>
                        <p:grpSp>
                          <p:nvGrpSpPr>
                            <p:cNvPr id="69" name="Group 68">
                              <a:extLst>
                                <a:ext uri="{FF2B5EF4-FFF2-40B4-BE49-F238E27FC236}">
                                  <a16:creationId xmlns:a16="http://schemas.microsoft.com/office/drawing/2014/main" id="{8E0EA3A9-43B9-8A41-8E1E-E80175B765A9}"/>
                                </a:ext>
                              </a:extLst>
                            </p:cNvPr>
                            <p:cNvGrpSpPr/>
                            <p:nvPr/>
                          </p:nvGrpSpPr>
                          <p:grpSpPr>
                            <a:xfrm>
                              <a:off x="7927588" y="1412303"/>
                              <a:ext cx="1117987" cy="395016"/>
                              <a:chOff x="7927588" y="1412303"/>
                              <a:chExt cx="1117987" cy="395016"/>
                            </a:xfrm>
                          </p:grpSpPr>
                          <p:grpSp>
                            <p:nvGrpSpPr>
                              <p:cNvPr id="24" name="Group 23">
                                <a:extLst>
                                  <a:ext uri="{FF2B5EF4-FFF2-40B4-BE49-F238E27FC236}">
                                    <a16:creationId xmlns:a16="http://schemas.microsoft.com/office/drawing/2014/main" id="{009A912C-C72A-604C-86A5-D5FFF8E40C99}"/>
                                  </a:ext>
                                </a:extLst>
                              </p:cNvPr>
                              <p:cNvGrpSpPr/>
                              <p:nvPr/>
                            </p:nvGrpSpPr>
                            <p:grpSpPr>
                              <a:xfrm>
                                <a:off x="7927588" y="1412303"/>
                                <a:ext cx="892455" cy="391701"/>
                                <a:chOff x="7927588" y="1412303"/>
                                <a:chExt cx="892455" cy="391701"/>
                              </a:xfrm>
                            </p:grpSpPr>
                            <p:pic>
                              <p:nvPicPr>
                                <p:cNvPr id="67" name="Graphic 66" descr="Man outline">
                                  <a:extLst>
                                    <a:ext uri="{FF2B5EF4-FFF2-40B4-BE49-F238E27FC236}">
                                      <a16:creationId xmlns:a16="http://schemas.microsoft.com/office/drawing/2014/main" id="{54F2EDDE-40CF-9E49-9DF2-2837A86468FB}"/>
                                    </a:ext>
                                  </a:extLst>
                                </p:cNvPr>
                                <p:cNvPicPr>
                                  <a:picLocks noChangeAspect="1"/>
                                </p:cNvPicPr>
                                <p:nvPr/>
                              </p:nvPicPr>
                              <p:blipFill>
                                <a:blip r:embed="rId5" cstate="print">
                                  <a:extLst>
                                    <a:ext uri="{28A0092B-C50C-407E-A947-70E740481C1C}">
                                      <a14:useLocalDpi xmlns:a14="http://schemas.microsoft.com/office/drawing/2010/main" val="0"/>
                                    </a:ext>
                                    <a:ext uri="{96DAC541-7B7A-43D3-8B79-37D633B846F1}">
                                      <asvg:svgBlip xmlns:asvg="http://schemas.microsoft.com/office/drawing/2016/SVG/main" r:embed="rId6"/>
                                    </a:ext>
                                  </a:extLst>
                                </a:blip>
                                <a:stretch>
                                  <a:fillRect/>
                                </a:stretch>
                              </p:blipFill>
                              <p:spPr>
                                <a:xfrm>
                                  <a:off x="8431657" y="1415618"/>
                                  <a:ext cx="388386" cy="388386"/>
                                </a:xfrm>
                                <a:prstGeom prst="rect">
                                  <a:avLst/>
                                </a:prstGeom>
                              </p:spPr>
                            </p:pic>
                            <p:grpSp>
                              <p:nvGrpSpPr>
                                <p:cNvPr id="59" name="Group 58">
                                  <a:extLst>
                                    <a:ext uri="{FF2B5EF4-FFF2-40B4-BE49-F238E27FC236}">
                                      <a16:creationId xmlns:a16="http://schemas.microsoft.com/office/drawing/2014/main" id="{220C03F6-FC3D-ED46-A923-06D18E4176E0}"/>
                                    </a:ext>
                                  </a:extLst>
                                </p:cNvPr>
                                <p:cNvGrpSpPr/>
                                <p:nvPr/>
                              </p:nvGrpSpPr>
                              <p:grpSpPr>
                                <a:xfrm>
                                  <a:off x="7927588" y="1412303"/>
                                  <a:ext cx="727401" cy="388386"/>
                                  <a:chOff x="7592393" y="2904930"/>
                                  <a:chExt cx="727401" cy="388386"/>
                                </a:xfrm>
                              </p:grpSpPr>
                              <p:grpSp>
                                <p:nvGrpSpPr>
                                  <p:cNvPr id="63" name="Group 62">
                                    <a:extLst>
                                      <a:ext uri="{FF2B5EF4-FFF2-40B4-BE49-F238E27FC236}">
                                        <a16:creationId xmlns:a16="http://schemas.microsoft.com/office/drawing/2014/main" id="{796CE0E4-C524-944A-9992-7CF4E650133A}"/>
                                      </a:ext>
                                    </a:extLst>
                                  </p:cNvPr>
                                  <p:cNvGrpSpPr/>
                                  <p:nvPr/>
                                </p:nvGrpSpPr>
                                <p:grpSpPr>
                                  <a:xfrm>
                                    <a:off x="7757236" y="2904930"/>
                                    <a:ext cx="562558" cy="388386"/>
                                    <a:chOff x="6322462" y="2034073"/>
                                    <a:chExt cx="562558" cy="388386"/>
                                  </a:xfrm>
                                </p:grpSpPr>
                                <p:pic>
                                  <p:nvPicPr>
                                    <p:cNvPr id="64" name="Graphic 63" descr="Man outline">
                                      <a:extLst>
                                        <a:ext uri="{FF2B5EF4-FFF2-40B4-BE49-F238E27FC236}">
                                          <a16:creationId xmlns:a16="http://schemas.microsoft.com/office/drawing/2014/main" id="{96638216-80F8-E347-AABF-1F97F48A7E7F}"/>
                                        </a:ext>
                                      </a:extLst>
                                    </p:cNvPr>
                                    <p:cNvPicPr>
                                      <a:picLocks noChangeAspect="1"/>
                                    </p:cNvPicPr>
                                    <p:nvPr/>
                                  </p:nvPicPr>
                                  <p:blipFill>
                                    <a:blip r:embed="rId5" cstate="print">
                                      <a:extLst>
                                        <a:ext uri="{28A0092B-C50C-407E-A947-70E740481C1C}">
                                          <a14:useLocalDpi xmlns:a14="http://schemas.microsoft.com/office/drawing/2010/main" val="0"/>
                                        </a:ext>
                                        <a:ext uri="{96DAC541-7B7A-43D3-8B79-37D633B846F1}">
                                          <asvg:svgBlip xmlns:asvg="http://schemas.microsoft.com/office/drawing/2016/SVG/main" r:embed="rId6"/>
                                        </a:ext>
                                      </a:extLst>
                                    </a:blip>
                                    <a:stretch>
                                      <a:fillRect/>
                                    </a:stretch>
                                  </p:blipFill>
                                  <p:spPr>
                                    <a:xfrm>
                                      <a:off x="6322462" y="2034073"/>
                                      <a:ext cx="388386" cy="388386"/>
                                    </a:xfrm>
                                    <a:prstGeom prst="rect">
                                      <a:avLst/>
                                    </a:prstGeom>
                                  </p:spPr>
                                </p:pic>
                                <p:pic>
                                  <p:nvPicPr>
                                    <p:cNvPr id="66" name="Graphic 65" descr="Man outline">
                                      <a:extLst>
                                        <a:ext uri="{FF2B5EF4-FFF2-40B4-BE49-F238E27FC236}">
                                          <a16:creationId xmlns:a16="http://schemas.microsoft.com/office/drawing/2014/main" id="{96500CE9-F216-4740-A011-3FC98C681A9D}"/>
                                        </a:ext>
                                      </a:extLst>
                                    </p:cNvPr>
                                    <p:cNvPicPr>
                                      <a:picLocks noChangeAspect="1"/>
                                    </p:cNvPicPr>
                                    <p:nvPr/>
                                  </p:nvPicPr>
                                  <p:blipFill>
                                    <a:blip r:embed="rId5" cstate="print">
                                      <a:extLst>
                                        <a:ext uri="{28A0092B-C50C-407E-A947-70E740481C1C}">
                                          <a14:useLocalDpi xmlns:a14="http://schemas.microsoft.com/office/drawing/2010/main" val="0"/>
                                        </a:ext>
                                        <a:ext uri="{96DAC541-7B7A-43D3-8B79-37D633B846F1}">
                                          <asvg:svgBlip xmlns:asvg="http://schemas.microsoft.com/office/drawing/2016/SVG/main" r:embed="rId6"/>
                                        </a:ext>
                                      </a:extLst>
                                    </a:blip>
                                    <a:stretch>
                                      <a:fillRect/>
                                    </a:stretch>
                                  </p:blipFill>
                                  <p:spPr>
                                    <a:xfrm>
                                      <a:off x="6496634" y="2034073"/>
                                      <a:ext cx="388386" cy="388386"/>
                                    </a:xfrm>
                                    <a:prstGeom prst="rect">
                                      <a:avLst/>
                                    </a:prstGeom>
                                  </p:spPr>
                                </p:pic>
                              </p:grpSp>
                              <p:pic>
                                <p:nvPicPr>
                                  <p:cNvPr id="61" name="Graphic 60" descr="Man outline">
                                    <a:extLst>
                                      <a:ext uri="{FF2B5EF4-FFF2-40B4-BE49-F238E27FC236}">
                                        <a16:creationId xmlns:a16="http://schemas.microsoft.com/office/drawing/2014/main" id="{643AFE88-AB26-2341-BE2A-53BBF60A756B}"/>
                                      </a:ext>
                                    </a:extLst>
                                  </p:cNvPr>
                                  <p:cNvPicPr>
                                    <a:picLocks noChangeAspect="1"/>
                                  </p:cNvPicPr>
                                  <p:nvPr/>
                                </p:nvPicPr>
                                <p:blipFill>
                                  <a:blip r:embed="rId5" cstate="print">
                                    <a:extLst>
                                      <a:ext uri="{28A0092B-C50C-407E-A947-70E740481C1C}">
                                        <a14:useLocalDpi xmlns:a14="http://schemas.microsoft.com/office/drawing/2010/main" val="0"/>
                                      </a:ext>
                                      <a:ext uri="{96DAC541-7B7A-43D3-8B79-37D633B846F1}">
                                        <asvg:svgBlip xmlns:asvg="http://schemas.microsoft.com/office/drawing/2016/SVG/main" r:embed="rId6"/>
                                      </a:ext>
                                    </a:extLst>
                                  </a:blip>
                                  <a:stretch>
                                    <a:fillRect/>
                                  </a:stretch>
                                </p:blipFill>
                                <p:spPr>
                                  <a:xfrm>
                                    <a:off x="7592393" y="2904930"/>
                                    <a:ext cx="388386" cy="388386"/>
                                  </a:xfrm>
                                  <a:prstGeom prst="rect">
                                    <a:avLst/>
                                  </a:prstGeom>
                                </p:spPr>
                              </p:pic>
                            </p:grpSp>
                          </p:grpSp>
                          <p:sp>
                            <p:nvSpPr>
                              <p:cNvPr id="26" name="Rectangle 25">
                                <a:extLst>
                                  <a:ext uri="{FF2B5EF4-FFF2-40B4-BE49-F238E27FC236}">
                                    <a16:creationId xmlns:a16="http://schemas.microsoft.com/office/drawing/2014/main" id="{16B8A443-4DAD-A946-BD4C-04575E51FC87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8929782" y="1418933"/>
                                <a:ext cx="115793" cy="388386"/>
                              </a:xfrm>
                              <a:prstGeom prst="rect">
                                <a:avLst/>
                              </a:prstGeom>
                              <a:solidFill>
                                <a:schemeClr val="bg1"/>
                              </a:solidFill>
                              <a:ln>
                                <a:noFill/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US"/>
                              </a:p>
                            </p:txBody>
                          </p:sp>
                        </p:grpSp>
                        <p:grpSp>
                          <p:nvGrpSpPr>
                            <p:cNvPr id="72" name="Group 71">
                              <a:extLst>
                                <a:ext uri="{FF2B5EF4-FFF2-40B4-BE49-F238E27FC236}">
                                  <a16:creationId xmlns:a16="http://schemas.microsoft.com/office/drawing/2014/main" id="{B0B34494-A1F2-1E47-A449-C5FDD7075F6F}"/>
                                </a:ext>
                              </a:extLst>
                            </p:cNvPr>
                            <p:cNvGrpSpPr/>
                            <p:nvPr/>
                          </p:nvGrpSpPr>
                          <p:grpSpPr>
                            <a:xfrm>
                              <a:off x="8099149" y="2144532"/>
                              <a:ext cx="734731" cy="389198"/>
                              <a:chOff x="8746780" y="1380101"/>
                              <a:chExt cx="734731" cy="389198"/>
                            </a:xfrm>
                          </p:grpSpPr>
                          <p:pic>
                            <p:nvPicPr>
                              <p:cNvPr id="74" name="Graphic 73" descr="Man outline">
                                <a:extLst>
                                  <a:ext uri="{FF2B5EF4-FFF2-40B4-BE49-F238E27FC236}">
                                    <a16:creationId xmlns:a16="http://schemas.microsoft.com/office/drawing/2014/main" id="{81021F81-74E8-094A-ABD4-376BE25484BD}"/>
                                  </a:ext>
                                </a:extLst>
                              </p:cNvPr>
                              <p:cNvPicPr>
                                <a:picLocks noChangeAspect="1"/>
                              </p:cNvPicPr>
                              <p:nvPr/>
                            </p:nvPicPr>
                            <p:blipFill>
                              <a:blip r:embed="rId5" cstate="print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  <a:ext uri="{96DAC541-7B7A-43D3-8B79-37D633B846F1}">
                                    <asvg:svgBlip xmlns:asvg="http://schemas.microsoft.com/office/drawing/2016/SVG/main" r:embed="rId6"/>
                                  </a:ext>
                                </a:extLst>
                              </a:blip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8746780" y="1380913"/>
                                <a:ext cx="388386" cy="388386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  <p:pic>
                            <p:nvPicPr>
                              <p:cNvPr id="80" name="Graphic 79" descr="Man outline">
                                <a:extLst>
                                  <a:ext uri="{FF2B5EF4-FFF2-40B4-BE49-F238E27FC236}">
                                    <a16:creationId xmlns:a16="http://schemas.microsoft.com/office/drawing/2014/main" id="{40FA6083-75A9-AC46-9500-3E8D7F3FDD14}"/>
                                  </a:ext>
                                </a:extLst>
                              </p:cNvPr>
                              <p:cNvPicPr>
                                <a:picLocks noChangeAspect="1"/>
                              </p:cNvPicPr>
                              <p:nvPr/>
                            </p:nvPicPr>
                            <p:blipFill>
                              <a:blip r:embed="rId3" cstate="print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  <a:ext uri="{96DAC541-7B7A-43D3-8B79-37D633B846F1}">
                                    <asvg:svgBlip xmlns:asvg="http://schemas.microsoft.com/office/drawing/2016/SVG/main" r:embed="rId4"/>
                                  </a:ext>
                                </a:extLst>
                              </a:blip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9093125" y="1380101"/>
                                <a:ext cx="388386" cy="388386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</p:grpSp>
                        <p:pic>
                          <p:nvPicPr>
                            <p:cNvPr id="88" name="Graphic 87" descr="Man outline">
                              <a:extLst>
                                <a:ext uri="{FF2B5EF4-FFF2-40B4-BE49-F238E27FC236}">
                                  <a16:creationId xmlns:a16="http://schemas.microsoft.com/office/drawing/2014/main" id="{C20EA00E-83B0-7546-A996-E7F90A82B82D}"/>
                                </a:ext>
                              </a:extLst>
                            </p:cNvPr>
                            <p:cNvPicPr>
                              <a:picLocks noChangeAspect="1"/>
                            </p:cNvPicPr>
                            <p:nvPr/>
                          </p:nvPicPr>
                          <p:blipFill>
                            <a:blip r:embed="rId5" cstate="print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  <a:ext uri="{96DAC541-7B7A-43D3-8B79-37D633B846F1}">
                                  <asvg:svgBlip xmlns:asvg="http://schemas.microsoft.com/office/drawing/2016/SVG/main" r:embed="rId6"/>
                                </a:ext>
                              </a:extLst>
                            </a:blip>
                            <a:stretch>
                              <a:fillRect/>
                            </a:stretch>
                          </p:blipFill>
                          <p:spPr>
                            <a:xfrm>
                              <a:off x="8276148" y="2884283"/>
                              <a:ext cx="388386" cy="388386"/>
                            </a:xfrm>
                            <a:prstGeom prst="rect">
                              <a:avLst/>
                            </a:prstGeom>
                          </p:spPr>
                        </p:pic>
                      </p:grpSp>
                      <p:pic>
                        <p:nvPicPr>
                          <p:cNvPr id="84" name="Graphic 83" descr="Man outline">
                            <a:extLst>
                              <a:ext uri="{FF2B5EF4-FFF2-40B4-BE49-F238E27FC236}">
                                <a16:creationId xmlns:a16="http://schemas.microsoft.com/office/drawing/2014/main" id="{B48D895F-05E6-3E48-96B8-A70A3BB067F3}"/>
                              </a:ext>
                            </a:extLst>
                          </p:cNvPr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5" cstate="print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  <a:ext uri="{96DAC541-7B7A-43D3-8B79-37D633B846F1}">
                                <asvg:svgBlip xmlns:asvg="http://schemas.microsoft.com/office/drawing/2016/SVG/main" r:embed="rId6"/>
                              </a:ext>
                            </a:extLst>
                          </a:blip>
                          <a:stretch>
                            <a:fillRect/>
                          </a:stretch>
                        </p:blipFill>
                        <p:spPr>
                          <a:xfrm>
                            <a:off x="7681675" y="2962000"/>
                            <a:ext cx="388386" cy="388386"/>
                          </a:xfrm>
                          <a:prstGeom prst="rect">
                            <a:avLst/>
                          </a:prstGeom>
                        </p:spPr>
                      </p:pic>
                      <p:pic>
                        <p:nvPicPr>
                          <p:cNvPr id="93" name="Graphic 92" descr="Man outline">
                            <a:extLst>
                              <a:ext uri="{FF2B5EF4-FFF2-40B4-BE49-F238E27FC236}">
                                <a16:creationId xmlns:a16="http://schemas.microsoft.com/office/drawing/2014/main" id="{6C86EE75-710D-7942-8D67-6E7F714DD8DE}"/>
                              </a:ext>
                            </a:extLst>
                          </p:cNvPr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3" cstate="print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  <a:ext uri="{96DAC541-7B7A-43D3-8B79-37D633B846F1}">
                                <asvg:svgBlip xmlns:asvg="http://schemas.microsoft.com/office/drawing/2016/SVG/main" r:embed="rId4"/>
                              </a:ext>
                            </a:extLst>
                          </a:blip>
                          <a:stretch>
                            <a:fillRect/>
                          </a:stretch>
                        </p:blipFill>
                        <p:spPr>
                          <a:xfrm>
                            <a:off x="8008974" y="2962629"/>
                            <a:ext cx="388386" cy="388386"/>
                          </a:xfrm>
                          <a:prstGeom prst="rect">
                            <a:avLst/>
                          </a:prstGeom>
                        </p:spPr>
                      </p:pic>
                      <p:grpSp>
                        <p:nvGrpSpPr>
                          <p:cNvPr id="27" name="Group 26">
                            <a:extLst>
                              <a:ext uri="{FF2B5EF4-FFF2-40B4-BE49-F238E27FC236}">
                                <a16:creationId xmlns:a16="http://schemas.microsoft.com/office/drawing/2014/main" id="{4B988F96-0B72-8146-939E-C50959E8451B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7512751" y="2957641"/>
                            <a:ext cx="717467" cy="389748"/>
                            <a:chOff x="7408794" y="3497958"/>
                            <a:chExt cx="717467" cy="389748"/>
                          </a:xfrm>
                        </p:grpSpPr>
                        <p:pic>
                          <p:nvPicPr>
                            <p:cNvPr id="89" name="Graphic 88" descr="Man outline">
                              <a:extLst>
                                <a:ext uri="{FF2B5EF4-FFF2-40B4-BE49-F238E27FC236}">
                                  <a16:creationId xmlns:a16="http://schemas.microsoft.com/office/drawing/2014/main" id="{284E8001-9FF0-6B4F-BA46-DB8015236E4E}"/>
                                </a:ext>
                              </a:extLst>
                            </p:cNvPr>
                            <p:cNvPicPr>
                              <a:picLocks noChangeAspect="1"/>
                            </p:cNvPicPr>
                            <p:nvPr/>
                          </p:nvPicPr>
                          <p:blipFill>
                            <a:blip r:embed="rId5" cstate="print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  <a:ext uri="{96DAC541-7B7A-43D3-8B79-37D633B846F1}">
                                  <asvg:svgBlip xmlns:asvg="http://schemas.microsoft.com/office/drawing/2016/SVG/main" r:embed="rId6"/>
                                </a:ext>
                              </a:extLst>
                            </a:blip>
                            <a:stretch>
                              <a:fillRect/>
                            </a:stretch>
                          </p:blipFill>
                          <p:spPr>
                            <a:xfrm>
                              <a:off x="7408794" y="3499320"/>
                              <a:ext cx="388386" cy="388386"/>
                            </a:xfrm>
                            <a:prstGeom prst="rect">
                              <a:avLst/>
                            </a:prstGeom>
                          </p:spPr>
                        </p:pic>
                        <p:pic>
                          <p:nvPicPr>
                            <p:cNvPr id="94" name="Graphic 93" descr="Man outline">
                              <a:extLst>
                                <a:ext uri="{FF2B5EF4-FFF2-40B4-BE49-F238E27FC236}">
                                  <a16:creationId xmlns:a16="http://schemas.microsoft.com/office/drawing/2014/main" id="{5429D300-7469-0A44-B831-54DCD4CA3D00}"/>
                                </a:ext>
                              </a:extLst>
                            </p:cNvPr>
                            <p:cNvPicPr>
                              <a:picLocks noChangeAspect="1"/>
                            </p:cNvPicPr>
                            <p:nvPr/>
                          </p:nvPicPr>
                          <p:blipFill rotWithShape="1">
                            <a:blip r:embed="rId3" cstate="print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  <a:ext uri="{96DAC541-7B7A-43D3-8B79-37D633B846F1}">
                                  <asvg:svgBlip xmlns:asvg="http://schemas.microsoft.com/office/drawing/2016/SVG/main" r:embed="rId4"/>
                                </a:ext>
                              </a:extLst>
                            </a:blip>
                            <a:srcRect l="57281"/>
                            <a:stretch/>
                          </p:blipFill>
                          <p:spPr>
                            <a:xfrm>
                              <a:off x="7960352" y="3497958"/>
                              <a:ext cx="165909" cy="388386"/>
                            </a:xfrm>
                            <a:prstGeom prst="rect">
                              <a:avLst/>
                            </a:prstGeom>
                          </p:spPr>
                        </p:pic>
                      </p:grpSp>
                    </p:grpSp>
                  </p:grpSp>
                  <p:grpSp>
                    <p:nvGrpSpPr>
                      <p:cNvPr id="28" name="Group 27">
                        <a:extLst>
                          <a:ext uri="{FF2B5EF4-FFF2-40B4-BE49-F238E27FC236}">
                            <a16:creationId xmlns:a16="http://schemas.microsoft.com/office/drawing/2014/main" id="{85C60A38-70E2-2F45-9721-95BADF4D1E13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8168943" y="1495213"/>
                        <a:ext cx="388386" cy="388939"/>
                        <a:chOff x="8299606" y="1615934"/>
                        <a:chExt cx="388386" cy="388939"/>
                      </a:xfrm>
                    </p:grpSpPr>
                    <p:pic>
                      <p:nvPicPr>
                        <p:cNvPr id="101" name="Graphic 100" descr="Man outline">
                          <a:extLst>
                            <a:ext uri="{FF2B5EF4-FFF2-40B4-BE49-F238E27FC236}">
                              <a16:creationId xmlns:a16="http://schemas.microsoft.com/office/drawing/2014/main" id="{1FC19194-CD1D-8B4F-AB08-194881FAF6FC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5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  <a:ext uri="{96DAC541-7B7A-43D3-8B79-37D633B846F1}">
                              <asvg:svgBlip xmlns:asvg="http://schemas.microsoft.com/office/drawing/2016/SVG/main" r:embed="rId6"/>
                            </a:ext>
                          </a:extLst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8299606" y="1616487"/>
                          <a:ext cx="388386" cy="388386"/>
                        </a:xfrm>
                        <a:prstGeom prst="rect">
                          <a:avLst/>
                        </a:prstGeom>
                      </p:spPr>
                    </p:pic>
                    <p:pic>
                      <p:nvPicPr>
                        <p:cNvPr id="103" name="Graphic 102" descr="Man outline">
                          <a:extLst>
                            <a:ext uri="{FF2B5EF4-FFF2-40B4-BE49-F238E27FC236}">
                              <a16:creationId xmlns:a16="http://schemas.microsoft.com/office/drawing/2014/main" id="{8FDB4DCD-9453-6048-B4BA-4868D37D09CF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 rotWithShape="1">
                        <a:blip r:embed="rId3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  <a:ext uri="{96DAC541-7B7A-43D3-8B79-37D633B846F1}">
                              <asvg:svgBlip xmlns:asvg="http://schemas.microsoft.com/office/drawing/2016/SVG/main" r:embed="rId4"/>
                            </a:ext>
                          </a:extLst>
                        </a:blip>
                        <a:srcRect l="53686"/>
                        <a:stretch/>
                      </p:blipFill>
                      <p:spPr>
                        <a:xfrm>
                          <a:off x="8508117" y="1615934"/>
                          <a:ext cx="179875" cy="388386"/>
                        </a:xfrm>
                        <a:prstGeom prst="rect">
                          <a:avLst/>
                        </a:prstGeom>
                      </p:spPr>
                    </p:pic>
                  </p:grpSp>
                </p:grpSp>
              </p:grpSp>
            </p:grpSp>
          </p:grp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B6F6927-E0B9-FEF5-F9E2-273E0AD0BC9A}"/>
                  </a:ext>
                </a:extLst>
              </p:cNvPr>
              <p:cNvSpPr txBox="1"/>
              <p:nvPr/>
            </p:nvSpPr>
            <p:spPr>
              <a:xfrm>
                <a:off x="8504288" y="1730176"/>
                <a:ext cx="45236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rgbClr val="06357A"/>
                    </a:solidFill>
                  </a:rPr>
                  <a:t>14%</a:t>
                </a: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905E3EA-FEC7-9F63-9028-C10B82FA208C}"/>
                  </a:ext>
                </a:extLst>
              </p:cNvPr>
              <p:cNvSpPr txBox="1"/>
              <p:nvPr/>
            </p:nvSpPr>
            <p:spPr>
              <a:xfrm>
                <a:off x="8504288" y="2443082"/>
                <a:ext cx="45236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rgbClr val="06357A"/>
                    </a:solidFill>
                  </a:rPr>
                  <a:t>43%</a:t>
                </a: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829613F-588A-689B-7F36-54BF5EDE25A4}"/>
                  </a:ext>
                </a:extLst>
              </p:cNvPr>
              <p:cNvSpPr txBox="1"/>
              <p:nvPr/>
            </p:nvSpPr>
            <p:spPr>
              <a:xfrm>
                <a:off x="8504288" y="3193468"/>
                <a:ext cx="45236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rgbClr val="06357A"/>
                    </a:solidFill>
                  </a:rPr>
                  <a:t>52%</a:t>
                </a:r>
              </a:p>
            </p:txBody>
          </p:sp>
        </p:grpSp>
        <p:pic>
          <p:nvPicPr>
            <p:cNvPr id="13" name="Graphic 12" descr="Man outline">
              <a:extLst>
                <a:ext uri="{FF2B5EF4-FFF2-40B4-BE49-F238E27FC236}">
                  <a16:creationId xmlns:a16="http://schemas.microsoft.com/office/drawing/2014/main" id="{1764D532-5A4D-918F-9B2D-D5B3A48C260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51435"/>
            <a:stretch/>
          </p:blipFill>
          <p:spPr>
            <a:xfrm>
              <a:off x="8042701" y="2382938"/>
              <a:ext cx="188621" cy="3883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44028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67EE5A4-1990-4114-641E-DE6F5D6943A6}"/>
              </a:ext>
            </a:extLst>
          </p:cNvPr>
          <p:cNvSpPr/>
          <p:nvPr/>
        </p:nvSpPr>
        <p:spPr>
          <a:xfrm>
            <a:off x="0" y="4112287"/>
            <a:ext cx="9144000" cy="10070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E5199C8E-E160-9F4B-AD82-8B67FD192DD4}"/>
              </a:ext>
            </a:extLst>
          </p:cNvPr>
          <p:cNvSpPr txBox="1">
            <a:spLocks/>
          </p:cNvSpPr>
          <p:nvPr/>
        </p:nvSpPr>
        <p:spPr>
          <a:xfrm>
            <a:off x="135373" y="59605"/>
            <a:ext cx="9131128" cy="665795"/>
          </a:xfrm>
          <a:prstGeom prst="rect">
            <a:avLst/>
          </a:prstGeom>
        </p:spPr>
        <p:txBody>
          <a:bodyPr vert="horz" lIns="0" tIns="45720" rIns="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ts val="2550"/>
              </a:lnSpc>
              <a:spcBef>
                <a:spcPct val="0"/>
              </a:spcBef>
              <a:buNone/>
              <a:defRPr sz="3300" b="1" kern="1200">
                <a:solidFill>
                  <a:srgbClr val="91A7B3"/>
                </a:solidFill>
                <a:latin typeface="+mj-lt"/>
                <a:ea typeface="+mj-ea"/>
                <a:cs typeface="FEI bold"/>
              </a:defRPr>
            </a:lvl1pPr>
          </a:lstStyle>
          <a:p>
            <a:pPr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tabLst>
                <a:tab pos="484188" algn="r"/>
              </a:tabLst>
            </a:pPr>
            <a:r>
              <a:rPr lang="en-US" sz="3600" dirty="0">
                <a:solidFill>
                  <a:srgbClr val="113073"/>
                </a:solidFill>
              </a:rPr>
              <a:t>What do people think about racing?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AB39428-F931-0404-2494-2D42008E8138}"/>
              </a:ext>
            </a:extLst>
          </p:cNvPr>
          <p:cNvGrpSpPr/>
          <p:nvPr/>
        </p:nvGrpSpPr>
        <p:grpSpPr>
          <a:xfrm>
            <a:off x="135374" y="1179095"/>
            <a:ext cx="9131128" cy="4186642"/>
            <a:chOff x="780908" y="1912155"/>
            <a:chExt cx="11233148" cy="5302827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438FF3C5-A69F-65B4-89AC-CAEFA0C29F4E}"/>
                </a:ext>
              </a:extLst>
            </p:cNvPr>
            <p:cNvGrpSpPr/>
            <p:nvPr/>
          </p:nvGrpSpPr>
          <p:grpSpPr>
            <a:xfrm>
              <a:off x="780908" y="1912155"/>
              <a:ext cx="11233148" cy="5302827"/>
              <a:chOff x="780908" y="1860202"/>
              <a:chExt cx="11233148" cy="5302827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D01E8440-EA85-31EA-B10A-BE2EA5C3EBF5}"/>
                  </a:ext>
                </a:extLst>
              </p:cNvPr>
              <p:cNvGrpSpPr/>
              <p:nvPr/>
            </p:nvGrpSpPr>
            <p:grpSpPr>
              <a:xfrm>
                <a:off x="780908" y="1860202"/>
                <a:ext cx="11233148" cy="5302827"/>
                <a:chOff x="479426" y="1493517"/>
                <a:chExt cx="11233148" cy="5302827"/>
              </a:xfrm>
            </p:grpSpPr>
            <p:pic>
              <p:nvPicPr>
                <p:cNvPr id="16" name="Picture 15" descr="A graph of blue bars&#10;&#10;Description automatically generated with medium confidence">
                  <a:extLst>
                    <a:ext uri="{FF2B5EF4-FFF2-40B4-BE49-F238E27FC236}">
                      <a16:creationId xmlns:a16="http://schemas.microsoft.com/office/drawing/2014/main" id="{4FF38A1D-6DFD-2001-E9DC-2C55DB0E5EF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19476"/>
                <a:stretch/>
              </p:blipFill>
              <p:spPr>
                <a:xfrm>
                  <a:off x="2022475" y="2446946"/>
                  <a:ext cx="7540627" cy="3069893"/>
                </a:xfrm>
                <a:prstGeom prst="rect">
                  <a:avLst/>
                </a:prstGeom>
              </p:spPr>
            </p:pic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FA0506DB-93C0-2209-2AAD-3F73CA24AC26}"/>
                    </a:ext>
                  </a:extLst>
                </p:cNvPr>
                <p:cNvSpPr txBox="1"/>
                <p:nvPr/>
              </p:nvSpPr>
              <p:spPr>
                <a:xfrm>
                  <a:off x="479426" y="5977697"/>
                  <a:ext cx="11233148" cy="818647"/>
                </a:xfrm>
                <a:prstGeom prst="rect">
                  <a:avLst/>
                </a:prstGeom>
                <a:solidFill>
                  <a:sysClr val="window" lastClr="FFFFFF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kumimoji="0" lang="en-US" sz="1200" b="0" i="1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rPr>
                    <a:t>D</a:t>
                  </a:r>
                  <a:r>
                    <a:rPr kumimoji="0" lang="en-GB" sz="1200" b="0" i="1" u="none" strike="noStrike" kern="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rPr>
                    <a:t>ata</a:t>
                  </a:r>
                  <a:r>
                    <a:rPr kumimoji="0" lang="en-GB" sz="1200" b="0" i="1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rPr>
                    <a:t> weighted to be representative of each country by age, region and gender</a:t>
                  </a:r>
                  <a:r>
                    <a:rPr lang="en-US" sz="1200" kern="0" dirty="0">
                      <a:solidFill>
                        <a:prstClr val="black"/>
                      </a:solidFill>
                    </a:rPr>
                    <a:t>Source: Equine Ethics and Wellbeing Commission for the FEI. </a:t>
                  </a:r>
                  <a:r>
                    <a:rPr lang="en-GB" sz="1200" kern="0" dirty="0">
                      <a:solidFill>
                        <a:prstClr val="black"/>
                      </a:solidFill>
                    </a:rPr>
                    <a:t>Public Attitudes on the Use of Horses in Sport: Survey Report (November 2022)</a:t>
                  </a:r>
                </a:p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200" b="0" i="1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Book" panose="02000503020000020003" pitchFamily="2" charset="0"/>
                  </a:endParaRPr>
                </a:p>
              </p:txBody>
            </p:sp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BA73C274-8611-3F0A-B6E0-4AC6F9D562F8}"/>
                    </a:ext>
                  </a:extLst>
                </p:cNvPr>
                <p:cNvSpPr txBox="1"/>
                <p:nvPr/>
              </p:nvSpPr>
              <p:spPr>
                <a:xfrm>
                  <a:off x="611278" y="1493517"/>
                  <a:ext cx="10969444" cy="128644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2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rPr>
                    <a:t>14,000 respondents from 14 countries</a:t>
                  </a: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rPr>
                    <a:t>Percentage of respondents with concerns about equine welfare in various equestrian sports</a:t>
                  </a: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cxnSp>
              <p:nvCxnSpPr>
                <p:cNvPr id="20" name="Straight Connector 19">
                  <a:extLst>
                    <a:ext uri="{FF2B5EF4-FFF2-40B4-BE49-F238E27FC236}">
                      <a16:creationId xmlns:a16="http://schemas.microsoft.com/office/drawing/2014/main" id="{EA38DCE6-C854-94B0-77B6-F6454E6ADD4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264715" y="2906251"/>
                  <a:ext cx="490803" cy="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7AC143"/>
                  </a:solidFill>
                  <a:prstDash val="sysDash"/>
                  <a:miter lim="800000"/>
                </a:ln>
                <a:effectLst/>
              </p:spPr>
            </p:cxnSp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BB7A6576-DD5A-05C4-1C0E-EDD514C2C226}"/>
                    </a:ext>
                  </a:extLst>
                </p:cNvPr>
                <p:cNvSpPr txBox="1"/>
                <p:nvPr/>
              </p:nvSpPr>
              <p:spPr>
                <a:xfrm>
                  <a:off x="10781525" y="2721584"/>
                  <a:ext cx="820755" cy="42881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rPr>
                    <a:t>Mean</a:t>
                  </a:r>
                </a:p>
              </p:txBody>
            </p:sp>
          </p:grp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E1E7E2E1-AF79-78CD-56B9-4407A5EDB4A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76640" y="3420886"/>
                <a:ext cx="6264926" cy="0"/>
              </a:xfrm>
              <a:prstGeom prst="line">
                <a:avLst/>
              </a:prstGeom>
              <a:noFill/>
              <a:ln w="28575" cap="flat" cmpd="sng" algn="ctr">
                <a:solidFill>
                  <a:srgbClr val="7AC143"/>
                </a:solidFill>
                <a:prstDash val="sysDash"/>
                <a:miter lim="800000"/>
              </a:ln>
              <a:effectLst/>
            </p:spPr>
          </p:cxnSp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BFFD002-74F2-842E-E751-C36D94ED6DC6}"/>
                </a:ext>
              </a:extLst>
            </p:cNvPr>
            <p:cNvSpPr/>
            <p:nvPr/>
          </p:nvSpPr>
          <p:spPr>
            <a:xfrm>
              <a:off x="4020733" y="3421271"/>
              <a:ext cx="368135" cy="1996234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11932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DCC3A2C8-5DE3-B696-A716-A70BC06F1378}"/>
              </a:ext>
            </a:extLst>
          </p:cNvPr>
          <p:cNvSpPr/>
          <p:nvPr/>
        </p:nvSpPr>
        <p:spPr>
          <a:xfrm rot="21362668">
            <a:off x="1662242" y="1411497"/>
            <a:ext cx="6073546" cy="195434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</a:bodyPr>
          <a:lstStyle/>
          <a:p>
            <a:pPr algn="ctr"/>
            <a:r>
              <a:rPr lang="en-US" sz="9600" b="1" cap="none" spc="0" dirty="0">
                <a:ln w="13462">
                  <a:solidFill>
                    <a:srgbClr val="F70000"/>
                  </a:solidFill>
                  <a:prstDash val="solid"/>
                </a:ln>
                <a:solidFill>
                  <a:srgbClr val="06357A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So what?</a:t>
            </a:r>
          </a:p>
        </p:txBody>
      </p:sp>
    </p:spTree>
    <p:extLst>
      <p:ext uri="{BB962C8B-B14F-4D97-AF65-F5344CB8AC3E}">
        <p14:creationId xmlns:p14="http://schemas.microsoft.com/office/powerpoint/2010/main" val="2186796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C56EF1B-BD22-8844-ACF4-F09DFB372D37}"/>
              </a:ext>
            </a:extLst>
          </p:cNvPr>
          <p:cNvSpPr/>
          <p:nvPr/>
        </p:nvSpPr>
        <p:spPr>
          <a:xfrm>
            <a:off x="0" y="4149246"/>
            <a:ext cx="9144000" cy="4904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D7744C-6AF0-4979-B40D-F7E18C012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414" y="89614"/>
            <a:ext cx="7703728" cy="857250"/>
          </a:xfrm>
        </p:spPr>
        <p:txBody>
          <a:bodyPr>
            <a:normAutofit/>
          </a:bodyPr>
          <a:lstStyle/>
          <a:p>
            <a:r>
              <a:rPr lang="en-GB" sz="3200" dirty="0"/>
              <a:t>This is what…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4844C05-88D6-2A41-AC0F-5202D4CCEB87}"/>
              </a:ext>
            </a:extLst>
          </p:cNvPr>
          <p:cNvGrpSpPr/>
          <p:nvPr/>
        </p:nvGrpSpPr>
        <p:grpSpPr>
          <a:xfrm>
            <a:off x="2974701" y="1300937"/>
            <a:ext cx="2926261" cy="2777413"/>
            <a:chOff x="6531661" y="118473"/>
            <a:chExt cx="2926261" cy="2777413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680A55C-8118-704E-A413-4F029EC906EA}"/>
                </a:ext>
              </a:extLst>
            </p:cNvPr>
            <p:cNvSpPr txBox="1"/>
            <p:nvPr/>
          </p:nvSpPr>
          <p:spPr>
            <a:xfrm>
              <a:off x="6924530" y="1972556"/>
              <a:ext cx="214052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6357A"/>
                  </a:solidFill>
                </a:rPr>
                <a:t>Jump racing:</a:t>
              </a:r>
            </a:p>
            <a:p>
              <a:pPr algn="ctr"/>
              <a:r>
                <a:rPr lang="en-US" dirty="0">
                  <a:solidFill>
                    <a:srgbClr val="FF0000"/>
                  </a:solidFill>
                </a:rPr>
                <a:t>Disappeared </a:t>
              </a:r>
              <a:r>
                <a:rPr lang="en-US" dirty="0">
                  <a:solidFill>
                    <a:srgbClr val="06357A"/>
                  </a:solidFill>
                </a:rPr>
                <a:t>from</a:t>
              </a:r>
              <a:r>
                <a:rPr lang="en-US" dirty="0">
                  <a:solidFill>
                    <a:srgbClr val="FF0000"/>
                  </a:solidFill>
                </a:rPr>
                <a:t> </a:t>
              </a:r>
              <a:r>
                <a:rPr lang="en-US" dirty="0">
                  <a:solidFill>
                    <a:srgbClr val="06357A"/>
                  </a:solidFill>
                </a:rPr>
                <a:t>most of Australia</a:t>
              </a: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7356AAA4-CFA3-1549-B4AA-F840F9E093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19" t="12345" r="7860" b="18519"/>
            <a:stretch/>
          </p:blipFill>
          <p:spPr>
            <a:xfrm>
              <a:off x="6531661" y="118473"/>
              <a:ext cx="2926261" cy="1612900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3B19330-156B-1D40-9ED3-462281CE49A2}"/>
              </a:ext>
            </a:extLst>
          </p:cNvPr>
          <p:cNvGrpSpPr/>
          <p:nvPr/>
        </p:nvGrpSpPr>
        <p:grpSpPr>
          <a:xfrm>
            <a:off x="91540" y="1300937"/>
            <a:ext cx="2649473" cy="3054225"/>
            <a:chOff x="3573782" y="869945"/>
            <a:chExt cx="2649473" cy="3054225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32AA6C5-3E59-0F4E-904A-B9630CF22818}"/>
                </a:ext>
              </a:extLst>
            </p:cNvPr>
            <p:cNvSpPr txBox="1"/>
            <p:nvPr/>
          </p:nvSpPr>
          <p:spPr>
            <a:xfrm>
              <a:off x="3573782" y="2723841"/>
              <a:ext cx="264947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6357A"/>
                  </a:solidFill>
                </a:rPr>
                <a:t>Greyhound racing: </a:t>
              </a:r>
              <a:r>
                <a:rPr lang="en-US" dirty="0">
                  <a:solidFill>
                    <a:srgbClr val="FF0000"/>
                  </a:solidFill>
                </a:rPr>
                <a:t>Banned</a:t>
              </a:r>
              <a:r>
                <a:rPr lang="en-US" dirty="0">
                  <a:solidFill>
                    <a:srgbClr val="06357A"/>
                  </a:solidFill>
                </a:rPr>
                <a:t> in parts of Australia and the USA and </a:t>
              </a:r>
              <a:r>
                <a:rPr lang="en-US" dirty="0">
                  <a:solidFill>
                    <a:srgbClr val="FF0000"/>
                  </a:solidFill>
                </a:rPr>
                <a:t>under threat </a:t>
              </a:r>
              <a:r>
                <a:rPr lang="en-US" dirty="0">
                  <a:solidFill>
                    <a:srgbClr val="06357A"/>
                  </a:solidFill>
                </a:rPr>
                <a:t>in the UK</a:t>
              </a: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80930782-925B-E544-BF93-9EDA8A2BBC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739" t="18920" r="20000" b="11968"/>
            <a:stretch/>
          </p:blipFill>
          <p:spPr>
            <a:xfrm>
              <a:off x="3790481" y="869945"/>
              <a:ext cx="2216076" cy="1619093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5F0A1C2-C2F8-6842-AAB7-F07E7885A4CB}"/>
              </a:ext>
            </a:extLst>
          </p:cNvPr>
          <p:cNvGrpSpPr/>
          <p:nvPr/>
        </p:nvGrpSpPr>
        <p:grpSpPr>
          <a:xfrm>
            <a:off x="6348114" y="1300937"/>
            <a:ext cx="2391729" cy="2777226"/>
            <a:chOff x="6348114" y="1300937"/>
            <a:chExt cx="2391729" cy="2777226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EB72866-F232-AD4A-BF73-503E2ADEC61F}"/>
                </a:ext>
              </a:extLst>
            </p:cNvPr>
            <p:cNvSpPr txBox="1"/>
            <p:nvPr/>
          </p:nvSpPr>
          <p:spPr>
            <a:xfrm>
              <a:off x="6348114" y="3154833"/>
              <a:ext cx="239172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6357A"/>
                  </a:solidFill>
                </a:rPr>
                <a:t>Equestrianism:</a:t>
              </a:r>
            </a:p>
            <a:p>
              <a:pPr algn="ctr"/>
              <a:r>
                <a:rPr lang="en-US" dirty="0">
                  <a:solidFill>
                    <a:srgbClr val="06357A"/>
                  </a:solidFill>
                </a:rPr>
                <a:t>Now </a:t>
              </a:r>
              <a:r>
                <a:rPr lang="en-US" dirty="0">
                  <a:solidFill>
                    <a:srgbClr val="FF0000"/>
                  </a:solidFill>
                </a:rPr>
                <a:t>lost</a:t>
              </a:r>
              <a:r>
                <a:rPr lang="en-US" dirty="0">
                  <a:solidFill>
                    <a:srgbClr val="06357A"/>
                  </a:solidFill>
                </a:rPr>
                <a:t> from </a:t>
              </a:r>
              <a:r>
                <a:rPr lang="en-US">
                  <a:solidFill>
                    <a:srgbClr val="06357A"/>
                  </a:solidFill>
                </a:rPr>
                <a:t>modern pentathlon</a:t>
              </a:r>
              <a:endParaRPr lang="en-US" dirty="0">
                <a:solidFill>
                  <a:srgbClr val="06357A"/>
                </a:solidFill>
              </a:endParaRPr>
            </a:p>
          </p:txBody>
        </p:sp>
        <p:pic>
          <p:nvPicPr>
            <p:cNvPr id="4" name="Picture 3" descr="A horse jumping over a hurdle&#10;&#10;Description automatically generated with medium confidence">
              <a:extLst>
                <a:ext uri="{FF2B5EF4-FFF2-40B4-BE49-F238E27FC236}">
                  <a16:creationId xmlns:a16="http://schemas.microsoft.com/office/drawing/2014/main" id="{6FDE2256-8361-CA49-BE25-FCAEE36B7F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2647"/>
            <a:stretch/>
          </p:blipFill>
          <p:spPr>
            <a:xfrm>
              <a:off x="6516746" y="1300937"/>
              <a:ext cx="2054464" cy="16192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30503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087B7EE9-A035-CFB5-9E03-1F092616A067}"/>
              </a:ext>
            </a:extLst>
          </p:cNvPr>
          <p:cNvSpPr txBox="1"/>
          <p:nvPr/>
        </p:nvSpPr>
        <p:spPr>
          <a:xfrm>
            <a:off x="136376" y="165377"/>
            <a:ext cx="76033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6357A"/>
                </a:solidFill>
              </a:rPr>
              <a:t>Trust is central to public acceptance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6B7A168-6C4A-F5AB-11C5-A872048BDFD0}"/>
              </a:ext>
            </a:extLst>
          </p:cNvPr>
          <p:cNvGrpSpPr/>
          <p:nvPr/>
        </p:nvGrpSpPr>
        <p:grpSpPr>
          <a:xfrm>
            <a:off x="2801930" y="848766"/>
            <a:ext cx="3527077" cy="3445968"/>
            <a:chOff x="3673709" y="1267889"/>
            <a:chExt cx="4661458" cy="4554264"/>
          </a:xfrm>
        </p:grpSpPr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30C9365E-0A3B-043A-4D29-3C6EAC39BC1F}"/>
                </a:ext>
              </a:extLst>
            </p:cNvPr>
            <p:cNvSpPr/>
            <p:nvPr/>
          </p:nvSpPr>
          <p:spPr>
            <a:xfrm>
              <a:off x="4057331" y="1270509"/>
              <a:ext cx="2193344" cy="2275805"/>
            </a:xfrm>
            <a:custGeom>
              <a:avLst/>
              <a:gdLst>
                <a:gd name="connsiteX0" fmla="*/ 1969897 w 2193344"/>
                <a:gd name="connsiteY0" fmla="*/ 0 h 2275805"/>
                <a:gd name="connsiteX1" fmla="*/ 1969897 w 2193344"/>
                <a:gd name="connsiteY1" fmla="*/ 258551 h 2275805"/>
                <a:gd name="connsiteX2" fmla="*/ 1974979 w 2193344"/>
                <a:gd name="connsiteY2" fmla="*/ 258039 h 2275805"/>
                <a:gd name="connsiteX3" fmla="*/ 2193344 w 2193344"/>
                <a:gd name="connsiteY3" fmla="*/ 476404 h 2275805"/>
                <a:gd name="connsiteX4" fmla="*/ 1974979 w 2193344"/>
                <a:gd name="connsiteY4" fmla="*/ 694769 h 2275805"/>
                <a:gd name="connsiteX5" fmla="*/ 1969897 w 2193344"/>
                <a:gd name="connsiteY5" fmla="*/ 694257 h 2275805"/>
                <a:gd name="connsiteX6" fmla="*/ 1969897 w 2193344"/>
                <a:gd name="connsiteY6" fmla="*/ 2273221 h 2275805"/>
                <a:gd name="connsiteX7" fmla="*/ 1970935 w 2193344"/>
                <a:gd name="connsiteY7" fmla="*/ 2272622 h 2275805"/>
                <a:gd name="connsiteX8" fmla="*/ 1970935 w 2193344"/>
                <a:gd name="connsiteY8" fmla="*/ 2275805 h 2275805"/>
                <a:gd name="connsiteX9" fmla="*/ 0 w 2193344"/>
                <a:gd name="connsiteY9" fmla="*/ 1137885 h 2275805"/>
                <a:gd name="connsiteX10" fmla="*/ 1819276 w 2193344"/>
                <a:gd name="connsiteY10" fmla="*/ 5008 h 2275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93344" h="2275805">
                  <a:moveTo>
                    <a:pt x="1969897" y="0"/>
                  </a:moveTo>
                  <a:lnTo>
                    <a:pt x="1969897" y="258551"/>
                  </a:lnTo>
                  <a:lnTo>
                    <a:pt x="1974979" y="258039"/>
                  </a:lnTo>
                  <a:cubicBezTo>
                    <a:pt x="2095579" y="258039"/>
                    <a:pt x="2193344" y="355804"/>
                    <a:pt x="2193344" y="476404"/>
                  </a:cubicBezTo>
                  <a:cubicBezTo>
                    <a:pt x="2193344" y="597004"/>
                    <a:pt x="2095579" y="694769"/>
                    <a:pt x="1974979" y="694769"/>
                  </a:cubicBezTo>
                  <a:lnTo>
                    <a:pt x="1969897" y="694257"/>
                  </a:lnTo>
                  <a:lnTo>
                    <a:pt x="1969897" y="2273221"/>
                  </a:lnTo>
                  <a:lnTo>
                    <a:pt x="1970935" y="2272622"/>
                  </a:lnTo>
                  <a:lnTo>
                    <a:pt x="1970935" y="2275805"/>
                  </a:lnTo>
                  <a:lnTo>
                    <a:pt x="0" y="1137885"/>
                  </a:lnTo>
                  <a:cubicBezTo>
                    <a:pt x="381132" y="477747"/>
                    <a:pt x="1065289" y="55243"/>
                    <a:pt x="1819276" y="5008"/>
                  </a:cubicBezTo>
                  <a:close/>
                </a:path>
              </a:pathLst>
            </a:custGeom>
            <a:solidFill>
              <a:srgbClr val="06357A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31249" tIns="519430" rIns="2356358" bIns="3120390" numCol="1" spcCol="1270" anchor="ctr" anchorCtr="0">
              <a:noAutofit/>
            </a:bodyPr>
            <a:lstStyle/>
            <a:p>
              <a:pPr algn="ctr" defTabSz="111122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dirty="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0A7BD1D4-727A-9A21-FF74-EDE11763D4DE}"/>
                </a:ext>
              </a:extLst>
            </p:cNvPr>
            <p:cNvSpPr/>
            <p:nvPr/>
          </p:nvSpPr>
          <p:spPr>
            <a:xfrm>
              <a:off x="6027229" y="1267889"/>
              <a:ext cx="1970935" cy="2275840"/>
            </a:xfrm>
            <a:custGeom>
              <a:avLst/>
              <a:gdLst>
                <a:gd name="connsiteX0" fmla="*/ 0 w 1970935"/>
                <a:gd name="connsiteY0" fmla="*/ 0 h 2275840"/>
                <a:gd name="connsiteX1" fmla="*/ 1970935 w 1970935"/>
                <a:gd name="connsiteY1" fmla="*/ 1137920 h 2275840"/>
                <a:gd name="connsiteX2" fmla="*/ 1734499 w 1970935"/>
                <a:gd name="connsiteY2" fmla="*/ 1274426 h 2275840"/>
                <a:gd name="connsiteX3" fmla="*/ 1736044 w 1970935"/>
                <a:gd name="connsiteY3" fmla="*/ 1276717 h 2275840"/>
                <a:gd name="connsiteX4" fmla="*/ 1717120 w 1970935"/>
                <a:gd name="connsiteY4" fmla="*/ 1287643 h 2275840"/>
                <a:gd name="connsiteX5" fmla="*/ 1723464 w 1970935"/>
                <a:gd name="connsiteY5" fmla="*/ 1297053 h 2275840"/>
                <a:gd name="connsiteX6" fmla="*/ 1740624 w 1970935"/>
                <a:gd name="connsiteY6" fmla="*/ 1382051 h 2275840"/>
                <a:gd name="connsiteX7" fmla="*/ 1522259 w 1970935"/>
                <a:gd name="connsiteY7" fmla="*/ 1600416 h 2275840"/>
                <a:gd name="connsiteX8" fmla="*/ 1367852 w 1970935"/>
                <a:gd name="connsiteY8" fmla="*/ 1536459 h 2275840"/>
                <a:gd name="connsiteX9" fmla="*/ 1343418 w 1970935"/>
                <a:gd name="connsiteY9" fmla="*/ 1500218 h 2275840"/>
                <a:gd name="connsiteX10" fmla="*/ 0 w 1970935"/>
                <a:gd name="connsiteY10" fmla="*/ 2275840 h 2275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70935" h="2275840">
                  <a:moveTo>
                    <a:pt x="0" y="0"/>
                  </a:moveTo>
                  <a:cubicBezTo>
                    <a:pt x="813079" y="0"/>
                    <a:pt x="1564396" y="433773"/>
                    <a:pt x="1970935" y="1137920"/>
                  </a:cubicBezTo>
                  <a:lnTo>
                    <a:pt x="1734499" y="1274426"/>
                  </a:lnTo>
                  <a:lnTo>
                    <a:pt x="1736044" y="1276717"/>
                  </a:lnTo>
                  <a:lnTo>
                    <a:pt x="1717120" y="1287643"/>
                  </a:lnTo>
                  <a:lnTo>
                    <a:pt x="1723464" y="1297053"/>
                  </a:lnTo>
                  <a:cubicBezTo>
                    <a:pt x="1734514" y="1323178"/>
                    <a:pt x="1740624" y="1351901"/>
                    <a:pt x="1740624" y="1382051"/>
                  </a:cubicBezTo>
                  <a:cubicBezTo>
                    <a:pt x="1740624" y="1502651"/>
                    <a:pt x="1642859" y="1600416"/>
                    <a:pt x="1522259" y="1600416"/>
                  </a:cubicBezTo>
                  <a:cubicBezTo>
                    <a:pt x="1461959" y="1600416"/>
                    <a:pt x="1407368" y="1575975"/>
                    <a:pt x="1367852" y="1536459"/>
                  </a:cubicBezTo>
                  <a:lnTo>
                    <a:pt x="1343418" y="1500218"/>
                  </a:lnTo>
                  <a:lnTo>
                    <a:pt x="0" y="2275840"/>
                  </a:lnTo>
                  <a:close/>
                </a:path>
              </a:pathLst>
            </a:custGeom>
            <a:solidFill>
              <a:srgbClr val="0093D0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356358" tIns="519430" rIns="931249" bIns="3120390" numCol="1" spcCol="1270" anchor="ctr" anchorCtr="0">
              <a:noAutofit/>
            </a:bodyPr>
            <a:lstStyle/>
            <a:p>
              <a:pPr algn="ctr" defTabSz="111122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dirty="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05DC34AB-FCE9-A0D0-5912-312ABBEBAFB2}"/>
                </a:ext>
              </a:extLst>
            </p:cNvPr>
            <p:cNvSpPr/>
            <p:nvPr/>
          </p:nvSpPr>
          <p:spPr>
            <a:xfrm>
              <a:off x="6014619" y="2408393"/>
              <a:ext cx="2275839" cy="2275840"/>
            </a:xfrm>
            <a:custGeom>
              <a:avLst/>
              <a:gdLst>
                <a:gd name="connsiteX0" fmla="*/ 1970935 w 2275839"/>
                <a:gd name="connsiteY0" fmla="*/ 0 h 2275840"/>
                <a:gd name="connsiteX1" fmla="*/ 2042397 w 2275839"/>
                <a:gd name="connsiteY1" fmla="*/ 2141978 h 2275840"/>
                <a:gd name="connsiteX2" fmla="*/ 1970935 w 2275839"/>
                <a:gd name="connsiteY2" fmla="*/ 2275840 h 2275840"/>
                <a:gd name="connsiteX3" fmla="*/ 1680816 w 2275839"/>
                <a:gd name="connsiteY3" fmla="*/ 2108340 h 2275840"/>
                <a:gd name="connsiteX4" fmla="*/ 1648334 w 2275839"/>
                <a:gd name="connsiteY4" fmla="*/ 2156517 h 2275840"/>
                <a:gd name="connsiteX5" fmla="*/ 1493926 w 2275839"/>
                <a:gd name="connsiteY5" fmla="*/ 2220474 h 2275840"/>
                <a:gd name="connsiteX6" fmla="*/ 1275561 w 2275839"/>
                <a:gd name="connsiteY6" fmla="*/ 2002109 h 2275840"/>
                <a:gd name="connsiteX7" fmla="*/ 1292721 w 2275839"/>
                <a:gd name="connsiteY7" fmla="*/ 1917112 h 2275840"/>
                <a:gd name="connsiteX8" fmla="*/ 1308658 w 2275839"/>
                <a:gd name="connsiteY8" fmla="*/ 1893474 h 2275840"/>
                <a:gd name="connsiteX9" fmla="*/ 1 w 2275839"/>
                <a:gd name="connsiteY9" fmla="*/ 1137920 h 2275840"/>
                <a:gd name="connsiteX10" fmla="*/ 1 w 2275839"/>
                <a:gd name="connsiteY10" fmla="*/ 1137921 h 2275840"/>
                <a:gd name="connsiteX11" fmla="*/ 0 w 2275839"/>
                <a:gd name="connsiteY11" fmla="*/ 1137920 h 2275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75839" h="2275840">
                  <a:moveTo>
                    <a:pt x="1970935" y="0"/>
                  </a:moveTo>
                  <a:cubicBezTo>
                    <a:pt x="2352066" y="660138"/>
                    <a:pt x="2375887" y="1463888"/>
                    <a:pt x="2042397" y="2141978"/>
                  </a:cubicBezTo>
                  <a:lnTo>
                    <a:pt x="1970935" y="2275840"/>
                  </a:lnTo>
                  <a:lnTo>
                    <a:pt x="1680816" y="2108340"/>
                  </a:lnTo>
                  <a:lnTo>
                    <a:pt x="1648334" y="2156517"/>
                  </a:lnTo>
                  <a:cubicBezTo>
                    <a:pt x="1608817" y="2196033"/>
                    <a:pt x="1554226" y="2220474"/>
                    <a:pt x="1493926" y="2220474"/>
                  </a:cubicBezTo>
                  <a:cubicBezTo>
                    <a:pt x="1373326" y="2220474"/>
                    <a:pt x="1275561" y="2122709"/>
                    <a:pt x="1275561" y="2002109"/>
                  </a:cubicBezTo>
                  <a:cubicBezTo>
                    <a:pt x="1275561" y="1971959"/>
                    <a:pt x="1281672" y="1943236"/>
                    <a:pt x="1292721" y="1917112"/>
                  </a:cubicBezTo>
                  <a:lnTo>
                    <a:pt x="1308658" y="1893474"/>
                  </a:lnTo>
                  <a:lnTo>
                    <a:pt x="1" y="1137920"/>
                  </a:lnTo>
                  <a:lnTo>
                    <a:pt x="1" y="1137921"/>
                  </a:lnTo>
                  <a:lnTo>
                    <a:pt x="0" y="1137920"/>
                  </a:lnTo>
                  <a:close/>
                </a:path>
              </a:pathLst>
            </a:custGeom>
            <a:solidFill>
              <a:srgbClr val="80BFDF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147484" tIns="1847003" rIns="91355" bIns="1847004" numCol="1" spcCol="1270" anchor="ctr" anchorCtr="0">
              <a:noAutofit/>
            </a:bodyPr>
            <a:lstStyle/>
            <a:p>
              <a:pPr algn="ctr" defTabSz="111122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dirty="0"/>
            </a:p>
            <a:p>
              <a:pPr algn="ctr" defTabSz="111122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dirty="0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376B4BF1-22D4-D954-D1EF-EF4A6D4781F9}"/>
                </a:ext>
              </a:extLst>
            </p:cNvPr>
            <p:cNvSpPr/>
            <p:nvPr/>
          </p:nvSpPr>
          <p:spPr>
            <a:xfrm>
              <a:off x="3752426" y="2402005"/>
              <a:ext cx="2275840" cy="2282228"/>
            </a:xfrm>
            <a:custGeom>
              <a:avLst/>
              <a:gdLst>
                <a:gd name="connsiteX0" fmla="*/ 696746 w 2275840"/>
                <a:gd name="connsiteY0" fmla="*/ 0 h 2282228"/>
                <a:gd name="connsiteX1" fmla="*/ 915111 w 2275840"/>
                <a:gd name="connsiteY1" fmla="*/ 218365 h 2282228"/>
                <a:gd name="connsiteX2" fmla="*/ 897951 w 2275840"/>
                <a:gd name="connsiteY2" fmla="*/ 303363 h 2282228"/>
                <a:gd name="connsiteX3" fmla="*/ 875908 w 2275840"/>
                <a:gd name="connsiteY3" fmla="*/ 336057 h 2282228"/>
                <a:gd name="connsiteX4" fmla="*/ 2275840 w 2275840"/>
                <a:gd name="connsiteY4" fmla="*/ 1144308 h 2282228"/>
                <a:gd name="connsiteX5" fmla="*/ 304905 w 2275840"/>
                <a:gd name="connsiteY5" fmla="*/ 2282228 h 2282228"/>
                <a:gd name="connsiteX6" fmla="*/ 304905 w 2275840"/>
                <a:gd name="connsiteY6" fmla="*/ 6388 h 2282228"/>
                <a:gd name="connsiteX7" fmla="*/ 503751 w 2275840"/>
                <a:gd name="connsiteY7" fmla="*/ 121191 h 2282228"/>
                <a:gd name="connsiteX8" fmla="*/ 542339 w 2275840"/>
                <a:gd name="connsiteY8" fmla="*/ 63958 h 2282228"/>
                <a:gd name="connsiteX9" fmla="*/ 696746 w 2275840"/>
                <a:gd name="connsiteY9" fmla="*/ 0 h 2282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75840" h="2282228">
                  <a:moveTo>
                    <a:pt x="696746" y="0"/>
                  </a:moveTo>
                  <a:cubicBezTo>
                    <a:pt x="817346" y="0"/>
                    <a:pt x="915111" y="97765"/>
                    <a:pt x="915111" y="218365"/>
                  </a:cubicBezTo>
                  <a:cubicBezTo>
                    <a:pt x="915111" y="248515"/>
                    <a:pt x="909001" y="277238"/>
                    <a:pt x="897951" y="303363"/>
                  </a:cubicBezTo>
                  <a:lnTo>
                    <a:pt x="875908" y="336057"/>
                  </a:lnTo>
                  <a:lnTo>
                    <a:pt x="2275840" y="1144308"/>
                  </a:lnTo>
                  <a:lnTo>
                    <a:pt x="304905" y="2282228"/>
                  </a:lnTo>
                  <a:cubicBezTo>
                    <a:pt x="-101635" y="1578081"/>
                    <a:pt x="-101635" y="710535"/>
                    <a:pt x="304905" y="6388"/>
                  </a:cubicBezTo>
                  <a:lnTo>
                    <a:pt x="503751" y="121191"/>
                  </a:lnTo>
                  <a:lnTo>
                    <a:pt x="542339" y="63958"/>
                  </a:lnTo>
                  <a:cubicBezTo>
                    <a:pt x="581855" y="24441"/>
                    <a:pt x="636446" y="0"/>
                    <a:pt x="696746" y="0"/>
                  </a:cubicBezTo>
                  <a:close/>
                </a:path>
              </a:pathLst>
            </a:custGeom>
            <a:solidFill>
              <a:srgbClr val="E6007E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2193" tIns="1847003" rIns="3136646" bIns="1847004" numCol="1" spcCol="1270" anchor="ctr" anchorCtr="0">
              <a:noAutofit/>
            </a:bodyPr>
            <a:lstStyle/>
            <a:p>
              <a:pPr algn="ctr" defTabSz="111122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E84C25EA-FBAE-C09B-2311-1B921AEF0867}"/>
                </a:ext>
              </a:extLst>
            </p:cNvPr>
            <p:cNvSpPr/>
            <p:nvPr/>
          </p:nvSpPr>
          <p:spPr>
            <a:xfrm>
              <a:off x="5816221" y="3546313"/>
              <a:ext cx="2182980" cy="2275840"/>
            </a:xfrm>
            <a:custGeom>
              <a:avLst/>
              <a:gdLst>
                <a:gd name="connsiteX0" fmla="*/ 212045 w 2182980"/>
                <a:gd name="connsiteY0" fmla="*/ 0 h 2275840"/>
                <a:gd name="connsiteX1" fmla="*/ 2182980 w 2182980"/>
                <a:gd name="connsiteY1" fmla="*/ 1137920 h 2275840"/>
                <a:gd name="connsiteX2" fmla="*/ 212045 w 2182980"/>
                <a:gd name="connsiteY2" fmla="*/ 2275840 h 2275840"/>
                <a:gd name="connsiteX3" fmla="*/ 212045 w 2182980"/>
                <a:gd name="connsiteY3" fmla="*/ 2032464 h 2275840"/>
                <a:gd name="connsiteX4" fmla="*/ 212045 w 2182980"/>
                <a:gd name="connsiteY4" fmla="*/ 1982669 h 2275840"/>
                <a:gd name="connsiteX5" fmla="*/ 174356 w 2182980"/>
                <a:gd name="connsiteY5" fmla="*/ 1978870 h 2275840"/>
                <a:gd name="connsiteX6" fmla="*/ 0 w 2182980"/>
                <a:gd name="connsiteY6" fmla="*/ 1764941 h 2275840"/>
                <a:gd name="connsiteX7" fmla="*/ 174356 w 2182980"/>
                <a:gd name="connsiteY7" fmla="*/ 1551013 h 2275840"/>
                <a:gd name="connsiteX8" fmla="*/ 212045 w 2182980"/>
                <a:gd name="connsiteY8" fmla="*/ 1547213 h 2275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2980" h="2275840">
                  <a:moveTo>
                    <a:pt x="212045" y="0"/>
                  </a:moveTo>
                  <a:lnTo>
                    <a:pt x="2182980" y="1137920"/>
                  </a:lnTo>
                  <a:cubicBezTo>
                    <a:pt x="1776440" y="1842067"/>
                    <a:pt x="1025124" y="2275840"/>
                    <a:pt x="212045" y="2275840"/>
                  </a:cubicBezTo>
                  <a:lnTo>
                    <a:pt x="212045" y="2032464"/>
                  </a:lnTo>
                  <a:lnTo>
                    <a:pt x="212045" y="1982669"/>
                  </a:lnTo>
                  <a:lnTo>
                    <a:pt x="174356" y="1978870"/>
                  </a:lnTo>
                  <a:cubicBezTo>
                    <a:pt x="74851" y="1958508"/>
                    <a:pt x="0" y="1870466"/>
                    <a:pt x="0" y="1764941"/>
                  </a:cubicBezTo>
                  <a:cubicBezTo>
                    <a:pt x="0" y="1659416"/>
                    <a:pt x="74851" y="1571374"/>
                    <a:pt x="174356" y="1551013"/>
                  </a:cubicBezTo>
                  <a:lnTo>
                    <a:pt x="212045" y="1547213"/>
                  </a:lnTo>
                  <a:close/>
                </a:path>
              </a:pathLst>
            </a:custGeom>
            <a:solidFill>
              <a:srgbClr val="7AC143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356358" tIns="3120390" rIns="931249" bIns="519430" numCol="1" spcCol="1270" anchor="ctr" anchorCtr="0">
              <a:noAutofit/>
            </a:bodyPr>
            <a:lstStyle/>
            <a:p>
              <a:pPr algn="ctr" defTabSz="111122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dirty="0"/>
            </a:p>
            <a:p>
              <a:pPr algn="ctr" defTabSz="111122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dirty="0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BE6151F7-EC6D-F0B0-E9CC-E4FE56F92CDC}"/>
                </a:ext>
              </a:extLst>
            </p:cNvPr>
            <p:cNvSpPr/>
            <p:nvPr/>
          </p:nvSpPr>
          <p:spPr>
            <a:xfrm>
              <a:off x="4057332" y="3546313"/>
              <a:ext cx="1970935" cy="2275840"/>
            </a:xfrm>
            <a:custGeom>
              <a:avLst/>
              <a:gdLst>
                <a:gd name="connsiteX0" fmla="*/ 1970935 w 1970935"/>
                <a:gd name="connsiteY0" fmla="*/ 0 h 2275840"/>
                <a:gd name="connsiteX1" fmla="*/ 1970935 w 1970935"/>
                <a:gd name="connsiteY1" fmla="*/ 2275840 h 2275840"/>
                <a:gd name="connsiteX2" fmla="*/ 0 w 1970935"/>
                <a:gd name="connsiteY2" fmla="*/ 1137920 h 2275840"/>
                <a:gd name="connsiteX3" fmla="*/ 223485 w 1970935"/>
                <a:gd name="connsiteY3" fmla="*/ 1008891 h 2275840"/>
                <a:gd name="connsiteX4" fmla="*/ 253300 w 1970935"/>
                <a:gd name="connsiteY4" fmla="*/ 991678 h 2275840"/>
                <a:gd name="connsiteX5" fmla="*/ 233853 w 1970935"/>
                <a:gd name="connsiteY5" fmla="*/ 962835 h 2275840"/>
                <a:gd name="connsiteX6" fmla="*/ 216693 w 1970935"/>
                <a:gd name="connsiteY6" fmla="*/ 877837 h 2275840"/>
                <a:gd name="connsiteX7" fmla="*/ 435058 w 1970935"/>
                <a:gd name="connsiteY7" fmla="*/ 659472 h 2275840"/>
                <a:gd name="connsiteX8" fmla="*/ 589466 w 1970935"/>
                <a:gd name="connsiteY8" fmla="*/ 723430 h 2275840"/>
                <a:gd name="connsiteX9" fmla="*/ 625457 w 1970935"/>
                <a:gd name="connsiteY9" fmla="*/ 776813 h 2275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70935" h="2275840">
                  <a:moveTo>
                    <a:pt x="1970935" y="0"/>
                  </a:moveTo>
                  <a:lnTo>
                    <a:pt x="1970935" y="2275840"/>
                  </a:lnTo>
                  <a:cubicBezTo>
                    <a:pt x="1157856" y="2275840"/>
                    <a:pt x="406539" y="1842067"/>
                    <a:pt x="0" y="1137920"/>
                  </a:cubicBezTo>
                  <a:lnTo>
                    <a:pt x="223485" y="1008891"/>
                  </a:lnTo>
                  <a:lnTo>
                    <a:pt x="253300" y="991678"/>
                  </a:lnTo>
                  <a:lnTo>
                    <a:pt x="233853" y="962835"/>
                  </a:lnTo>
                  <a:cubicBezTo>
                    <a:pt x="222804" y="936710"/>
                    <a:pt x="216693" y="907987"/>
                    <a:pt x="216693" y="877837"/>
                  </a:cubicBezTo>
                  <a:cubicBezTo>
                    <a:pt x="216693" y="757237"/>
                    <a:pt x="314458" y="659472"/>
                    <a:pt x="435058" y="659472"/>
                  </a:cubicBezTo>
                  <a:cubicBezTo>
                    <a:pt x="495358" y="659472"/>
                    <a:pt x="549950" y="683914"/>
                    <a:pt x="589466" y="723430"/>
                  </a:cubicBezTo>
                  <a:lnTo>
                    <a:pt x="625457" y="776813"/>
                  </a:lnTo>
                  <a:close/>
                </a:path>
              </a:pathLst>
            </a:custGeom>
            <a:solidFill>
              <a:srgbClr val="F8971D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31249" tIns="3120390" rIns="2356358" bIns="519430" numCol="1" spcCol="1270" anchor="ctr" anchorCtr="0">
              <a:noAutofit/>
            </a:bodyPr>
            <a:lstStyle/>
            <a:p>
              <a:pPr algn="ctr" defTabSz="111122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E484D63F-9B74-4EB4-056F-AA849FFA8C30}"/>
                </a:ext>
              </a:extLst>
            </p:cNvPr>
            <p:cNvSpPr/>
            <p:nvPr/>
          </p:nvSpPr>
          <p:spPr>
            <a:xfrm>
              <a:off x="4796693" y="2301784"/>
              <a:ext cx="2362291" cy="2402004"/>
            </a:xfrm>
            <a:custGeom>
              <a:avLst/>
              <a:gdLst>
                <a:gd name="connsiteX0" fmla="*/ 1181028 w 2362291"/>
                <a:gd name="connsiteY0" fmla="*/ 0 h 2402004"/>
                <a:gd name="connsiteX1" fmla="*/ 1538169 w 2362291"/>
                <a:gd name="connsiteY1" fmla="*/ 53995 h 2402004"/>
                <a:gd name="connsiteX2" fmla="*/ 1586135 w 2362291"/>
                <a:gd name="connsiteY2" fmla="*/ 71550 h 2402004"/>
                <a:gd name="connsiteX3" fmla="*/ 1573502 w 2362291"/>
                <a:gd name="connsiteY3" fmla="*/ 90287 h 2402004"/>
                <a:gd name="connsiteX4" fmla="*/ 1556342 w 2362291"/>
                <a:gd name="connsiteY4" fmla="*/ 175284 h 2402004"/>
                <a:gd name="connsiteX5" fmla="*/ 1774707 w 2362291"/>
                <a:gd name="connsiteY5" fmla="*/ 393649 h 2402004"/>
                <a:gd name="connsiteX6" fmla="*/ 1929115 w 2362291"/>
                <a:gd name="connsiteY6" fmla="*/ 329692 h 2402004"/>
                <a:gd name="connsiteX7" fmla="*/ 1958319 w 2362291"/>
                <a:gd name="connsiteY7" fmla="*/ 286376 h 2402004"/>
                <a:gd name="connsiteX8" fmla="*/ 2030265 w 2362291"/>
                <a:gd name="connsiteY8" fmla="*/ 351766 h 2402004"/>
                <a:gd name="connsiteX9" fmla="*/ 2357630 w 2362291"/>
                <a:gd name="connsiteY9" fmla="*/ 958959 h 2402004"/>
                <a:gd name="connsiteX10" fmla="*/ 2360965 w 2362291"/>
                <a:gd name="connsiteY10" fmla="*/ 980809 h 2402004"/>
                <a:gd name="connsiteX11" fmla="*/ 2342574 w 2362291"/>
                <a:gd name="connsiteY11" fmla="*/ 982663 h 2402004"/>
                <a:gd name="connsiteX12" fmla="*/ 2168217 w 2362291"/>
                <a:gd name="connsiteY12" fmla="*/ 1196591 h 2402004"/>
                <a:gd name="connsiteX13" fmla="*/ 2342574 w 2362291"/>
                <a:gd name="connsiteY13" fmla="*/ 1410520 h 2402004"/>
                <a:gd name="connsiteX14" fmla="*/ 2362291 w 2362291"/>
                <a:gd name="connsiteY14" fmla="*/ 1412507 h 2402004"/>
                <a:gd name="connsiteX15" fmla="*/ 2357630 w 2362291"/>
                <a:gd name="connsiteY15" fmla="*/ 1443046 h 2402004"/>
                <a:gd name="connsiteX16" fmla="*/ 1944977 w 2362291"/>
                <a:gd name="connsiteY16" fmla="*/ 2127754 h 2402004"/>
                <a:gd name="connsiteX17" fmla="*/ 1935509 w 2362291"/>
                <a:gd name="connsiteY17" fmla="*/ 2134315 h 2402004"/>
                <a:gd name="connsiteX18" fmla="*/ 1924565 w 2362291"/>
                <a:gd name="connsiteY18" fmla="*/ 2118082 h 2402004"/>
                <a:gd name="connsiteX19" fmla="*/ 1770157 w 2362291"/>
                <a:gd name="connsiteY19" fmla="*/ 2054124 h 2402004"/>
                <a:gd name="connsiteX20" fmla="*/ 1551792 w 2362291"/>
                <a:gd name="connsiteY20" fmla="*/ 2272489 h 2402004"/>
                <a:gd name="connsiteX21" fmla="*/ 1556229 w 2362291"/>
                <a:gd name="connsiteY21" fmla="*/ 2316498 h 2402004"/>
                <a:gd name="connsiteX22" fmla="*/ 1563186 w 2362291"/>
                <a:gd name="connsiteY22" fmla="*/ 2338910 h 2402004"/>
                <a:gd name="connsiteX23" fmla="*/ 1495533 w 2362291"/>
                <a:gd name="connsiteY23" fmla="*/ 2360405 h 2402004"/>
                <a:gd name="connsiteX24" fmla="*/ 1181028 w 2362291"/>
                <a:gd name="connsiteY24" fmla="*/ 2402004 h 2402004"/>
                <a:gd name="connsiteX25" fmla="*/ 713544 w 2362291"/>
                <a:gd name="connsiteY25" fmla="*/ 2307624 h 2402004"/>
                <a:gd name="connsiteX26" fmla="*/ 707108 w 2362291"/>
                <a:gd name="connsiteY26" fmla="*/ 2304523 h 2402004"/>
                <a:gd name="connsiteX27" fmla="*/ 712570 w 2362291"/>
                <a:gd name="connsiteY27" fmla="*/ 2286928 h 2402004"/>
                <a:gd name="connsiteX28" fmla="*/ 717006 w 2362291"/>
                <a:gd name="connsiteY28" fmla="*/ 2242919 h 2402004"/>
                <a:gd name="connsiteX29" fmla="*/ 498641 w 2362291"/>
                <a:gd name="connsiteY29" fmla="*/ 2024554 h 2402004"/>
                <a:gd name="connsiteX30" fmla="*/ 413644 w 2362291"/>
                <a:gd name="connsiteY30" fmla="*/ 2041714 h 2402004"/>
                <a:gd name="connsiteX31" fmla="*/ 361267 w 2362291"/>
                <a:gd name="connsiteY31" fmla="*/ 2077028 h 2402004"/>
                <a:gd name="connsiteX32" fmla="*/ 331792 w 2362291"/>
                <a:gd name="connsiteY32" fmla="*/ 2050239 h 2402004"/>
                <a:gd name="connsiteX33" fmla="*/ 4426 w 2362291"/>
                <a:gd name="connsiteY33" fmla="*/ 1443046 h 2402004"/>
                <a:gd name="connsiteX34" fmla="*/ 1409 w 2362291"/>
                <a:gd name="connsiteY34" fmla="*/ 1423276 h 2402004"/>
                <a:gd name="connsiteX35" fmla="*/ 37681 w 2362291"/>
                <a:gd name="connsiteY35" fmla="*/ 1419620 h 2402004"/>
                <a:gd name="connsiteX36" fmla="*/ 212037 w 2362291"/>
                <a:gd name="connsiteY36" fmla="*/ 1205691 h 2402004"/>
                <a:gd name="connsiteX37" fmla="*/ 37681 w 2362291"/>
                <a:gd name="connsiteY37" fmla="*/ 991763 h 2402004"/>
                <a:gd name="connsiteX38" fmla="*/ 0 w 2362291"/>
                <a:gd name="connsiteY38" fmla="*/ 987964 h 2402004"/>
                <a:gd name="connsiteX39" fmla="*/ 4426 w 2362291"/>
                <a:gd name="connsiteY39" fmla="*/ 958959 h 2402004"/>
                <a:gd name="connsiteX40" fmla="*/ 331792 w 2362291"/>
                <a:gd name="connsiteY40" fmla="*/ 351766 h 2402004"/>
                <a:gd name="connsiteX41" fmla="*/ 378813 w 2362291"/>
                <a:gd name="connsiteY41" fmla="*/ 309030 h 2402004"/>
                <a:gd name="connsiteX42" fmla="*/ 394277 w 2362291"/>
                <a:gd name="connsiteY42" fmla="*/ 331966 h 2402004"/>
                <a:gd name="connsiteX43" fmla="*/ 548684 w 2362291"/>
                <a:gd name="connsiteY43" fmla="*/ 395923 h 2402004"/>
                <a:gd name="connsiteX44" fmla="*/ 767049 w 2362291"/>
                <a:gd name="connsiteY44" fmla="*/ 177558 h 2402004"/>
                <a:gd name="connsiteX45" fmla="*/ 749889 w 2362291"/>
                <a:gd name="connsiteY45" fmla="*/ 92561 h 2402004"/>
                <a:gd name="connsiteX46" fmla="*/ 743680 w 2362291"/>
                <a:gd name="connsiteY46" fmla="*/ 83351 h 2402004"/>
                <a:gd name="connsiteX47" fmla="*/ 823887 w 2362291"/>
                <a:gd name="connsiteY47" fmla="*/ 53995 h 2402004"/>
                <a:gd name="connsiteX48" fmla="*/ 1181028 w 2362291"/>
                <a:gd name="connsiteY48" fmla="*/ 0 h 2402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2362291" h="2402004">
                  <a:moveTo>
                    <a:pt x="1181028" y="0"/>
                  </a:moveTo>
                  <a:cubicBezTo>
                    <a:pt x="1305396" y="0"/>
                    <a:pt x="1425349" y="18904"/>
                    <a:pt x="1538169" y="53995"/>
                  </a:cubicBezTo>
                  <a:lnTo>
                    <a:pt x="1586135" y="71550"/>
                  </a:lnTo>
                  <a:lnTo>
                    <a:pt x="1573502" y="90287"/>
                  </a:lnTo>
                  <a:cubicBezTo>
                    <a:pt x="1562453" y="116411"/>
                    <a:pt x="1556342" y="145134"/>
                    <a:pt x="1556342" y="175284"/>
                  </a:cubicBezTo>
                  <a:cubicBezTo>
                    <a:pt x="1556342" y="295884"/>
                    <a:pt x="1654107" y="393649"/>
                    <a:pt x="1774707" y="393649"/>
                  </a:cubicBezTo>
                  <a:cubicBezTo>
                    <a:pt x="1835007" y="393649"/>
                    <a:pt x="1889598" y="369208"/>
                    <a:pt x="1929115" y="329692"/>
                  </a:cubicBezTo>
                  <a:lnTo>
                    <a:pt x="1958319" y="286376"/>
                  </a:lnTo>
                  <a:lnTo>
                    <a:pt x="2030265" y="351766"/>
                  </a:lnTo>
                  <a:cubicBezTo>
                    <a:pt x="2193269" y="514770"/>
                    <a:pt x="2309635" y="724412"/>
                    <a:pt x="2357630" y="958959"/>
                  </a:cubicBezTo>
                  <a:lnTo>
                    <a:pt x="2360965" y="980809"/>
                  </a:lnTo>
                  <a:lnTo>
                    <a:pt x="2342574" y="982663"/>
                  </a:lnTo>
                  <a:cubicBezTo>
                    <a:pt x="2243069" y="1003024"/>
                    <a:pt x="2168217" y="1091066"/>
                    <a:pt x="2168217" y="1196591"/>
                  </a:cubicBezTo>
                  <a:cubicBezTo>
                    <a:pt x="2168217" y="1302116"/>
                    <a:pt x="2243069" y="1390158"/>
                    <a:pt x="2342574" y="1410520"/>
                  </a:cubicBezTo>
                  <a:lnTo>
                    <a:pt x="2362291" y="1412507"/>
                  </a:lnTo>
                  <a:lnTo>
                    <a:pt x="2357630" y="1443046"/>
                  </a:lnTo>
                  <a:cubicBezTo>
                    <a:pt x="2301636" y="1716684"/>
                    <a:pt x="2152581" y="1956424"/>
                    <a:pt x="1944977" y="2127754"/>
                  </a:cubicBezTo>
                  <a:lnTo>
                    <a:pt x="1935509" y="2134315"/>
                  </a:lnTo>
                  <a:lnTo>
                    <a:pt x="1924565" y="2118082"/>
                  </a:lnTo>
                  <a:cubicBezTo>
                    <a:pt x="1885049" y="2078565"/>
                    <a:pt x="1830457" y="2054124"/>
                    <a:pt x="1770157" y="2054124"/>
                  </a:cubicBezTo>
                  <a:cubicBezTo>
                    <a:pt x="1649557" y="2054124"/>
                    <a:pt x="1551792" y="2151889"/>
                    <a:pt x="1551792" y="2272489"/>
                  </a:cubicBezTo>
                  <a:cubicBezTo>
                    <a:pt x="1551792" y="2287564"/>
                    <a:pt x="1553320" y="2302282"/>
                    <a:pt x="1556229" y="2316498"/>
                  </a:cubicBezTo>
                  <a:lnTo>
                    <a:pt x="1563186" y="2338910"/>
                  </a:lnTo>
                  <a:lnTo>
                    <a:pt x="1495533" y="2360405"/>
                  </a:lnTo>
                  <a:cubicBezTo>
                    <a:pt x="1395291" y="2387531"/>
                    <a:pt x="1289850" y="2402004"/>
                    <a:pt x="1181028" y="2402004"/>
                  </a:cubicBezTo>
                  <a:cubicBezTo>
                    <a:pt x="1015205" y="2402004"/>
                    <a:pt x="857230" y="2368398"/>
                    <a:pt x="713544" y="2307624"/>
                  </a:cubicBezTo>
                  <a:lnTo>
                    <a:pt x="707108" y="2304523"/>
                  </a:lnTo>
                  <a:lnTo>
                    <a:pt x="712570" y="2286928"/>
                  </a:lnTo>
                  <a:cubicBezTo>
                    <a:pt x="715479" y="2272712"/>
                    <a:pt x="717006" y="2257994"/>
                    <a:pt x="717006" y="2242919"/>
                  </a:cubicBezTo>
                  <a:cubicBezTo>
                    <a:pt x="717006" y="2122319"/>
                    <a:pt x="619241" y="2024554"/>
                    <a:pt x="498641" y="2024554"/>
                  </a:cubicBezTo>
                  <a:cubicBezTo>
                    <a:pt x="468491" y="2024554"/>
                    <a:pt x="439768" y="2030665"/>
                    <a:pt x="413644" y="2041714"/>
                  </a:cubicBezTo>
                  <a:lnTo>
                    <a:pt x="361267" y="2077028"/>
                  </a:lnTo>
                  <a:lnTo>
                    <a:pt x="331792" y="2050239"/>
                  </a:lnTo>
                  <a:cubicBezTo>
                    <a:pt x="168788" y="1887235"/>
                    <a:pt x="52422" y="1677593"/>
                    <a:pt x="4426" y="1443046"/>
                  </a:cubicBezTo>
                  <a:lnTo>
                    <a:pt x="1409" y="1423276"/>
                  </a:lnTo>
                  <a:lnTo>
                    <a:pt x="37681" y="1419620"/>
                  </a:lnTo>
                  <a:cubicBezTo>
                    <a:pt x="137186" y="1399258"/>
                    <a:pt x="212037" y="1311216"/>
                    <a:pt x="212037" y="1205691"/>
                  </a:cubicBezTo>
                  <a:cubicBezTo>
                    <a:pt x="212037" y="1100166"/>
                    <a:pt x="137186" y="1012124"/>
                    <a:pt x="37681" y="991763"/>
                  </a:cubicBezTo>
                  <a:lnTo>
                    <a:pt x="0" y="987964"/>
                  </a:lnTo>
                  <a:lnTo>
                    <a:pt x="4426" y="958959"/>
                  </a:lnTo>
                  <a:cubicBezTo>
                    <a:pt x="52422" y="724412"/>
                    <a:pt x="168788" y="514770"/>
                    <a:pt x="331792" y="351766"/>
                  </a:cubicBezTo>
                  <a:lnTo>
                    <a:pt x="378813" y="309030"/>
                  </a:lnTo>
                  <a:lnTo>
                    <a:pt x="394277" y="331966"/>
                  </a:lnTo>
                  <a:cubicBezTo>
                    <a:pt x="433793" y="371482"/>
                    <a:pt x="488384" y="395923"/>
                    <a:pt x="548684" y="395923"/>
                  </a:cubicBezTo>
                  <a:cubicBezTo>
                    <a:pt x="669284" y="395923"/>
                    <a:pt x="767049" y="298158"/>
                    <a:pt x="767049" y="177558"/>
                  </a:cubicBezTo>
                  <a:cubicBezTo>
                    <a:pt x="767049" y="147408"/>
                    <a:pt x="760939" y="118685"/>
                    <a:pt x="749889" y="92561"/>
                  </a:cubicBezTo>
                  <a:lnTo>
                    <a:pt x="743680" y="83351"/>
                  </a:lnTo>
                  <a:lnTo>
                    <a:pt x="823887" y="53995"/>
                  </a:lnTo>
                  <a:cubicBezTo>
                    <a:pt x="936708" y="18904"/>
                    <a:pt x="1056660" y="0"/>
                    <a:pt x="1181028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ECF7FE"/>
                </a:gs>
                <a:gs pos="97000">
                  <a:srgbClr val="80BFDF"/>
                </a:gs>
              </a:gsLst>
              <a:path path="circle">
                <a:fillToRect l="50000" t="50000" r="50000" b="50000"/>
              </a:path>
              <a:tileRect/>
            </a:gra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0F106FB5-8075-7189-6F60-F7DD65E44C21}"/>
                </a:ext>
              </a:extLst>
            </p:cNvPr>
            <p:cNvSpPr/>
            <p:nvPr/>
          </p:nvSpPr>
          <p:spPr>
            <a:xfrm>
              <a:off x="5813948" y="1528548"/>
              <a:ext cx="436729" cy="436729"/>
            </a:xfrm>
            <a:prstGeom prst="ellipse">
              <a:avLst/>
            </a:prstGeom>
            <a:solidFill>
              <a:srgbClr val="0635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FB58F3B1-1557-8A41-0CB2-1F24FDA88035}"/>
                </a:ext>
              </a:extLst>
            </p:cNvPr>
            <p:cNvSpPr/>
            <p:nvPr/>
          </p:nvSpPr>
          <p:spPr>
            <a:xfrm>
              <a:off x="7315200" y="2442948"/>
              <a:ext cx="436729" cy="436729"/>
            </a:xfrm>
            <a:prstGeom prst="ellipse">
              <a:avLst/>
            </a:prstGeom>
            <a:solidFill>
              <a:srgbClr val="0093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4AF28446-77BE-0612-EBFB-9AF4CE71DC57}"/>
                </a:ext>
              </a:extLst>
            </p:cNvPr>
            <p:cNvSpPr/>
            <p:nvPr/>
          </p:nvSpPr>
          <p:spPr>
            <a:xfrm>
              <a:off x="5786651" y="5036023"/>
              <a:ext cx="436729" cy="436729"/>
            </a:xfrm>
            <a:prstGeom prst="ellipse">
              <a:avLst/>
            </a:prstGeom>
            <a:solidFill>
              <a:srgbClr val="7AC1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6EB73D1E-6BC4-AF4D-9640-C08336E25FEF}"/>
                </a:ext>
              </a:extLst>
            </p:cNvPr>
            <p:cNvSpPr/>
            <p:nvPr/>
          </p:nvSpPr>
          <p:spPr>
            <a:xfrm>
              <a:off x="7260611" y="4189862"/>
              <a:ext cx="436729" cy="436729"/>
            </a:xfrm>
            <a:prstGeom prst="ellipse">
              <a:avLst/>
            </a:prstGeom>
            <a:solidFill>
              <a:srgbClr val="80BF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082F9168-8CA6-F588-C4D3-A24E26135C1A}"/>
                </a:ext>
              </a:extLst>
            </p:cNvPr>
            <p:cNvSpPr txBox="1"/>
            <p:nvPr/>
          </p:nvSpPr>
          <p:spPr>
            <a:xfrm>
              <a:off x="5143488" y="3144253"/>
              <a:ext cx="1691310" cy="7741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700" b="1" dirty="0">
                  <a:solidFill>
                    <a:srgbClr val="06357A"/>
                  </a:solidFill>
                </a:rPr>
                <a:t>TRUST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1EC9AC41-8DF5-C06C-B16D-C1E4B7F17D83}"/>
                </a:ext>
              </a:extLst>
            </p:cNvPr>
            <p:cNvSpPr txBox="1"/>
            <p:nvPr/>
          </p:nvSpPr>
          <p:spPr>
            <a:xfrm>
              <a:off x="4360827" y="1895374"/>
              <a:ext cx="1628746" cy="4926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>
                  <a:solidFill>
                    <a:schemeClr val="bg1"/>
                  </a:solidFill>
                </a:rPr>
                <a:t>Confidence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90640210-FB1D-4947-F08B-957A02CE8FC9}"/>
                </a:ext>
              </a:extLst>
            </p:cNvPr>
            <p:cNvSpPr txBox="1"/>
            <p:nvPr/>
          </p:nvSpPr>
          <p:spPr>
            <a:xfrm>
              <a:off x="5944493" y="1895374"/>
              <a:ext cx="1858955" cy="4926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>
                  <a:solidFill>
                    <a:schemeClr val="bg1"/>
                  </a:solidFill>
                </a:rPr>
                <a:t>Transparency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949ACAF7-AE12-08DA-8BA4-00656B62F791}"/>
                </a:ext>
              </a:extLst>
            </p:cNvPr>
            <p:cNvSpPr txBox="1"/>
            <p:nvPr/>
          </p:nvSpPr>
          <p:spPr>
            <a:xfrm>
              <a:off x="7122794" y="3116821"/>
              <a:ext cx="1212373" cy="844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dirty="0">
                  <a:solidFill>
                    <a:schemeClr val="bg1"/>
                  </a:solidFill>
                </a:rPr>
                <a:t>Shared values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BF49CBEA-10E8-8FDC-C2CC-53440F2DEF5C}"/>
                </a:ext>
              </a:extLst>
            </p:cNvPr>
            <p:cNvSpPr txBox="1"/>
            <p:nvPr/>
          </p:nvSpPr>
          <p:spPr>
            <a:xfrm>
              <a:off x="6184712" y="4664091"/>
              <a:ext cx="1552304" cy="4926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>
                  <a:solidFill>
                    <a:schemeClr val="bg1"/>
                  </a:solidFill>
                </a:rPr>
                <a:t>Legitimacy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38D7725D-44B8-39ED-3A7D-10CDC9533055}"/>
                </a:ext>
              </a:extLst>
            </p:cNvPr>
            <p:cNvSpPr txBox="1"/>
            <p:nvPr/>
          </p:nvSpPr>
          <p:spPr>
            <a:xfrm>
              <a:off x="3673709" y="3267716"/>
              <a:ext cx="1431288" cy="4750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25" dirty="0">
                  <a:solidFill>
                    <a:schemeClr val="bg1"/>
                  </a:solidFill>
                </a:rPr>
                <a:t>Credibility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359766D7-2E47-4EFA-17F4-020104D86F40}"/>
                </a:ext>
              </a:extLst>
            </p:cNvPr>
            <p:cNvSpPr txBox="1"/>
            <p:nvPr/>
          </p:nvSpPr>
          <p:spPr>
            <a:xfrm>
              <a:off x="4238870" y="4649570"/>
              <a:ext cx="1791993" cy="4926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>
                  <a:solidFill>
                    <a:schemeClr val="bg1"/>
                  </a:solidFill>
                </a:rPr>
                <a:t>Competence</a:t>
              </a:r>
            </a:p>
          </p:txBody>
        </p:sp>
      </p:grpSp>
      <p:sp>
        <p:nvSpPr>
          <p:cNvPr id="52" name="Rounded Rectangle 51">
            <a:extLst>
              <a:ext uri="{FF2B5EF4-FFF2-40B4-BE49-F238E27FC236}">
                <a16:creationId xmlns:a16="http://schemas.microsoft.com/office/drawing/2014/main" id="{6AD685B5-9A2F-090F-1580-68FF160ADBCF}"/>
              </a:ext>
            </a:extLst>
          </p:cNvPr>
          <p:cNvSpPr/>
          <p:nvPr/>
        </p:nvSpPr>
        <p:spPr>
          <a:xfrm>
            <a:off x="5510143" y="2247753"/>
            <a:ext cx="726734" cy="57282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E8FFC7D-DFD9-A9B1-C54D-C0BC911652A0}"/>
              </a:ext>
            </a:extLst>
          </p:cNvPr>
          <p:cNvSpPr txBox="1"/>
          <p:nvPr/>
        </p:nvSpPr>
        <p:spPr>
          <a:xfrm>
            <a:off x="7157177" y="2301561"/>
            <a:ext cx="19480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6357A"/>
                </a:solidFill>
              </a:rPr>
              <a:t>First step: Establish what the public thinks</a:t>
            </a:r>
          </a:p>
        </p:txBody>
      </p:sp>
      <p:pic>
        <p:nvPicPr>
          <p:cNvPr id="5" name="Graphic 4" descr="Arrow: Clockwise curve with solid fill">
            <a:extLst>
              <a:ext uri="{FF2B5EF4-FFF2-40B4-BE49-F238E27FC236}">
                <a16:creationId xmlns:a16="http://schemas.microsoft.com/office/drawing/2014/main" id="{B026A646-3967-F2EE-B11E-BFD45A4922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7919708">
            <a:off x="6300015" y="223397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329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087B7EE9-A035-CFB5-9E03-1F092616A067}"/>
              </a:ext>
            </a:extLst>
          </p:cNvPr>
          <p:cNvSpPr txBox="1"/>
          <p:nvPr/>
        </p:nvSpPr>
        <p:spPr>
          <a:xfrm>
            <a:off x="241182" y="170138"/>
            <a:ext cx="70359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6357A"/>
                </a:solidFill>
                <a:latin typeface="+mj-lt"/>
                <a:ea typeface="+mj-ea"/>
                <a:cs typeface="+mj-cs"/>
              </a:rPr>
              <a:t>Engagement science project: UK, 2024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1A9B588-FB5E-4119-BE7E-CAB4C82C6267}"/>
              </a:ext>
            </a:extLst>
          </p:cNvPr>
          <p:cNvSpPr txBox="1"/>
          <p:nvPr/>
        </p:nvSpPr>
        <p:spPr>
          <a:xfrm>
            <a:off x="1908309" y="935682"/>
            <a:ext cx="6524608" cy="3239348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pPr marL="285750" indent="-28575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rgbClr val="06357A"/>
                </a:solidFill>
              </a:rPr>
              <a:t>Research project facilitated by World Horse Welfare, with substantial funding from the Racing Foundation and contributions from the wider British equine sector</a:t>
            </a:r>
          </a:p>
          <a:p>
            <a:pPr marL="285750" indent="-28575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rgbClr val="06357A"/>
                </a:solidFill>
              </a:rPr>
              <a:t>Aim: To determine drivers of public acceptance of a diverse range of horse sports, including racing</a:t>
            </a:r>
          </a:p>
          <a:p>
            <a:pPr marL="285750" indent="-28575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rgbClr val="06357A"/>
                </a:solidFill>
              </a:rPr>
              <a:t>Methods</a:t>
            </a:r>
          </a:p>
          <a:p>
            <a:pPr marL="504000" lvl="1" indent="-2143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6357A"/>
                </a:solidFill>
              </a:rPr>
              <a:t>Interviews with 12 horse sport stakeholders</a:t>
            </a:r>
          </a:p>
          <a:p>
            <a:pPr marL="504000" lvl="1" indent="-2143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6357A"/>
                </a:solidFill>
              </a:rPr>
              <a:t>Nationally representative survey (UK, &gt;5,000 people)</a:t>
            </a:r>
          </a:p>
          <a:p>
            <a:pPr marL="864000" lvl="2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rgbClr val="06357A"/>
                </a:solidFill>
              </a:rPr>
              <a:t>Questions based on results of stakeholder interviews and work in other industries</a:t>
            </a:r>
          </a:p>
          <a:p>
            <a:pPr marL="864000" lvl="2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rgbClr val="06357A"/>
                </a:solidFill>
              </a:rPr>
              <a:t>Quantitative and qualitative analysis</a:t>
            </a:r>
          </a:p>
        </p:txBody>
      </p:sp>
      <p:pic>
        <p:nvPicPr>
          <p:cNvPr id="3" name="Picture 2" descr="A blue and white logo&#10;&#10;Description automatically generated">
            <a:extLst>
              <a:ext uri="{FF2B5EF4-FFF2-40B4-BE49-F238E27FC236}">
                <a16:creationId xmlns:a16="http://schemas.microsoft.com/office/drawing/2014/main" id="{761DAD9E-40B4-E742-D876-D4279B4FCD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585" y="3026849"/>
            <a:ext cx="1368896" cy="72722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B86D7A2-D21E-830B-5A40-128CC89F4811}"/>
              </a:ext>
            </a:extLst>
          </p:cNvPr>
          <p:cNvSpPr txBox="1"/>
          <p:nvPr/>
        </p:nvSpPr>
        <p:spPr>
          <a:xfrm>
            <a:off x="711084" y="4936400"/>
            <a:ext cx="772183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err="1">
                <a:latin typeface="Avenir Next" panose="020B0503020202020204" pitchFamily="34" charset="0"/>
              </a:rPr>
              <a:t>Voconiq</a:t>
            </a:r>
            <a:r>
              <a:rPr lang="en-US" sz="900" dirty="0">
                <a:latin typeface="Avenir Next" panose="020B0503020202020204" pitchFamily="34" charset="0"/>
              </a:rPr>
              <a:t>. </a:t>
            </a:r>
            <a:r>
              <a:rPr lang="en-GB" sz="900" dirty="0">
                <a:latin typeface="Avenir Next" panose="020B0503020202020204" pitchFamily="34" charset="0"/>
              </a:rPr>
              <a:t>National survey of UK citizen </a:t>
            </a:r>
            <a:r>
              <a:rPr lang="en-GB" sz="900" dirty="0">
                <a:latin typeface="Avenir Book" panose="02000503020000020003" pitchFamily="2" charset="0"/>
              </a:rPr>
              <a:t>attitudes</a:t>
            </a:r>
            <a:r>
              <a:rPr lang="en-GB" sz="900" dirty="0">
                <a:latin typeface="Avenir Next" panose="020B0503020202020204" pitchFamily="34" charset="0"/>
              </a:rPr>
              <a:t> towards UK equestrian sport industries. </a:t>
            </a:r>
            <a:r>
              <a:rPr lang="en-US" sz="900" dirty="0">
                <a:latin typeface="Avenir Next" panose="020B0503020202020204" pitchFamily="34" charset="0"/>
              </a:rPr>
              <a:t>2024</a:t>
            </a:r>
          </a:p>
        </p:txBody>
      </p:sp>
      <p:pic>
        <p:nvPicPr>
          <p:cNvPr id="16" name="Picture 15" descr="A black and gold logo&#10;&#10;Description automatically generated">
            <a:extLst>
              <a:ext uri="{FF2B5EF4-FFF2-40B4-BE49-F238E27FC236}">
                <a16:creationId xmlns:a16="http://schemas.microsoft.com/office/drawing/2014/main" id="{65162408-704B-800E-79DE-AF6808B68F8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36" y="1103873"/>
            <a:ext cx="1162594" cy="1507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1399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B353A3F-2C44-1F53-2DAB-39F358C02B92}"/>
              </a:ext>
            </a:extLst>
          </p:cNvPr>
          <p:cNvSpPr/>
          <p:nvPr/>
        </p:nvSpPr>
        <p:spPr>
          <a:xfrm>
            <a:off x="0" y="3663714"/>
            <a:ext cx="9144000" cy="1009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87B7EE9-A035-CFB5-9E03-1F092616A067}"/>
              </a:ext>
            </a:extLst>
          </p:cNvPr>
          <p:cNvSpPr txBox="1"/>
          <p:nvPr/>
        </p:nvSpPr>
        <p:spPr>
          <a:xfrm>
            <a:off x="242526" y="200386"/>
            <a:ext cx="77269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6357A"/>
                </a:solidFill>
                <a:latin typeface="+mj-lt"/>
                <a:ea typeface="+mj-ea"/>
                <a:cs typeface="+mj-cs"/>
              </a:rPr>
              <a:t>Trust &amp; acceptance of horse sport in the UK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63E8934-0992-1270-9898-841DE3C8FF06}"/>
              </a:ext>
            </a:extLst>
          </p:cNvPr>
          <p:cNvSpPr txBox="1"/>
          <p:nvPr/>
        </p:nvSpPr>
        <p:spPr>
          <a:xfrm>
            <a:off x="711084" y="4936400"/>
            <a:ext cx="772183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err="1">
                <a:latin typeface="Avenir Next" panose="020B0503020202020204" pitchFamily="34" charset="0"/>
              </a:rPr>
              <a:t>Voconiq</a:t>
            </a:r>
            <a:r>
              <a:rPr lang="en-US" sz="900" dirty="0">
                <a:latin typeface="Avenir Next" panose="020B0503020202020204" pitchFamily="34" charset="0"/>
              </a:rPr>
              <a:t>. </a:t>
            </a:r>
            <a:r>
              <a:rPr lang="en-GB" sz="900" dirty="0">
                <a:latin typeface="Avenir Next" panose="020B0503020202020204" pitchFamily="34" charset="0"/>
              </a:rPr>
              <a:t>National survey of UK </a:t>
            </a:r>
            <a:r>
              <a:rPr lang="en-GB" sz="900" dirty="0">
                <a:latin typeface="Avenir Book" panose="02000503020000020003" pitchFamily="2" charset="0"/>
              </a:rPr>
              <a:t>citizen</a:t>
            </a:r>
            <a:r>
              <a:rPr lang="en-GB" sz="900" dirty="0">
                <a:latin typeface="Avenir Next" panose="020B0503020202020204" pitchFamily="34" charset="0"/>
              </a:rPr>
              <a:t> attitudes towards UK equestrian sport industries. </a:t>
            </a:r>
            <a:r>
              <a:rPr lang="en-US" sz="900" dirty="0">
                <a:latin typeface="Avenir Next" panose="020B0503020202020204" pitchFamily="34" charset="0"/>
              </a:rPr>
              <a:t>2024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260DFC5-9A4A-4328-869D-8F0701FF2E27}"/>
              </a:ext>
            </a:extLst>
          </p:cNvPr>
          <p:cNvGrpSpPr/>
          <p:nvPr/>
        </p:nvGrpSpPr>
        <p:grpSpPr>
          <a:xfrm>
            <a:off x="666551" y="1107471"/>
            <a:ext cx="3622717" cy="3487690"/>
            <a:chOff x="1265710" y="1973284"/>
            <a:chExt cx="4279368" cy="4119866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C560F1C2-2C43-77D6-C6BB-287D6A0A129C}"/>
                </a:ext>
              </a:extLst>
            </p:cNvPr>
            <p:cNvGrpSpPr/>
            <p:nvPr/>
          </p:nvGrpSpPr>
          <p:grpSpPr>
            <a:xfrm>
              <a:off x="1265710" y="1973284"/>
              <a:ext cx="4279368" cy="4119866"/>
              <a:chOff x="1265710" y="1973284"/>
              <a:chExt cx="4279368" cy="4119866"/>
            </a:xfrm>
          </p:grpSpPr>
          <p:pic>
            <p:nvPicPr>
              <p:cNvPr id="3" name="Picture 2" descr="A graph of different colors and numbers&#10;&#10;Description automatically generated with medium confidence">
                <a:extLst>
                  <a:ext uri="{FF2B5EF4-FFF2-40B4-BE49-F238E27FC236}">
                    <a16:creationId xmlns:a16="http://schemas.microsoft.com/office/drawing/2014/main" id="{2847376E-2DF8-13F0-BAD9-5C62025563F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r="51946"/>
              <a:stretch/>
            </p:blipFill>
            <p:spPr>
              <a:xfrm>
                <a:off x="1265710" y="1973284"/>
                <a:ext cx="4208971" cy="4119866"/>
              </a:xfrm>
              <a:prstGeom prst="rect">
                <a:avLst/>
              </a:prstGeom>
            </p:spPr>
          </p:pic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D06357A-1E03-2A89-1CB9-08E7F4D96162}"/>
                  </a:ext>
                </a:extLst>
              </p:cNvPr>
              <p:cNvSpPr txBox="1"/>
              <p:nvPr/>
            </p:nvSpPr>
            <p:spPr>
              <a:xfrm>
                <a:off x="5197642" y="4884952"/>
                <a:ext cx="347436" cy="17568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75"/>
                  </a:lnSpc>
                </a:pPr>
                <a:r>
                  <a:rPr lang="en-US" sz="450" dirty="0">
                    <a:solidFill>
                      <a:srgbClr val="5B5B5B"/>
                    </a:solidFill>
                    <a:latin typeface="Avenir Book" panose="02000503020000020003" pitchFamily="2" charset="0"/>
                  </a:rPr>
                  <a:t>100</a:t>
                </a:r>
              </a:p>
            </p:txBody>
          </p:sp>
        </p:grp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03F8A16-F67C-4C73-C1FE-321AA0469F0B}"/>
                </a:ext>
              </a:extLst>
            </p:cNvPr>
            <p:cNvSpPr/>
            <p:nvPr/>
          </p:nvSpPr>
          <p:spPr>
            <a:xfrm>
              <a:off x="2489200" y="3314700"/>
              <a:ext cx="1879600" cy="254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81D6CC9-7DE7-0C03-DED1-142C799E4A25}"/>
              </a:ext>
            </a:extLst>
          </p:cNvPr>
          <p:cNvGrpSpPr/>
          <p:nvPr/>
        </p:nvGrpSpPr>
        <p:grpSpPr>
          <a:xfrm>
            <a:off x="4720092" y="1096454"/>
            <a:ext cx="3712825" cy="3487690"/>
            <a:chOff x="6670430" y="1973284"/>
            <a:chExt cx="4385809" cy="4119866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07DACEFD-A76F-BD6A-33B7-84CBE74362B0}"/>
                </a:ext>
              </a:extLst>
            </p:cNvPr>
            <p:cNvGrpSpPr/>
            <p:nvPr/>
          </p:nvGrpSpPr>
          <p:grpSpPr>
            <a:xfrm>
              <a:off x="6670430" y="1973284"/>
              <a:ext cx="4385809" cy="4119866"/>
              <a:chOff x="6670430" y="1973284"/>
              <a:chExt cx="4385809" cy="4119866"/>
            </a:xfrm>
          </p:grpSpPr>
          <p:pic>
            <p:nvPicPr>
              <p:cNvPr id="5" name="Picture 4" descr="A graph of different colors and numbers&#10;&#10;Description automatically generated with medium confidence">
                <a:extLst>
                  <a:ext uri="{FF2B5EF4-FFF2-40B4-BE49-F238E27FC236}">
                    <a16:creationId xmlns:a16="http://schemas.microsoft.com/office/drawing/2014/main" id="{721CF9F7-6DE2-89CF-FB79-8CDFECA3B34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49927"/>
              <a:stretch/>
            </p:blipFill>
            <p:spPr>
              <a:xfrm>
                <a:off x="6670430" y="1973284"/>
                <a:ext cx="4385809" cy="4119866"/>
              </a:xfrm>
              <a:prstGeom prst="rect">
                <a:avLst/>
              </a:prstGeom>
            </p:spPr>
          </p:pic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CA9A68A9-55B1-74B6-C744-8CCDCAC80FBD}"/>
                  </a:ext>
                </a:extLst>
              </p:cNvPr>
              <p:cNvSpPr/>
              <p:nvPr/>
            </p:nvSpPr>
            <p:spPr>
              <a:xfrm>
                <a:off x="6775938" y="5005754"/>
                <a:ext cx="85489" cy="12895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347C336-85CB-796D-59BF-97674DD6C34D}"/>
                </a:ext>
              </a:extLst>
            </p:cNvPr>
            <p:cNvSpPr/>
            <p:nvPr/>
          </p:nvSpPr>
          <p:spPr>
            <a:xfrm>
              <a:off x="7823200" y="3302000"/>
              <a:ext cx="1879600" cy="254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8E0BB239-8B23-1770-0BAB-BF6DD21DB0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5917" y="876519"/>
            <a:ext cx="1039879" cy="1344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134813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B318491524A604C8B5AACD2434238AE" ma:contentTypeVersion="11" ma:contentTypeDescription="Create a new document." ma:contentTypeScope="" ma:versionID="3126e9e026969f8719954320e556c20f">
  <xsd:schema xmlns:xsd="http://www.w3.org/2001/XMLSchema" xmlns:xs="http://www.w3.org/2001/XMLSchema" xmlns:p="http://schemas.microsoft.com/office/2006/metadata/properties" xmlns:ns3="3adf6f00-8689-4b8c-8ebb-58dfb83c9d52" xmlns:ns4="18597219-fd8f-49c8-9dc1-73111ca5b1ce" targetNamespace="http://schemas.microsoft.com/office/2006/metadata/properties" ma:root="true" ma:fieldsID="84e6cbc0321e65343dd5912637ebf2d3" ns3:_="" ns4:_="">
    <xsd:import namespace="3adf6f00-8689-4b8c-8ebb-58dfb83c9d52"/>
    <xsd:import namespace="18597219-fd8f-49c8-9dc1-73111ca5b1c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df6f00-8689-4b8c-8ebb-58dfb83c9d5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597219-fd8f-49c8-9dc1-73111ca5b1ce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72E65C4-1508-450D-A24B-CE7BF0AAA523}">
  <ds:schemaRefs>
    <ds:schemaRef ds:uri="18597219-fd8f-49c8-9dc1-73111ca5b1ce"/>
    <ds:schemaRef ds:uri="3adf6f00-8689-4b8c-8ebb-58dfb83c9d52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DC4B94D3-9C87-4636-9CDF-3CAA3010723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8E951B4-937B-406F-8F20-08B19CAE3806}">
  <ds:schemaRefs>
    <ds:schemaRef ds:uri="18597219-fd8f-49c8-9dc1-73111ca5b1ce"/>
    <ds:schemaRef ds:uri="3adf6f00-8689-4b8c-8ebb-58dfb83c9d5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44756</TotalTime>
  <Words>1874</Words>
  <Application>Microsoft Macintosh PowerPoint</Application>
  <PresentationFormat>On-screen Show (16:9)</PresentationFormat>
  <Paragraphs>242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9" baseType="lpstr">
      <vt:lpstr>Aptos</vt:lpstr>
      <vt:lpstr>Arial</vt:lpstr>
      <vt:lpstr>Avenir Book</vt:lpstr>
      <vt:lpstr>Avenir Next</vt:lpstr>
      <vt:lpstr>Bellefair</vt:lpstr>
      <vt:lpstr>Calibri</vt:lpstr>
      <vt:lpstr>Calibri Light</vt:lpstr>
      <vt:lpstr>CenturyGothicPro</vt:lpstr>
      <vt:lpstr>Courier New</vt:lpstr>
      <vt:lpstr>Helvetica</vt:lpstr>
      <vt:lpstr>Wingdings</vt:lpstr>
      <vt:lpstr>Custom Design</vt:lpstr>
      <vt:lpstr>2_Custom Design</vt:lpstr>
      <vt:lpstr>1_Custom Design</vt:lpstr>
      <vt:lpstr>PowerPoint Presentation</vt:lpstr>
      <vt:lpstr>Public perception of horses in sport</vt:lpstr>
      <vt:lpstr>Perceptions of UK public and ‘horse people’ re the use of horses in sport</vt:lpstr>
      <vt:lpstr>PowerPoint Presentation</vt:lpstr>
      <vt:lpstr>PowerPoint Presentation</vt:lpstr>
      <vt:lpstr>This is what…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We need to build trust – now</vt:lpstr>
      <vt:lpstr>We need to build trust – now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Our future with horses:  A sure thing? How social licence can help us</dc:title>
  <dc:creator>Alana Chapman</dc:creator>
  <cp:lastModifiedBy>Jonny Gerrard</cp:lastModifiedBy>
  <cp:revision>2149</cp:revision>
  <cp:lastPrinted>2021-09-28T15:31:17Z</cp:lastPrinted>
  <dcterms:created xsi:type="dcterms:W3CDTF">2020-02-29T11:48:18Z</dcterms:created>
  <dcterms:modified xsi:type="dcterms:W3CDTF">2024-10-03T15:17:03Z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0x010100EB318491524A604C8B5AACD2434238AE</vt:lpwstr>
  </property>
  <property fmtid="{D5CDD505-2E9C-101B-9397-08002B2CF9AE}" pid="3" name="MSIP_Label_ac229f08-7596-47ce-a2b4-a5b6a5870236_Enabled">
    <vt:lpwstr>true</vt:lpwstr>
  </property>
  <property fmtid="{D5CDD505-2E9C-101B-9397-08002B2CF9AE}" pid="4" name="MSIP_Label_ac229f08-7596-47ce-a2b4-a5b6a5870236_SetDate">
    <vt:lpwstr>2022-06-10T23:38:21Z</vt:lpwstr>
  </property>
  <property fmtid="{D5CDD505-2E9C-101B-9397-08002B2CF9AE}" pid="5" name="MSIP_Label_ac229f08-7596-47ce-a2b4-a5b6a5870236_Method">
    <vt:lpwstr>Standard</vt:lpwstr>
  </property>
  <property fmtid="{D5CDD505-2E9C-101B-9397-08002B2CF9AE}" pid="6" name="MSIP_Label_ac229f08-7596-47ce-a2b4-a5b6a5870236_Name">
    <vt:lpwstr>General</vt:lpwstr>
  </property>
  <property fmtid="{D5CDD505-2E9C-101B-9397-08002B2CF9AE}" pid="7" name="MSIP_Label_ac229f08-7596-47ce-a2b4-a5b6a5870236_SiteId">
    <vt:lpwstr>5b5250c2-e95b-4bf9-aa8f-da8720bc78cc</vt:lpwstr>
  </property>
  <property fmtid="{D5CDD505-2E9C-101B-9397-08002B2CF9AE}" pid="8" name="MSIP_Label_ac229f08-7596-47ce-a2b4-a5b6a5870236_ActionId">
    <vt:lpwstr>8dfe222d-f893-4408-8f85-a62ebd26f98a</vt:lpwstr>
  </property>
  <property fmtid="{D5CDD505-2E9C-101B-9397-08002B2CF9AE}" pid="9" name="MSIP_Label_ac229f08-7596-47ce-a2b4-a5b6a5870236_ContentBits">
    <vt:lpwstr>0</vt:lpwstr>
  </property>
</Properties>
</file>