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22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</p:sldIdLst>
  <p:sldSz cx="9144000" cy="5143500" type="screen16x9"/>
  <p:notesSz cx="12192000" cy="6858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1739"/>
    <a:srgbClr val="CA9156"/>
    <a:srgbClr val="B88A93"/>
    <a:srgbClr val="7F3EB2"/>
    <a:srgbClr val="0F531A"/>
    <a:srgbClr val="32C84B"/>
    <a:srgbClr val="CA9157"/>
    <a:srgbClr val="434345"/>
    <a:srgbClr val="623821"/>
    <a:srgbClr val="5E2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/>
    <p:restoredTop sz="79028"/>
  </p:normalViewPr>
  <p:slideViewPr>
    <p:cSldViewPr>
      <p:cViewPr varScale="1">
        <p:scale>
          <a:sx n="130" d="100"/>
          <a:sy n="130" d="100"/>
        </p:scale>
        <p:origin x="1408" y="184"/>
      </p:cViewPr>
      <p:guideLst>
        <p:guide orient="horz" pos="2160"/>
        <p:guide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9D342-25C7-0745-A020-12A0D7532BC2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8FD8A-2854-D443-B8BB-7509DBA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4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8FD8A-2854-D443-B8BB-7509DBAC55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46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8FD8A-2854-D443-B8BB-7509DBAC55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ld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old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2">
            <a:extLst>
              <a:ext uri="{FF2B5EF4-FFF2-40B4-BE49-F238E27FC236}">
                <a16:creationId xmlns:a16="http://schemas.microsoft.com/office/drawing/2014/main" id="{1667C419-9C19-52E9-F38D-A67A2A00A826}"/>
              </a:ext>
            </a:extLst>
          </p:cNvPr>
          <p:cNvSpPr txBox="1"/>
          <p:nvPr userDrawn="1"/>
        </p:nvSpPr>
        <p:spPr>
          <a:xfrm>
            <a:off x="693051" y="4796599"/>
            <a:ext cx="3837548" cy="118302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23"/>
              </a:spcBef>
            </a:pPr>
            <a:r>
              <a:rPr lang="en-GB" sz="750" b="0" spc="0" dirty="0">
                <a:solidFill>
                  <a:srgbClr val="CA91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HORSERACING INDUSTRY CONFERENCE </a:t>
            </a:r>
            <a:r>
              <a:rPr lang="en-GB" sz="750" b="1" spc="-15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GB" sz="750" b="1" spc="0" dirty="0">
              <a:solidFill>
                <a:srgbClr val="4343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7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ection Break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person, outdoor, player&#10;&#10;Description automatically generated">
            <a:extLst>
              <a:ext uri="{FF2B5EF4-FFF2-40B4-BE49-F238E27FC236}">
                <a16:creationId xmlns:a16="http://schemas.microsoft.com/office/drawing/2014/main" id="{8B48CDDB-D0FA-3705-C2EA-C8119D792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506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DB311-9840-40B8-BCA4-197A4F276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3673"/>
            <a:ext cx="3952876" cy="105982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407DC9-4D07-4E77-B5D6-E850FB8556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26" y="575453"/>
            <a:ext cx="7991475" cy="1482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637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BREAK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577C2C6-41CE-ADFD-7597-21DD04A8A6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790" y="3824570"/>
            <a:ext cx="3434717" cy="131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1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ection Break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sport, player, crowd&#10;&#10;Description automatically generated">
            <a:extLst>
              <a:ext uri="{FF2B5EF4-FFF2-40B4-BE49-F238E27FC236}">
                <a16:creationId xmlns:a16="http://schemas.microsoft.com/office/drawing/2014/main" id="{9AE4B8D9-7AB9-B1C9-27F8-0D7525E2D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DB311-9840-40B8-BCA4-197A4F276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3673"/>
            <a:ext cx="3952876" cy="105982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407DC9-4D07-4E77-B5D6-E850FB8556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26" y="575453"/>
            <a:ext cx="7991475" cy="1482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637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BREAK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F1B46A4-E35E-4DA9-B7D0-2125D1E577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643" y="3898621"/>
            <a:ext cx="3490752" cy="1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2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athletic game, sport&#10;&#10;Description automatically generated">
            <a:extLst>
              <a:ext uri="{FF2B5EF4-FFF2-40B4-BE49-F238E27FC236}">
                <a16:creationId xmlns:a16="http://schemas.microsoft.com/office/drawing/2014/main" id="{F0497336-B29B-9D2F-7B2D-1EF01E8C7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DB311-9840-40B8-BCA4-197A4F276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3673"/>
            <a:ext cx="3952876" cy="105982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407DC9-4D07-4E77-B5D6-E850FB8556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26" y="575453"/>
            <a:ext cx="7991475" cy="14825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637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BREAK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2366737F-AC56-44A7-A86A-97181C0264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643" y="3898621"/>
            <a:ext cx="3490752" cy="1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74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75" r:id="rId3"/>
    <p:sldLayoutId id="2147483674" r:id="rId4"/>
    <p:sldLayoutId id="214748367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invades__/video/7382275904971541792?lang=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A5A6825-83ED-A4A0-0051-A94C845523E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3149"/>
            <a:ext cx="8729202" cy="280035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26794F3-A833-D5E6-0EB8-97FECFF2FE8D}"/>
              </a:ext>
            </a:extLst>
          </p:cNvPr>
          <p:cNvSpPr/>
          <p:nvPr/>
        </p:nvSpPr>
        <p:spPr>
          <a:xfrm>
            <a:off x="1" y="3040"/>
            <a:ext cx="9144000" cy="128327"/>
          </a:xfrm>
          <a:prstGeom prst="rect">
            <a:avLst/>
          </a:prstGeom>
          <a:solidFill>
            <a:srgbClr val="CA91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5AF8C8-E414-48D0-2B57-B3F8BAE41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4400551"/>
            <a:ext cx="1200150" cy="4279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2621FA-4A72-AD4A-2FCD-8C83EAA917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1465109" y="2221818"/>
            <a:ext cx="4513519" cy="4513519"/>
          </a:xfrm>
          <a:prstGeom prst="rect">
            <a:avLst/>
          </a:prstGeom>
        </p:spPr>
      </p:pic>
      <p:sp>
        <p:nvSpPr>
          <p:cNvPr id="29" name="object 12">
            <a:extLst>
              <a:ext uri="{FF2B5EF4-FFF2-40B4-BE49-F238E27FC236}">
                <a16:creationId xmlns:a16="http://schemas.microsoft.com/office/drawing/2014/main" id="{146390C3-DEC5-9863-627D-49C6B5F2ACF2}"/>
              </a:ext>
            </a:extLst>
          </p:cNvPr>
          <p:cNvSpPr txBox="1"/>
          <p:nvPr/>
        </p:nvSpPr>
        <p:spPr>
          <a:xfrm>
            <a:off x="1100136" y="693970"/>
            <a:ext cx="3852864" cy="1126014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>
              <a:lnSpc>
                <a:spcPts val="2940"/>
              </a:lnSpc>
            </a:pPr>
            <a:r>
              <a:rPr lang="en-GB" sz="2700" dirty="0">
                <a:solidFill>
                  <a:srgbClr val="6B1739"/>
                </a:solidFill>
                <a:latin typeface="Bellefair" pitchFamily="2" charset="-79"/>
                <a:cs typeface="Bellefair" pitchFamily="2" charset="-79"/>
              </a:rPr>
              <a:t>HOW TO ATTRACT THE NEXT GENERATION OF RACEGOERS</a:t>
            </a: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EDEAFB97-CE9D-7C21-7AF6-F47ECB7380C7}"/>
              </a:ext>
            </a:extLst>
          </p:cNvPr>
          <p:cNvSpPr txBox="1"/>
          <p:nvPr/>
        </p:nvSpPr>
        <p:spPr>
          <a:xfrm>
            <a:off x="5704260" y="3023330"/>
            <a:ext cx="2090584" cy="67569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>
              <a:lnSpc>
                <a:spcPts val="2640"/>
              </a:lnSpc>
            </a:pPr>
            <a:r>
              <a:rPr lang="en-GB" sz="2400" dirty="0">
                <a:solidFill>
                  <a:srgbClr val="6B1739"/>
                </a:solidFill>
                <a:latin typeface="Bellefair" pitchFamily="2" charset="-79"/>
                <a:cs typeface="Bellefair" pitchFamily="2" charset="-79"/>
              </a:rPr>
              <a:t>DOM</a:t>
            </a:r>
            <a:br>
              <a:rPr lang="en-GB" sz="2400" dirty="0">
                <a:solidFill>
                  <a:srgbClr val="6B1739"/>
                </a:solidFill>
                <a:latin typeface="Bellefair" pitchFamily="2" charset="-79"/>
                <a:cs typeface="Bellefair" pitchFamily="2" charset="-79"/>
              </a:rPr>
            </a:br>
            <a:r>
              <a:rPr lang="en-GB" sz="2400" dirty="0">
                <a:solidFill>
                  <a:srgbClr val="6B1739"/>
                </a:solidFill>
                <a:latin typeface="Bellefair" pitchFamily="2" charset="-79"/>
                <a:cs typeface="Bellefair" pitchFamily="2" charset="-79"/>
              </a:rPr>
              <a:t>MATCHAM</a:t>
            </a: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FCAF3F6E-D747-95EE-958B-25B1BFAFB26A}"/>
              </a:ext>
            </a:extLst>
          </p:cNvPr>
          <p:cNvSpPr txBox="1"/>
          <p:nvPr/>
        </p:nvSpPr>
        <p:spPr>
          <a:xfrm>
            <a:off x="5731912" y="3764624"/>
            <a:ext cx="1946979" cy="314638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r>
              <a:rPr lang="en-GB" sz="1013" dirty="0">
                <a:latin typeface="Arial" panose="020B0604020202020204" pitchFamily="34" charset="0"/>
                <a:cs typeface="Arial" panose="020B0604020202020204" pitchFamily="34" charset="0"/>
              </a:rPr>
              <a:t>Founder and Managing Director, INVADES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4D730-A358-3BEA-F17D-C8813600F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r="20484"/>
          <a:stretch/>
        </p:blipFill>
        <p:spPr>
          <a:xfrm>
            <a:off x="5722036" y="693970"/>
            <a:ext cx="1657350" cy="210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8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B071C0-1B37-34C3-BEAB-EDA6FDFD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9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8FEB38-5D0E-7347-E0CA-FABFB3F97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43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BBD4BA-8AB1-C3F2-5798-45D816CE7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30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B5C73-2B7F-A784-6A06-59A119EEC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D53FD3-F2A2-4FB7-BD9F-A185815A6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98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0E9619-05DA-4593-7182-2ED83ACBF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4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AD3C31-42B2-0ACC-72E9-1EEF1002D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97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4CB81-3987-9272-56CD-86F99F5F9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81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1EB463-91B0-483A-37EB-956851A5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2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824F0990-8A6C-77DC-1F0E-511C962F6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1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E45B4-5173-7ED7-B737-61F95D8B6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24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82AE78-EFB4-3465-9BB5-F8D229A6B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60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1F512A-9F3B-763D-705B-BE9FD272B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77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D2E7E4-9929-65AF-6A96-CFA145502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66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CEEA92-13B1-CDBC-684A-75489D9A7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65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2BB940-E871-D440-F211-65DEE593B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49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BBECE3-FD0D-BC66-967C-E89F1749D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47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90BDF8-0C0C-51FF-7BD5-9414B418B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1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23703-77B2-EAC0-E0C2-D9018CCD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612BB2-9DAE-FD46-A0E4-B715FD408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7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65862F-C29C-47F6-634B-D17204C79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4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B791F3-25AE-2DD4-EB21-921482E9E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58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43F0FF-3B1A-71F3-A618-B0A1E70C7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80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3C49AC-23F7-EA42-4FB4-87BAC796F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44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4436E8-25D6-5762-90B7-FC83479A9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71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</TotalTime>
  <Words>19</Words>
  <Application>Microsoft Macintosh PowerPoint</Application>
  <PresentationFormat>On-screen Show (16:9)</PresentationFormat>
  <Paragraphs>5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Bellefair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Jonny Gerrard</cp:lastModifiedBy>
  <cp:revision>51</cp:revision>
  <dcterms:created xsi:type="dcterms:W3CDTF">2021-12-22T09:49:18Z</dcterms:created>
  <dcterms:modified xsi:type="dcterms:W3CDTF">2024-10-04T08:23:05Z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2021-12-13T00:00:00Z</vt:filetime>
  </property>
  <property fmtid="{D5CDD505-2E9C-101B-9397-08002B2CF9AE}" pid="3" name="Creator">
    <vt:lpwstr>Adobe InDesign 17.0 (Macintosh)</vt:lpwstr>
  </property>
  <property fmtid="{D5CDD505-2E9C-101B-9397-08002B2CF9AE}" pid="4" name="LastSaved">
    <vt:filetime>2021-12-22T00:00:00Z</vt:filetime>
  </property>
</Properties>
</file>